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60" r:id="rId3"/>
    <p:sldId id="261" r:id="rId4"/>
    <p:sldId id="262" r:id="rId5"/>
    <p:sldId id="257" r:id="rId6"/>
    <p:sldId id="263" r:id="rId7"/>
    <p:sldId id="264" r:id="rId8"/>
    <p:sldId id="265" r:id="rId9"/>
    <p:sldId id="269" r:id="rId10"/>
    <p:sldId id="273" r:id="rId11"/>
    <p:sldId id="274" r:id="rId12"/>
    <p:sldId id="276" r:id="rId13"/>
    <p:sldId id="277" r:id="rId14"/>
    <p:sldId id="301" r:id="rId15"/>
    <p:sldId id="315" r:id="rId16"/>
    <p:sldId id="271" r:id="rId17"/>
    <p:sldId id="272" r:id="rId18"/>
    <p:sldId id="282" r:id="rId19"/>
    <p:sldId id="279" r:id="rId20"/>
    <p:sldId id="280" r:id="rId21"/>
    <p:sldId id="28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65D7A-7763-4554-91C2-E2427CC2A1EA}" type="datetimeFigureOut">
              <a:rPr lang="pt-BR" smtClean="0"/>
              <a:t>11/08/2022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44FD0-4308-468B-9F3D-AAEFC994E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281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11/08/2022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4280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11/08/2022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2243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11/08/2022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709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11/08/2022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39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11/08/2022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910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11/08/2022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38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11/08/2022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82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11/08/2022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67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11/08/2022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72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11/08/2022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68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63EF-DD34-4EAD-9017-ADC63DB4118F}" type="datetimeFigureOut">
              <a:rPr lang="pt-BR" smtClean="0"/>
              <a:t>11/08/2022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8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12363EF-DD34-4EAD-9017-ADC63DB4118F}" type="datetimeFigureOut">
              <a:rPr lang="pt-BR" smtClean="0"/>
              <a:t>11/08/2022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E3ACDC3D-CEA3-43DF-89E8-77F31677A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7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3575720" y="428844"/>
            <a:ext cx="7416824" cy="1223863"/>
          </a:xfrm>
        </p:spPr>
        <p:txBody>
          <a:bodyPr>
            <a:normAutofit/>
          </a:bodyPr>
          <a:lstStyle/>
          <a:p>
            <a:r>
              <a:rPr lang="pt-BR" sz="2600" dirty="0"/>
              <a:t>Faculdade de tecnologia e ciências da Bahia</a:t>
            </a:r>
            <a:br>
              <a:rPr lang="pt-BR" sz="2600" dirty="0"/>
            </a:br>
            <a:r>
              <a:rPr lang="pt-BR" sz="2600" dirty="0"/>
              <a:t>Curso: Engenharia Civil</a:t>
            </a:r>
            <a:br>
              <a:rPr lang="pt-BR" sz="2600" dirty="0"/>
            </a:br>
            <a:r>
              <a:rPr lang="pt-BR" sz="2600" dirty="0"/>
              <a:t>Disciplina: Acessibilidade na Construção Civil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55440" y="2931556"/>
            <a:ext cx="9937104" cy="3456384"/>
          </a:xfrm>
        </p:spPr>
        <p:txBody>
          <a:bodyPr>
            <a:noAutofit/>
          </a:bodyPr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Apresentação da disciplina e conceitos introdutórios</a:t>
            </a:r>
          </a:p>
          <a:p>
            <a:pPr algn="ctr"/>
            <a:endParaRPr lang="pt-BR" sz="4000" dirty="0">
              <a:solidFill>
                <a:schemeClr val="tx1"/>
              </a:solidFill>
            </a:endParaRPr>
          </a:p>
          <a:p>
            <a:pPr algn="ctr"/>
            <a:endParaRPr lang="pt-BR" sz="4000" dirty="0">
              <a:solidFill>
                <a:schemeClr val="tx1"/>
              </a:solidFill>
            </a:endParaRPr>
          </a:p>
          <a:p>
            <a:pPr algn="r"/>
            <a:r>
              <a:rPr lang="pt-BR" sz="2400" dirty="0">
                <a:solidFill>
                  <a:schemeClr val="tx1"/>
                </a:solidFill>
              </a:rPr>
              <a:t>Prof. </a:t>
            </a:r>
            <a:r>
              <a:rPr lang="pt-BR" sz="2400" dirty="0" err="1">
                <a:solidFill>
                  <a:schemeClr val="tx1"/>
                </a:solidFill>
              </a:rPr>
              <a:t>Msc</a:t>
            </a:r>
            <a:r>
              <a:rPr lang="pt-BR" sz="2400" dirty="0">
                <a:solidFill>
                  <a:schemeClr val="tx1"/>
                </a:solidFill>
              </a:rPr>
              <a:t> Juliane Souza</a:t>
            </a: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404664"/>
            <a:ext cx="2467000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4294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908720"/>
            <a:ext cx="7279749" cy="534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468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466" y="1124744"/>
            <a:ext cx="794906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12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268760"/>
            <a:ext cx="763806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703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1988840"/>
            <a:ext cx="4678365" cy="36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078D01C-B9CE-4734-9C5D-F8D2EF8D9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1628600"/>
            <a:ext cx="351472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6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212613"/>
            <a:ext cx="6069877" cy="443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836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7AF78D1-C239-4516-A91B-42EED2AD8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1628800"/>
            <a:ext cx="7975478" cy="291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37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9680" y="260648"/>
            <a:ext cx="9692640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Boas práticas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1844824"/>
            <a:ext cx="54673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721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Boas práticas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704032"/>
            <a:ext cx="6397230" cy="344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625" y="4149080"/>
            <a:ext cx="55149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18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Boas práticas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2276872"/>
            <a:ext cx="5918937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006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260648"/>
            <a:ext cx="9692640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Conceitos básicos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1828800"/>
            <a:ext cx="10547144" cy="4351337"/>
          </a:xfrm>
        </p:spPr>
        <p:txBody>
          <a:bodyPr/>
          <a:lstStyle/>
          <a:p>
            <a:pPr algn="just"/>
            <a:r>
              <a:rPr lang="pt-BR" b="1" dirty="0">
                <a:solidFill>
                  <a:schemeClr val="tx1"/>
                </a:solidFill>
              </a:rPr>
              <a:t>Acessível:</a:t>
            </a:r>
          </a:p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Espaço, edificação, mobiliário, equipamento urbano ou elemento que possa ser alcançado, acionado, utilizado e vivenciado por qualquer pessoa, inclusive aquelas com mobilidade reduzida. </a:t>
            </a:r>
          </a:p>
        </p:txBody>
      </p:sp>
    </p:spTree>
    <p:extLst>
      <p:ext uri="{BB962C8B-B14F-4D97-AF65-F5344CB8AC3E}">
        <p14:creationId xmlns:p14="http://schemas.microsoft.com/office/powerpoint/2010/main" val="3891656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Ementa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Conceito de acessibilidade, mobilidade;</a:t>
            </a:r>
          </a:p>
          <a:p>
            <a:r>
              <a:rPr lang="pt-BR" dirty="0">
                <a:solidFill>
                  <a:schemeClr val="tx1"/>
                </a:solidFill>
              </a:rPr>
              <a:t>Design universal;</a:t>
            </a:r>
          </a:p>
          <a:p>
            <a:r>
              <a:rPr lang="pt-BR" dirty="0">
                <a:solidFill>
                  <a:schemeClr val="tx1"/>
                </a:solidFill>
              </a:rPr>
              <a:t>Cidadania e direitos civis relacionados à mobilidade;</a:t>
            </a:r>
          </a:p>
          <a:p>
            <a:r>
              <a:rPr lang="pt-BR" dirty="0">
                <a:solidFill>
                  <a:schemeClr val="tx1"/>
                </a:solidFill>
              </a:rPr>
              <a:t>Projetos de Engenharia e Arquitetônicos;</a:t>
            </a:r>
          </a:p>
          <a:p>
            <a:r>
              <a:rPr lang="pt-BR" dirty="0">
                <a:solidFill>
                  <a:schemeClr val="tx1"/>
                </a:solidFill>
              </a:rPr>
              <a:t>Materiais comprometidos com a acessibilidade</a:t>
            </a:r>
            <a:r>
              <a:rPr lang="pt-BR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1580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376" y="188640"/>
            <a:ext cx="9692640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Conceitos Básicos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828800"/>
            <a:ext cx="10585176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b="1" dirty="0">
                <a:solidFill>
                  <a:schemeClr val="tx1"/>
                </a:solidFill>
              </a:rPr>
              <a:t>Adaptável:</a:t>
            </a:r>
          </a:p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Características possam ser alteradas para que se torne acessível.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marL="114300" indent="0" algn="just">
              <a:buNone/>
            </a:pPr>
            <a:r>
              <a:rPr lang="pt-BR" b="1" dirty="0">
                <a:solidFill>
                  <a:schemeClr val="tx1"/>
                </a:solidFill>
              </a:rPr>
              <a:t>Adaptado:</a:t>
            </a:r>
          </a:p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Características originais foram alteradas posteriormente para serem acessíveis.</a:t>
            </a:r>
          </a:p>
          <a:p>
            <a:pPr marL="114300" indent="0" algn="just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114300" indent="0" algn="just">
              <a:buNone/>
            </a:pPr>
            <a:r>
              <a:rPr lang="pt-BR" b="1" dirty="0">
                <a:solidFill>
                  <a:schemeClr val="tx1"/>
                </a:solidFill>
              </a:rPr>
              <a:t>Adequado:</a:t>
            </a:r>
          </a:p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Características foram originalmente planejadas para serem acessíveis.</a:t>
            </a:r>
          </a:p>
        </p:txBody>
      </p:sp>
    </p:spTree>
    <p:extLst>
      <p:ext uri="{BB962C8B-B14F-4D97-AF65-F5344CB8AC3E}">
        <p14:creationId xmlns:p14="http://schemas.microsoft.com/office/powerpoint/2010/main" val="2689365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882" y="127863"/>
            <a:ext cx="9692640" cy="1428929"/>
          </a:xfrm>
        </p:spPr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Conceitos Básicos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772816"/>
            <a:ext cx="10225136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>
                <a:solidFill>
                  <a:schemeClr val="tx1"/>
                </a:solidFill>
              </a:rPr>
              <a:t>Barreira arquitetônica, urbanística ou ambiental</a:t>
            </a:r>
          </a:p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Qualquer elemento natural, instalado ou edificado que impeça a aproximação, transferência ou circulação no espaço, mobiliário ou equipamento urbano.</a:t>
            </a:r>
          </a:p>
          <a:p>
            <a:pPr marL="114300" indent="0" algn="just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B1E4BE8-D131-41E4-8161-CC1CE6E83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475" y="3140968"/>
            <a:ext cx="2376264" cy="326026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6EF8811-C5F1-41F1-A514-44175C55B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3770732"/>
            <a:ext cx="5472608" cy="200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29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Associação Brasileira de Normas Técnicas (ABNT). </a:t>
            </a:r>
            <a:r>
              <a:rPr lang="pt-BR" b="1" dirty="0">
                <a:solidFill>
                  <a:schemeClr val="tx1"/>
                </a:solidFill>
              </a:rPr>
              <a:t>NBR 9050</a:t>
            </a:r>
            <a:r>
              <a:rPr lang="pt-BR" dirty="0">
                <a:solidFill>
                  <a:schemeClr val="tx1"/>
                </a:solidFill>
              </a:rPr>
              <a:t>: Acessibilidade a edificações, mobiliário, espaços e equipamentos urbanos. Rio de Janeiro, 2020.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ULBRICHT, Luciane Fadel Design para acessibilidade e inclusão. São Paulo: </a:t>
            </a:r>
            <a:r>
              <a:rPr lang="pt-BR" dirty="0" err="1">
                <a:solidFill>
                  <a:schemeClr val="tx1"/>
                </a:solidFill>
              </a:rPr>
              <a:t>Blucher</a:t>
            </a:r>
            <a:r>
              <a:rPr lang="pt-BR" dirty="0">
                <a:solidFill>
                  <a:schemeClr val="tx1"/>
                </a:solidFill>
              </a:rPr>
              <a:t>, 2017.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51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chemeClr val="tx1"/>
                </a:solidFill>
              </a:rPr>
              <a:t>Avaliação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1800" b="1" dirty="0">
                <a:solidFill>
                  <a:schemeClr val="tx1"/>
                </a:solidFill>
              </a:rPr>
              <a:t>I Unidade</a:t>
            </a:r>
            <a:endParaRPr lang="pt-BR" sz="1800" dirty="0">
              <a:solidFill>
                <a:schemeClr val="tx1"/>
              </a:solidFill>
            </a:endParaRPr>
          </a:p>
          <a:p>
            <a:pPr lvl="1"/>
            <a:r>
              <a:rPr lang="pt-BR" dirty="0">
                <a:solidFill>
                  <a:schemeClr val="tx1"/>
                </a:solidFill>
              </a:rPr>
              <a:t>Prova 1ª Unidade – Valor 10,0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Data 15/09</a:t>
            </a:r>
          </a:p>
          <a:p>
            <a:pPr marL="274320" lvl="1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pt-BR" sz="1800" b="1" dirty="0">
                <a:solidFill>
                  <a:schemeClr val="tx1"/>
                </a:solidFill>
              </a:rPr>
              <a:t>II Unidade</a:t>
            </a:r>
            <a:endParaRPr lang="pt-BR" sz="1800" dirty="0">
              <a:solidFill>
                <a:schemeClr val="tx1"/>
              </a:solidFill>
            </a:endParaRPr>
          </a:p>
          <a:p>
            <a:pPr lvl="1"/>
            <a:r>
              <a:rPr lang="pt-BR" dirty="0">
                <a:solidFill>
                  <a:schemeClr val="tx1"/>
                </a:solidFill>
              </a:rPr>
              <a:t>Atividade prática: Elaboração de um projeto acessível – Valor 10,0</a:t>
            </a:r>
          </a:p>
          <a:p>
            <a:endParaRPr lang="pt-BR" sz="1800" dirty="0">
              <a:solidFill>
                <a:schemeClr val="tx1"/>
              </a:solidFill>
            </a:endParaRPr>
          </a:p>
          <a:p>
            <a:r>
              <a:rPr lang="pt-BR" sz="1800" b="1" dirty="0">
                <a:solidFill>
                  <a:schemeClr val="tx1"/>
                </a:solidFill>
              </a:rPr>
              <a:t>III Unidade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Prova 1ª Unidade – Valor 10,0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Data 01/12</a:t>
            </a:r>
          </a:p>
          <a:p>
            <a:endParaRPr lang="pt-B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3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35560" y="769753"/>
            <a:ext cx="7620000" cy="4800600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>
                <a:solidFill>
                  <a:schemeClr val="tx1"/>
                </a:solidFill>
              </a:rPr>
              <a:t>O que vocês entendem por um ambiente acessível?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A4AD2B2-4D96-4754-B75B-8EBD5383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1988840"/>
            <a:ext cx="618204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617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620688"/>
            <a:ext cx="10225136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b="1" dirty="0">
                <a:solidFill>
                  <a:schemeClr val="tx1"/>
                </a:solidFill>
              </a:rPr>
              <a:t>Acessibilidade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Condição para utilização, com </a:t>
            </a:r>
            <a:r>
              <a:rPr lang="pt-BR" b="1" dirty="0">
                <a:solidFill>
                  <a:schemeClr val="tx1"/>
                </a:solidFill>
              </a:rPr>
              <a:t>segurança</a:t>
            </a:r>
            <a:r>
              <a:rPr lang="pt-BR" dirty="0">
                <a:solidFill>
                  <a:schemeClr val="tx1"/>
                </a:solidFill>
              </a:rPr>
              <a:t> e </a:t>
            </a:r>
            <a:r>
              <a:rPr lang="pt-BR" b="1" dirty="0">
                <a:solidFill>
                  <a:schemeClr val="tx1"/>
                </a:solidFill>
              </a:rPr>
              <a:t>autonomia</a:t>
            </a:r>
            <a:r>
              <a:rPr lang="pt-BR" dirty="0">
                <a:solidFill>
                  <a:schemeClr val="tx1"/>
                </a:solidFill>
              </a:rPr>
              <a:t>, total ou assistida, dos espaços, mobiliários e equipamentos urbanos, das edificações, dos serviços de transporte e dos dispositivos, sistemas e meios de comunicação e informação, por pessoa com deficiência ou com mobilidade reduzida (NBR 9050).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E9F0A51-9297-4F22-83EC-E0B9907A9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80" y="3429000"/>
            <a:ext cx="2696964" cy="320114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0CABA57-6681-4A73-B6AC-58ACD271F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117" y="4005064"/>
            <a:ext cx="49339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45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313184"/>
            <a:ext cx="10513168" cy="5996136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400" b="1" dirty="0">
                <a:solidFill>
                  <a:schemeClr val="tx1"/>
                </a:solidFill>
              </a:rPr>
              <a:t>Acessibilidade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marL="11430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Na realidade, todos, em algum período da vida, ficaremos sujeitos a uma situação de mobilidade reduzida, que poderá ser transitória ou em caráter definitivo. </a:t>
            </a:r>
          </a:p>
          <a:p>
            <a:pPr lvl="1" algn="just"/>
            <a:r>
              <a:rPr lang="pt-BR" sz="2000" dirty="0">
                <a:solidFill>
                  <a:schemeClr val="tx1"/>
                </a:solidFill>
              </a:rPr>
              <a:t>Pessoas de grande ou baixa estatura;</a:t>
            </a:r>
          </a:p>
          <a:p>
            <a:pPr lvl="1" algn="just"/>
            <a:r>
              <a:rPr lang="pt-BR" sz="2000" dirty="0">
                <a:solidFill>
                  <a:schemeClr val="tx1"/>
                </a:solidFill>
              </a:rPr>
              <a:t>Grávidas;</a:t>
            </a:r>
          </a:p>
          <a:p>
            <a:pPr lvl="1" algn="just"/>
            <a:r>
              <a:rPr lang="pt-BR" sz="2000" dirty="0">
                <a:solidFill>
                  <a:schemeClr val="tx1"/>
                </a:solidFill>
              </a:rPr>
              <a:t>Pessoas acidentadas;</a:t>
            </a:r>
          </a:p>
          <a:p>
            <a:pPr lvl="1" algn="just"/>
            <a:r>
              <a:rPr lang="pt-BR" sz="2000" dirty="0">
                <a:solidFill>
                  <a:schemeClr val="tx1"/>
                </a:solidFill>
              </a:rPr>
              <a:t>Ao envelhecer.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tx1"/>
                </a:solidFill>
              </a:rPr>
              <a:t>Serão necessários recursos para permitir a mobilidade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4324893"/>
            <a:ext cx="2533305" cy="226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012" y="4324893"/>
            <a:ext cx="2749886" cy="238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842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502940"/>
            <a:ext cx="10369152" cy="585212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400" b="1" dirty="0">
                <a:solidFill>
                  <a:schemeClr val="tx1"/>
                </a:solidFill>
              </a:rPr>
              <a:t>Acessibilidade</a:t>
            </a:r>
          </a:p>
          <a:p>
            <a:pPr algn="just"/>
            <a:endParaRPr lang="pt-BR" sz="2400" b="1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Ao idealizar espaços, edificações, mobiliários e equipamentos, é relevante analisar os atributos físicos e limites das pessoas</a:t>
            </a:r>
          </a:p>
          <a:p>
            <a:pPr lvl="1" algn="just"/>
            <a:r>
              <a:rPr lang="pt-BR" sz="2000" dirty="0">
                <a:solidFill>
                  <a:schemeClr val="tx1"/>
                </a:solidFill>
              </a:rPr>
              <a:t>NBR 9050: 2020</a:t>
            </a:r>
            <a:endParaRPr lang="pt-BR" sz="2000" b="1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8A21702-7E2A-4042-94FD-2395A2F78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3573016"/>
            <a:ext cx="6597280" cy="262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16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19536" y="548680"/>
            <a:ext cx="7620000" cy="6068144"/>
          </a:xfrm>
        </p:spPr>
        <p:txBody>
          <a:bodyPr/>
          <a:lstStyle/>
          <a:p>
            <a:pPr marL="114300" indent="0" algn="ctr">
              <a:buNone/>
            </a:pPr>
            <a:r>
              <a:rPr lang="pt-BR" sz="4000" dirty="0">
                <a:solidFill>
                  <a:schemeClr val="tx1"/>
                </a:solidFill>
              </a:rPr>
              <a:t>Sabe por quê precisamos levar em consideração os parâmetros de acessibilidade?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/>
          </a:p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2711574"/>
            <a:ext cx="244792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055583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4101</TotalTime>
  <Words>397</Words>
  <Application>Microsoft Office PowerPoint</Application>
  <PresentationFormat>Widescreen</PresentationFormat>
  <Paragraphs>62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Schoolbook</vt:lpstr>
      <vt:lpstr>Wingdings 2</vt:lpstr>
      <vt:lpstr>Exibir</vt:lpstr>
      <vt:lpstr>Faculdade de tecnologia e ciências da Bahia Curso: Engenharia Civil Disciplina: Acessibilidade na Construção Civil</vt:lpstr>
      <vt:lpstr>Ementa</vt:lpstr>
      <vt:lpstr>Referências</vt:lpstr>
      <vt:lpstr>Avaliação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Boas práticas</vt:lpstr>
      <vt:lpstr>Boas práticas</vt:lpstr>
      <vt:lpstr>Boas práticas</vt:lpstr>
      <vt:lpstr>Conceitos básicos </vt:lpstr>
      <vt:lpstr>Conceitos Básicos</vt:lpstr>
      <vt:lpstr>Conceitos Básicos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Juliane Santos Souza</dc:creator>
  <cp:lastModifiedBy>Juliane Santos Souza</cp:lastModifiedBy>
  <cp:revision>75</cp:revision>
  <dcterms:created xsi:type="dcterms:W3CDTF">2020-08-04T21:15:43Z</dcterms:created>
  <dcterms:modified xsi:type="dcterms:W3CDTF">2022-08-11T21:34:05Z</dcterms:modified>
</cp:coreProperties>
</file>