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313" r:id="rId3"/>
    <p:sldId id="287" r:id="rId4"/>
    <p:sldId id="288" r:id="rId5"/>
    <p:sldId id="290" r:id="rId6"/>
    <p:sldId id="291" r:id="rId7"/>
    <p:sldId id="292" r:id="rId8"/>
    <p:sldId id="304" r:id="rId9"/>
    <p:sldId id="312" r:id="rId10"/>
    <p:sldId id="293" r:id="rId11"/>
    <p:sldId id="294" r:id="rId12"/>
    <p:sldId id="295" r:id="rId13"/>
    <p:sldId id="307" r:id="rId14"/>
    <p:sldId id="308" r:id="rId15"/>
    <p:sldId id="309" r:id="rId16"/>
    <p:sldId id="310" r:id="rId17"/>
    <p:sldId id="311" r:id="rId18"/>
    <p:sldId id="296" r:id="rId19"/>
    <p:sldId id="298" r:id="rId20"/>
    <p:sldId id="297" r:id="rId21"/>
    <p:sldId id="300" r:id="rId22"/>
    <p:sldId id="346" r:id="rId23"/>
    <p:sldId id="276" r:id="rId24"/>
    <p:sldId id="314" r:id="rId25"/>
    <p:sldId id="277" r:id="rId26"/>
    <p:sldId id="278" r:id="rId27"/>
    <p:sldId id="279" r:id="rId28"/>
    <p:sldId id="339" r:id="rId29"/>
    <p:sldId id="289" r:id="rId30"/>
    <p:sldId id="301" r:id="rId31"/>
    <p:sldId id="305" r:id="rId32"/>
    <p:sldId id="337" r:id="rId33"/>
    <p:sldId id="281" r:id="rId34"/>
    <p:sldId id="282" r:id="rId35"/>
    <p:sldId id="284" r:id="rId36"/>
    <p:sldId id="286" r:id="rId37"/>
    <p:sldId id="341" r:id="rId38"/>
    <p:sldId id="342" r:id="rId39"/>
    <p:sldId id="343" r:id="rId40"/>
    <p:sldId id="344" r:id="rId41"/>
    <p:sldId id="34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544B-BADD-4FD5-8839-98F6E133AD7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2996952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Parâmetros antropométricos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M.Sc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6505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44824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Manobra de cadeiras de rodas com deslocamento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420888"/>
            <a:ext cx="74852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0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317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602" y="1850737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Manobra de cadeiras de rodas com deslocamento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564904"/>
            <a:ext cx="731487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103" y="22485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Manobra de cadeiras de rodas com deslocamento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564905"/>
            <a:ext cx="7409685" cy="34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2677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83003"/>
            <a:ext cx="1022513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Medidas necessárias para a manobra de cadeira de rodas sem deslocamento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Para rotação de 90° = 1,20 m × 1,20 m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96951"/>
            <a:ext cx="3474290" cy="313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9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840" y="141541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69152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Medidas necessárias para a manobra de cadeira de rodas sem deslocamento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pt-BR" dirty="0">
                <a:solidFill>
                  <a:schemeClr val="tx1"/>
                </a:solidFill>
              </a:rPr>
              <a:t>Para rotação de 180° = 1,50 m × 1,20 m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284984"/>
            <a:ext cx="3139912" cy="23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7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125364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232" y="1844824"/>
            <a:ext cx="9937104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Medidas necessárias para a manobra de cadeira de rodas sem deslocamento</a:t>
            </a:r>
          </a:p>
          <a:p>
            <a:pPr marL="11430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Para rotação de 360° = círculo com diâmetro de 1,50 m</a:t>
            </a:r>
          </a:p>
          <a:p>
            <a:pPr marL="11430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94" y="3645025"/>
            <a:ext cx="2873474" cy="28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2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99871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2106792"/>
            <a:ext cx="1036915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Com base nos parâmetros antropométricos apresentados, é possível que o banheiro abaixo atenda a qualquer pessoa deficiente ou com mobilidade reduzida?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852936"/>
            <a:ext cx="2947963" cy="34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4445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798"/>
            <a:ext cx="9793088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Dimensões ideais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291385"/>
            <a:ext cx="3633920" cy="43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A72874-7701-4F38-98DA-187B7319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599658"/>
            <a:ext cx="2873474" cy="28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2393"/>
            <a:ext cx="10403128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08112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Proteção contra queda ao longo de rotas acessíveis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511902"/>
            <a:ext cx="5775526" cy="408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6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7035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796752"/>
            <a:ext cx="10475136" cy="4800600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Proteção contra queda ao longo de rotas acessíveis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implantação de uma margem lateral plana com pelo menos 0,60 m de largura antes do início do trecho inclinado, com piso diferenciado quanto ao contraste tátil e visual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proteção vertical de no mínimo 0,15 m de altura, com a superfície de topo com contraste visual</a:t>
            </a:r>
          </a:p>
        </p:txBody>
      </p:sp>
    </p:spTree>
    <p:extLst>
      <p:ext uri="{BB962C8B-B14F-4D97-AF65-F5344CB8AC3E}">
        <p14:creationId xmlns:p14="http://schemas.microsoft.com/office/powerpoint/2010/main" val="330750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274" y="1916832"/>
            <a:ext cx="1013724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Para a determinação das dimensões referenciais, foram consideradas as medidas entre 5 % a 95 % da população brasileira, 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Extremos correspondentes a mulheres de baixa estatura e homens de estatura elevada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DA1972-30FF-4508-BF8E-3D673D6A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36" y="3462213"/>
            <a:ext cx="7423721" cy="32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3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2393"/>
            <a:ext cx="10475136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85975"/>
            <a:ext cx="10009112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Proteção contra queda ao longo de rotas acessíveis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Para desníveis &gt; 0,60 m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384269"/>
            <a:ext cx="4715786" cy="325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3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234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Esses parâmetros são utilizados no dimensionamento dos espaços urbanos e edificações para que essas edificações apresentem os requisitos mínimos para serem utilizados pela maioria das pessoas, sejam elas portadoras de necessidades especiais, ou não.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DE98F2-98B1-41C3-B773-E24F974A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5" y="3334056"/>
            <a:ext cx="4401549" cy="31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7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FCB93-6B23-4355-852F-358FE5C41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Cálculo de rampas</a:t>
            </a:r>
          </a:p>
        </p:txBody>
      </p:sp>
    </p:spTree>
    <p:extLst>
      <p:ext uri="{BB962C8B-B14F-4D97-AF65-F5344CB8AC3E}">
        <p14:creationId xmlns:p14="http://schemas.microsoft.com/office/powerpoint/2010/main" val="114643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São consideradas rampas as superfícies de piso com declividade igual ou superior a 5 %.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708921"/>
            <a:ext cx="6147970" cy="37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53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Cuidado!</a:t>
            </a:r>
          </a:p>
          <a:p>
            <a:r>
              <a:rPr lang="pt-BR" sz="2000" dirty="0">
                <a:solidFill>
                  <a:schemeClr val="tx1"/>
                </a:solidFill>
              </a:rPr>
              <a:t>É necessário utilizar a inclinação adequada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NBR 9050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429000"/>
            <a:ext cx="4047807" cy="29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B64BCC-D82E-4058-9505-356A3163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19" y="1155811"/>
            <a:ext cx="4346553" cy="55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414" y="1665854"/>
            <a:ext cx="9655713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Dimensionamento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Para garantir que uma rampa seja acessível são definidos os </a:t>
            </a:r>
            <a:r>
              <a:rPr lang="pt-BR" sz="2000" b="1" dirty="0">
                <a:solidFill>
                  <a:schemeClr val="tx1"/>
                </a:solidFill>
              </a:rPr>
              <a:t>limites máximos de inclinação</a:t>
            </a:r>
            <a:r>
              <a:rPr lang="pt-BR" sz="2000" dirty="0">
                <a:solidFill>
                  <a:schemeClr val="tx1"/>
                </a:solidFill>
              </a:rPr>
              <a:t>, os </a:t>
            </a:r>
            <a:r>
              <a:rPr lang="pt-BR" sz="2000" b="1" dirty="0">
                <a:solidFill>
                  <a:schemeClr val="tx1"/>
                </a:solidFill>
              </a:rPr>
              <a:t>desníveis a serem vencidos</a:t>
            </a:r>
            <a:r>
              <a:rPr lang="pt-BR" sz="2000" dirty="0">
                <a:solidFill>
                  <a:schemeClr val="tx1"/>
                </a:solidFill>
              </a:rPr>
              <a:t> e o </a:t>
            </a:r>
            <a:r>
              <a:rPr lang="pt-BR" sz="2000" b="1" dirty="0">
                <a:solidFill>
                  <a:schemeClr val="tx1"/>
                </a:solidFill>
              </a:rPr>
              <a:t>número máximo de segmentos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" y="3252433"/>
            <a:ext cx="6674199" cy="17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8" y="5047273"/>
            <a:ext cx="66350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69C23B-0D46-464D-BE1A-E25C5FD0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278119"/>
            <a:ext cx="4496811" cy="32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2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618782" cy="435133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000" dirty="0">
                    <a:solidFill>
                      <a:schemeClr val="tx1"/>
                    </a:solidFill>
                  </a:rPr>
                  <a:t>A inclinação das rampas deve ser calculada conforme a seguinte equação:</a:t>
                </a:r>
              </a:p>
              <a:p>
                <a:pPr algn="just"/>
                <a:endParaRPr lang="pt-BR" sz="2000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pt-BR" sz="2400" dirty="0">
                    <a:solidFill>
                      <a:schemeClr val="tx1"/>
                    </a:solidFill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pt-BR" sz="2400" dirty="0">
                  <a:solidFill>
                    <a:schemeClr val="tx1"/>
                  </a:solidFill>
                </a:endParaRPr>
              </a:p>
              <a:p>
                <a:pPr algn="just"/>
                <a:endParaRPr lang="pt-BR" sz="2000" dirty="0">
                  <a:solidFill>
                    <a:schemeClr val="tx1"/>
                  </a:solidFill>
                </a:endParaRPr>
              </a:p>
              <a:p>
                <a:pPr algn="just"/>
                <a:endParaRPr lang="pt-BR" sz="2000" dirty="0">
                  <a:solidFill>
                    <a:schemeClr val="tx1"/>
                  </a:solidFill>
                </a:endParaRPr>
              </a:p>
              <a:p>
                <a:pPr marL="114300" indent="0" algn="just">
                  <a:buNone/>
                </a:pPr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618782" cy="4351337"/>
              </a:xfrm>
              <a:blipFill>
                <a:blip r:embed="rId2"/>
                <a:stretch>
                  <a:fillRect l="-253" t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D77FB83-F42A-409D-8DD5-633B2D0D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64" y="3036947"/>
            <a:ext cx="5771516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2725266-4A15-4AA6-9D2E-C44931E0BF01}"/>
              </a:ext>
            </a:extLst>
          </p:cNvPr>
          <p:cNvSpPr txBox="1">
            <a:spLocks/>
          </p:cNvSpPr>
          <p:nvPr/>
        </p:nvSpPr>
        <p:spPr>
          <a:xfrm>
            <a:off x="1311346" y="4135388"/>
            <a:ext cx="465732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 Onde:</a:t>
            </a:r>
          </a:p>
          <a:p>
            <a:pPr algn="just"/>
            <a:r>
              <a:rPr lang="pt-BR" sz="2000" b="1" i="1" dirty="0"/>
              <a:t>i</a:t>
            </a:r>
            <a:r>
              <a:rPr lang="pt-BR" sz="2000" i="1" dirty="0"/>
              <a:t> </a:t>
            </a:r>
            <a:r>
              <a:rPr lang="pt-BR" sz="2000" dirty="0"/>
              <a:t>é a inclinação, expressa em porcentagem (%);</a:t>
            </a:r>
          </a:p>
          <a:p>
            <a:pPr algn="just"/>
            <a:r>
              <a:rPr lang="pt-BR" sz="2000" b="1" i="1" dirty="0"/>
              <a:t>h</a:t>
            </a:r>
            <a:r>
              <a:rPr lang="pt-BR" sz="2000" i="1" dirty="0"/>
              <a:t> </a:t>
            </a:r>
            <a:r>
              <a:rPr lang="pt-BR" sz="2000" dirty="0"/>
              <a:t>é a altura do desnível;</a:t>
            </a:r>
          </a:p>
          <a:p>
            <a:pPr algn="just"/>
            <a:r>
              <a:rPr lang="pt-BR" sz="2000" b="1" i="1" dirty="0"/>
              <a:t>c</a:t>
            </a:r>
            <a:r>
              <a:rPr lang="pt-BR" sz="2000" i="1" dirty="0"/>
              <a:t> </a:t>
            </a:r>
            <a:r>
              <a:rPr lang="pt-BR" sz="2000" dirty="0"/>
              <a:t>é o comprimento da projeção horizontal.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8650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pt-BR" sz="2600" b="1" dirty="0">
                <a:solidFill>
                  <a:schemeClr val="tx1"/>
                </a:solidFill>
              </a:rPr>
              <a:t>Inclinação</a:t>
            </a:r>
          </a:p>
          <a:p>
            <a:pPr algn="just"/>
            <a:endParaRPr lang="pt-BR" sz="2600" dirty="0">
              <a:solidFill>
                <a:schemeClr val="tx1"/>
              </a:solidFill>
            </a:endParaRPr>
          </a:p>
          <a:p>
            <a:pPr algn="just"/>
            <a:r>
              <a:rPr lang="pt-BR" sz="2600" dirty="0">
                <a:solidFill>
                  <a:schemeClr val="tx1"/>
                </a:solidFill>
              </a:rPr>
              <a:t>As rampas devem ter inclinação de acordo com os limites estabelecidos na Tabela (NBR 9050)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pt-BR" sz="2600" dirty="0">
                <a:solidFill>
                  <a:schemeClr val="tx1"/>
                </a:solidFill>
              </a:rPr>
              <a:t>Quanto maior o desnível, mais suave a rampa precisa ser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573016"/>
            <a:ext cx="7706102" cy="200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66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Patamares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Os patamares no início e no término das rampas devem ter dimensão longitudinal mínima de 1,20 m;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Entre os segmentos de rampa devem ser previstos patamares intermediários com dimensão longitudinal mínima de 1,20 m.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861048"/>
            <a:ext cx="8595135" cy="284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6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Patamares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Os patamares situados em mudanças de direção devem ter dimensões iguais a largura da rampa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00" y="4365105"/>
            <a:ext cx="6768032" cy="17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8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9692640" cy="1428929"/>
          </a:xfrm>
        </p:spPr>
        <p:txBody>
          <a:bodyPr/>
          <a:lstStyle/>
          <a:p>
            <a:pPr algn="just"/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225136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Pessoas em pé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24944"/>
            <a:ext cx="69530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7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Exercício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Calcular o comprimento de uma rampa para vencer um desnível de 3 m de altura.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77DFB6-5493-4A5C-A9C5-90BEAE9A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34" y="3269336"/>
            <a:ext cx="7302166" cy="19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A598589-BC3E-4A32-9AEB-DFAA4DEB979D}"/>
              </a:ext>
            </a:extLst>
          </p:cNvPr>
          <p:cNvSpPr txBox="1">
            <a:spLocks/>
          </p:cNvSpPr>
          <p:nvPr/>
        </p:nvSpPr>
        <p:spPr>
          <a:xfrm>
            <a:off x="1219039" y="4727926"/>
            <a:ext cx="62022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49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866688"/>
            <a:ext cx="10081120" cy="4351337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Calcular uma rampa para tornar esse ambiente acessível.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0" y="2420888"/>
            <a:ext cx="2681262" cy="31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00" y="2705294"/>
            <a:ext cx="7049881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56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23F98-C67D-4492-AFC5-65AD5D34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1B3BA9-7E73-49F1-941D-3202094E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resolver em casa: Calcular uma rampa para vencer um desnível de 1,60 m de altura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DEC6FC-7352-4008-A6F1-D99E39FA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1" y="2780928"/>
            <a:ext cx="7049881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25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Inclinação 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Em </a:t>
            </a:r>
            <a:r>
              <a:rPr lang="pt-BR" sz="2000" b="1" dirty="0">
                <a:solidFill>
                  <a:schemeClr val="tx1"/>
                </a:solidFill>
              </a:rPr>
              <a:t>reformas</a:t>
            </a:r>
            <a:r>
              <a:rPr lang="pt-BR" sz="2000" dirty="0">
                <a:solidFill>
                  <a:schemeClr val="tx1"/>
                </a:solidFill>
              </a:rPr>
              <a:t>, quando esgotadas as possibilidades de soluções que atendam as condições anteriores, podem ser utilizadas inclinações superiores a 8,33 % (1:12) até 12,5 % (1:8) (NBR 9050)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509120"/>
            <a:ext cx="7529156" cy="151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84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2488" y="1842922"/>
            <a:ext cx="969264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Largura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largura das rampas deve ser estabelecida de acordo com o fluxo de pessoas.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largura livre mínima recomendável para as rampas em rotas acessíveis é de </a:t>
            </a:r>
            <a:r>
              <a:rPr lang="pt-BR" sz="2000" b="1" dirty="0">
                <a:solidFill>
                  <a:schemeClr val="tx1"/>
                </a:solidFill>
              </a:rPr>
              <a:t>1,50 m</a:t>
            </a:r>
            <a:r>
              <a:rPr lang="pt-BR" sz="2000" dirty="0">
                <a:solidFill>
                  <a:schemeClr val="tx1"/>
                </a:solidFill>
              </a:rPr>
              <a:t>, sendo o </a:t>
            </a:r>
            <a:r>
              <a:rPr lang="pt-BR" sz="2000" b="1" dirty="0">
                <a:solidFill>
                  <a:schemeClr val="tx1"/>
                </a:solidFill>
              </a:rPr>
              <a:t>mínimo admissível de 1,20 m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97" y="3784254"/>
            <a:ext cx="5919403" cy="307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97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438"/>
            <a:ext cx="638953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Largura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Em edificações existentes, quando a construção de rampas nas larguras indicadas ou a adaptação da largura das rampas for impraticável, as rampas podem ser executadas com </a:t>
            </a:r>
            <a:r>
              <a:rPr lang="pt-BR" sz="2000" b="1" dirty="0">
                <a:solidFill>
                  <a:schemeClr val="tx1"/>
                </a:solidFill>
              </a:rPr>
              <a:t>largura mínima de 0,90 m e com segmentos de no máximo 4,00 m de comprimento</a:t>
            </a:r>
            <a:r>
              <a:rPr lang="pt-BR" sz="2000" dirty="0">
                <a:solidFill>
                  <a:schemeClr val="tx1"/>
                </a:solidFill>
              </a:rPr>
              <a:t>, medidos na sua projeção horizontal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27" y="1828438"/>
            <a:ext cx="443171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17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Guia de balizamento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guia de balizamento pode ser de alvenaria ou outro material alternativo;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Deve ter altura mínima de 5 cm.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789041"/>
            <a:ext cx="3554512" cy="28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FBD86C-034F-4E0C-8F2D-09797DE7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7" y="3053564"/>
            <a:ext cx="5591944" cy="37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3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379228"/>
            <a:ext cx="7620000" cy="1143000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2060848"/>
            <a:ext cx="5566609" cy="520404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Os corrimãos devem ser instalados em rampas e escadas, em ambos os lados.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950728"/>
            <a:ext cx="4799856" cy="38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E0BC4-4437-4740-8F4B-DD640F2D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44852"/>
            <a:ext cx="4392488" cy="31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8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3472" y="2057400"/>
            <a:ext cx="9692640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Os corrimãos devem ser instalados nas alturas de 0,92 m e a 0,70 m do piso, medidos da face superior até o ponto central do piso do degrau (no caso de escadas) ou do patamar (no caso de rampas)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720241"/>
            <a:ext cx="322579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06" y="3128108"/>
            <a:ext cx="4860032" cy="34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BA64C8-A0D9-49C2-B6B0-AC71C8D1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762854"/>
            <a:ext cx="2762473" cy="21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07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8338" y="1988840"/>
            <a:ext cx="968617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Os corrimãos laterais devem ser contínuos, sem interrupção nos patamares das escadas e rampas, e devem prolongar-se paralelamente ao patamar, pelo menos por 0,30 m nas extremidades, sem interferir com áreas de circulação ou prejudicar a vazão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357587"/>
            <a:ext cx="3862506" cy="25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8" y="3180866"/>
            <a:ext cx="4860032" cy="34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22FED9-EB2B-46C4-8C3F-2E6D9DA82C79}"/>
              </a:ext>
            </a:extLst>
          </p:cNvPr>
          <p:cNvSpPr txBox="1"/>
          <p:nvPr/>
        </p:nvSpPr>
        <p:spPr>
          <a:xfrm>
            <a:off x="1202831" y="3518177"/>
            <a:ext cx="471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As extremidades dos corrimãos devem ter acabamento recurvado</a:t>
            </a:r>
          </a:p>
        </p:txBody>
      </p:sp>
    </p:spTree>
    <p:extLst>
      <p:ext uri="{BB962C8B-B14F-4D97-AF65-F5344CB8AC3E}">
        <p14:creationId xmlns:p14="http://schemas.microsoft.com/office/powerpoint/2010/main" val="60418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692640" cy="1428929"/>
          </a:xfrm>
        </p:spPr>
        <p:txBody>
          <a:bodyPr/>
          <a:lstStyle/>
          <a:p>
            <a:pPr algn="just"/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44824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Pessoas em pé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636912"/>
            <a:ext cx="522778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34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7490" y="1916832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Quando se tratar de escadas ou rampas com largura igual ou superior a 2,40 m, é necessária a instalação de no mínimo um corrimão intermediário, garantindo faixa de circulação com largura mínima de 1,20 m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548833"/>
            <a:ext cx="3981903" cy="3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74990"/>
            <a:ext cx="4019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0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Importante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As rampas devem ser construídas com materiais antiderrapantes e devem apresentar piso tátil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EA9BE3-DFDF-4A85-B2A5-4806F2D3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35" y="3464841"/>
            <a:ext cx="8437714" cy="24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5385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25136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Largura para deslocamento em linha reta de pessoas em cadeira de rodas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09098"/>
            <a:ext cx="4313634" cy="32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3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05487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10225136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Largura para deslocamento em linha reta de pessoas em cadeira de rodas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69" y="2924944"/>
            <a:ext cx="5029133" cy="26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9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190" y="308209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535" y="1916832"/>
            <a:ext cx="1035132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Largura para deslocamento em linha reta de pessoas em cadeira de rodas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712324"/>
            <a:ext cx="5472608" cy="25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1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145" y="162036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297144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Largura para transposição de obstáculos isolados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Para obstáculo isolado com extensão de no máximo 0,40 m deve ser de 0,80 m;</a:t>
            </a:r>
          </a:p>
          <a:p>
            <a:r>
              <a:rPr lang="pt-BR" dirty="0">
                <a:solidFill>
                  <a:schemeClr val="tx1"/>
                </a:solidFill>
              </a:rPr>
              <a:t>OBS: Quando o obstáculo isolado tiver uma extensão acima de 0,40 m, a largura mínima deve ser de 0,90 m.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5" y="4002156"/>
            <a:ext cx="5645941" cy="27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4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980" y="287252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980" y="1885975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Largura para transposição de obstáculos isolados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529566"/>
            <a:ext cx="5630383" cy="24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176E2E-E35A-4345-925E-55B789AFE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549035"/>
            <a:ext cx="6070678" cy="33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9549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4653</TotalTime>
  <Words>973</Words>
  <Application>Microsoft Office PowerPoint</Application>
  <PresentationFormat>Widescreen</PresentationFormat>
  <Paragraphs>164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Cálculo de rampas</vt:lpstr>
      <vt:lpstr>Rampas</vt:lpstr>
      <vt:lpstr>Rampas</vt:lpstr>
      <vt:lpstr>Rampas</vt:lpstr>
      <vt:lpstr>Rampas</vt:lpstr>
      <vt:lpstr>Rampas</vt:lpstr>
      <vt:lpstr>Rampas</vt:lpstr>
      <vt:lpstr>Rampas</vt:lpstr>
      <vt:lpstr>Rampas </vt:lpstr>
      <vt:lpstr>Rampas</vt:lpstr>
      <vt:lpstr>Rampas </vt:lpstr>
      <vt:lpstr>Rampas </vt:lpstr>
      <vt:lpstr>Rampas</vt:lpstr>
      <vt:lpstr>Rampas</vt:lpstr>
      <vt:lpstr>Rampas</vt:lpstr>
      <vt:lpstr>Corrimão</vt:lpstr>
      <vt:lpstr>Corrimão</vt:lpstr>
      <vt:lpstr>Corrimão</vt:lpstr>
      <vt:lpstr>Corrimão</vt:lpstr>
      <vt:lpstr>Importante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78</cp:revision>
  <dcterms:created xsi:type="dcterms:W3CDTF">2020-08-04T21:15:43Z</dcterms:created>
  <dcterms:modified xsi:type="dcterms:W3CDTF">2022-03-10T18:45:06Z</dcterms:modified>
</cp:coreProperties>
</file>