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310" r:id="rId2"/>
    <p:sldId id="326" r:id="rId3"/>
    <p:sldId id="357" r:id="rId4"/>
    <p:sldId id="336" r:id="rId5"/>
    <p:sldId id="327" r:id="rId6"/>
    <p:sldId id="356" r:id="rId7"/>
    <p:sldId id="328" r:id="rId8"/>
    <p:sldId id="329" r:id="rId9"/>
    <p:sldId id="337" r:id="rId10"/>
    <p:sldId id="338" r:id="rId11"/>
    <p:sldId id="339" r:id="rId12"/>
    <p:sldId id="340" r:id="rId13"/>
    <p:sldId id="341" r:id="rId14"/>
    <p:sldId id="331" r:id="rId15"/>
    <p:sldId id="358" r:id="rId16"/>
    <p:sldId id="330" r:id="rId17"/>
    <p:sldId id="343" r:id="rId18"/>
    <p:sldId id="359" r:id="rId19"/>
    <p:sldId id="342" r:id="rId20"/>
    <p:sldId id="344" r:id="rId21"/>
    <p:sldId id="345" r:id="rId22"/>
    <p:sldId id="346" r:id="rId23"/>
    <p:sldId id="347" r:id="rId24"/>
    <p:sldId id="348" r:id="rId25"/>
    <p:sldId id="351" r:id="rId26"/>
    <p:sldId id="352" r:id="rId27"/>
    <p:sldId id="349" r:id="rId28"/>
    <p:sldId id="332" r:id="rId29"/>
    <p:sldId id="355" r:id="rId30"/>
    <p:sldId id="333" r:id="rId31"/>
    <p:sldId id="335" r:id="rId32"/>
    <p:sldId id="35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6370F-87D7-44CD-8606-24F7C79C99EB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4912E-38DA-4F96-8225-BFC0CE305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83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C882747-EFB6-4D3D-8917-CBCD062D7CED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2633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58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35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22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016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01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33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16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96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45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16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C882747-EFB6-4D3D-8917-CBCD062D7CED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74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07606" y="-999702"/>
            <a:ext cx="8280920" cy="2593975"/>
          </a:xfrm>
        </p:spPr>
        <p:txBody>
          <a:bodyPr>
            <a:normAutofit/>
          </a:bodyPr>
          <a:lstStyle/>
          <a:p>
            <a:r>
              <a:rPr lang="pt-BR" sz="2700" dirty="0"/>
              <a:t>Faculdade de tecnologia e Ciências da Bahia</a:t>
            </a:r>
            <a:br>
              <a:rPr lang="pt-BR" sz="2700" dirty="0"/>
            </a:br>
            <a:r>
              <a:rPr lang="pt-BR" sz="2700" dirty="0"/>
              <a:t>Curso: Engenharia Civil</a:t>
            </a:r>
            <a:br>
              <a:rPr lang="pt-BR" sz="2700" dirty="0"/>
            </a:br>
            <a:r>
              <a:rPr lang="pt-BR" sz="2700" dirty="0"/>
              <a:t>Disciplina: Acessibilidade na Construção Civil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7488" y="3068960"/>
            <a:ext cx="9577064" cy="216024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4500" dirty="0">
                <a:solidFill>
                  <a:schemeClr val="tx2"/>
                </a:solidFill>
              </a:rPr>
              <a:t>Equipamentos eletromecânicos de circulação</a:t>
            </a:r>
          </a:p>
          <a:p>
            <a:pPr algn="ctr"/>
            <a:endParaRPr lang="pt-BR" sz="4000" dirty="0">
              <a:solidFill>
                <a:schemeClr val="tx2"/>
              </a:solidFill>
            </a:endParaRPr>
          </a:p>
          <a:p>
            <a:pPr algn="r"/>
            <a:r>
              <a:rPr lang="pt-BR" sz="2800" dirty="0">
                <a:solidFill>
                  <a:schemeClr val="tx2"/>
                </a:solidFill>
              </a:rPr>
              <a:t>Professora: M. Sc.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7" y="332656"/>
            <a:ext cx="252028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341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CA1B2-8FE8-46EE-9F74-547656AA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Plataforma de elevação vertical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4A5922-70A3-4877-8136-6AFE796EF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Critérios gerais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Visando permitir a solicitação de auxílio em caso de falhas no funcionamento do elevador ou qualquer outro problema na utilização do equipamento, deve ser disponibilizado um dispositivo para comunicação entre o meio externo e quem está dentro do elevador, como um interfone. </a:t>
            </a:r>
          </a:p>
          <a:p>
            <a:pPr algn="just"/>
            <a:r>
              <a:rPr lang="pt-BR" dirty="0"/>
              <a:t>Deve haver sinalização com o número do pavimento nos batentes, em relevo e em braile.</a:t>
            </a:r>
          </a:p>
        </p:txBody>
      </p:sp>
    </p:spTree>
    <p:extLst>
      <p:ext uri="{BB962C8B-B14F-4D97-AF65-F5344CB8AC3E}">
        <p14:creationId xmlns:p14="http://schemas.microsoft.com/office/powerpoint/2010/main" val="335128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733D0-46AF-4AFF-8EE2-F80594D9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Plataforma de elevação vertical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3A61F8-38EC-4F09-801C-DE3EE16E9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Critérios gerais</a:t>
            </a:r>
          </a:p>
          <a:p>
            <a:pPr algn="just"/>
            <a:r>
              <a:rPr lang="pt-BR" dirty="0"/>
              <a:t>A largura livre da entrada na plataforma deve ser de 900 mm para as edificações de acesso público e de 800 mm para as demais.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B84315D-147D-4286-9D83-3B18716AC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3337434"/>
            <a:ext cx="4651121" cy="313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57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DB38D-0B03-45E2-8A55-8EB49ED6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Plataforma de elevação vertical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270337-0C5D-45B0-8B33-A335FC47C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Condições gerais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dimensões mínimas recomendáveis da plataforma são de 0,80 m de largura por 1,25 m de comprimento, exceto em edificações com acesso público, onde o comprimento da plataforma deve ser de no mínimo 1,40 m;</a:t>
            </a:r>
          </a:p>
          <a:p>
            <a:pPr algn="just"/>
            <a:r>
              <a:rPr lang="pt-BR" dirty="0"/>
              <a:t>Corrimãos devem ser previstos em, pelo menos, um lado que não seja o de entrada, a uma altura entre 0,90 m e 1,10 m, a uma distância das superfícies de 80 mm.</a:t>
            </a:r>
          </a:p>
        </p:txBody>
      </p:sp>
    </p:spTree>
    <p:extLst>
      <p:ext uri="{BB962C8B-B14F-4D97-AF65-F5344CB8AC3E}">
        <p14:creationId xmlns:p14="http://schemas.microsoft.com/office/powerpoint/2010/main" val="1570101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F0C78-B994-4074-9183-D956ABE7C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Plataforma de elevação vertical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1E80DE-5EEB-4CF9-B33F-5DED62AEE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Condições gerais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Além dos critérios citados, as plataformas de elevação devem possuir sinalização tátil no piso (direcional e de alerta)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E74CDDC-7755-4438-A65C-889C4B5F0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3459121"/>
            <a:ext cx="5040560" cy="330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90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A6121-C27B-4CE1-9799-0FFC956D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Plataforma de elevação inclinada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D6F4348-43D5-4693-B2D2-CD4494C5A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7" y="1691322"/>
            <a:ext cx="4617679" cy="505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25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915D7-EB78-4151-31F9-95A60072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Plataforma de elevação inclinada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9DF057-C9B6-C458-0BB6-A667E9DC5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Plataforma Elevação Inclinada – ABNT ISO NBR 9686-2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DC2F071B-D56D-1CA7-7315-2246C8A1D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513" y="2011720"/>
            <a:ext cx="4434487" cy="44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42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D4D69-C899-4542-9AF4-8EBF93EB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Plataforma de elevação inclinada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784F6B-4F76-41EC-8F21-5E2DC19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A plataforma de elevação inclinada pode ser utilizada em reformas de edificações de uso público ou coletivo, quando demonstrada a impraticabilidade de outra forma de acesso, através de laudo técnico por profissional habilitado.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Na área de espera para embarque da plataforma de elevação inclinada, deve haver sinalização tátil e visual informando a obrigatoriedade de acompanhamento por pessoal habilitado durante sua utilização, e dispositivo de solicitação para tal auxílio</a:t>
            </a:r>
          </a:p>
        </p:txBody>
      </p:sp>
    </p:spTree>
    <p:extLst>
      <p:ext uri="{BB962C8B-B14F-4D97-AF65-F5344CB8AC3E}">
        <p14:creationId xmlns:p14="http://schemas.microsoft.com/office/powerpoint/2010/main" val="863189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1A6BDE-C422-40DD-82C8-A3977AE74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Elevadores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0A1E14-97BD-4599-873B-26570641A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/>
          <a:lstStyle/>
          <a:p>
            <a:pPr algn="just"/>
            <a:r>
              <a:rPr lang="pt-BR" dirty="0"/>
              <a:t>Os equipamentos eletromecânicos vistos com maior frequência nas edificações são os elevadores.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8B3A044-A6C4-B51D-40F5-F93630D8B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2691335"/>
            <a:ext cx="718388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86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379307-09E1-84E0-DAFC-668D9312A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Elevadores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F2AE61-15D6-CD77-10F1-8363179CC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Elevador Vertical – ABNT NBR NM 313;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DE4BBF-B68C-A3C1-F19F-EA91EA63B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2440149"/>
            <a:ext cx="6934531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00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53B90-0BA0-4554-83F3-BCA65FB8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Elevadores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E30BB1-63F6-4267-93BD-27819A56A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Elevadores residenciais unifamiliares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dimensões da cabine deste tipo de elevador podem variar de 0,72 m² a 0,90 m² .</a:t>
            </a:r>
          </a:p>
          <a:p>
            <a:pPr algn="just"/>
            <a:r>
              <a:rPr lang="pt-BR" dirty="0"/>
              <a:t>Caso esse equipamento seja utilizado para transporte de pessoas com mobilidade reduzida, é permitida uma área de 1,25 m² , com largura mínima de 0,90 m e profundidade mínima de 1,20 m.</a:t>
            </a:r>
          </a:p>
        </p:txBody>
      </p:sp>
    </p:spTree>
    <p:extLst>
      <p:ext uri="{BB962C8B-B14F-4D97-AF65-F5344CB8AC3E}">
        <p14:creationId xmlns:p14="http://schemas.microsoft.com/office/powerpoint/2010/main" val="110226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1A063-18F8-468B-ADE7-9D924A77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Condições gerais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63C3B2-148F-4309-A8DA-1CF088F62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Os equipamentos eletromecânicos de circulação vertical devem dispor de dispositivo de comunicação externo, em cada um dos pavimentos atendidos, para solicitação de auxílio;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Na inoperância temporária de equipamento eletromecânico de circulação, deve haver sinalização para informar a outra forma de circulação;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Para garantir a segurança, deve-se dispor de procedimentos e pessoal treinado para assistência alternativa.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4790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93163-A606-47C2-84FE-DA0A2FFE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Elevadores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DD6F7E-A935-4F01-957F-4B4884215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Elevadores residenciais unifamiliares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As portas da cabine devem ser não perfuradas, de acionamento automático ou manual e largura mínima de 0,70 m, exceto se o elevador for para o transporte de pessoa em cadeira de rodas, em que a largura mínima deverá ser 0,80 m;</a:t>
            </a:r>
          </a:p>
          <a:p>
            <a:pPr algn="just"/>
            <a:r>
              <a:rPr lang="pt-BR" dirty="0"/>
              <a:t>A cabine deve ter altura livre mínima de 2 m.</a:t>
            </a:r>
          </a:p>
        </p:txBody>
      </p:sp>
    </p:spTree>
    <p:extLst>
      <p:ext uri="{BB962C8B-B14F-4D97-AF65-F5344CB8AC3E}">
        <p14:creationId xmlns:p14="http://schemas.microsoft.com/office/powerpoint/2010/main" val="4016860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D21C4-4410-4D19-9A29-B39438A6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Elevadores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89E267-8E6E-413E-9A00-4F9AE1B2E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Elevadores residenciais unifamiliares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Sempre que for necessário, devem ser previstos avisos e instruções de operação dentro da cabine, como a capacidade do elevador, os dados do instalador etc.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E5AE2F1-99DD-4FAA-A3D0-D6AC6FAC0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3507705"/>
            <a:ext cx="5057049" cy="335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37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20395-BC81-404D-AFF3-1F71BAA8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Elevadores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495827-3472-4F34-9397-6FDA5D539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7354408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Elevadores de uso público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É necessário que tenham piso regular e antiderrapante; </a:t>
            </a:r>
          </a:p>
          <a:p>
            <a:pPr algn="just"/>
            <a:r>
              <a:rPr lang="pt-BR" dirty="0"/>
              <a:t>Dispositivo para comunicação com o meio externo, em caso de solicitação de auxílio em emergências; </a:t>
            </a:r>
          </a:p>
          <a:p>
            <a:pPr algn="just"/>
            <a:r>
              <a:rPr lang="pt-BR" dirty="0"/>
              <a:t>Sinalização visual e tátil em relevo e em braile, dentro da área de alcance manual, dos painéis de chamada, do número do pavimento nos batentes externos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E44A21C-8C7D-47D7-B593-65A3E1814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0" y="1725246"/>
            <a:ext cx="32385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24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4275D-91FE-448B-995E-09E7252E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Elevadores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4139EB-BAE9-46CF-8D82-E34C81DB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44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Elevadores de uso público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Sinalização sonora, informando o número do pavimento, no caso de elevadores com mais de duas paradas.</a:t>
            </a:r>
          </a:p>
          <a:p>
            <a:pPr algn="just"/>
            <a:r>
              <a:rPr lang="pt-BR" dirty="0"/>
              <a:t>Sinalização tátil no piso; 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2335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C690F-5CAB-424B-A3D3-C75413558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Elevadores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0CCA1F-8843-44CB-AF90-B94A3217D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772816"/>
            <a:ext cx="6994368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Elevadores de uso público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sinalização tátil de alerta e direcional que deve ser utilizada no piso deve conduzir para o lado em que está o comando para chamada do elevador</a:t>
            </a:r>
          </a:p>
          <a:p>
            <a:pPr algn="just"/>
            <a:r>
              <a:rPr lang="pt-BR" dirty="0"/>
              <a:t>A cabine deve ter dimensões mínimas de 1,10 m de largura por 1,40 m de profundidade. </a:t>
            </a:r>
          </a:p>
          <a:p>
            <a:pPr algn="just"/>
            <a:r>
              <a:rPr lang="pt-BR" dirty="0"/>
              <a:t>A largura livre mínima da porta deve ser de 0,80 m.</a:t>
            </a: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5971E5-813C-430A-9994-CE37CBCFC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40" y="1412776"/>
            <a:ext cx="3628802" cy="451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46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025E5-A8EE-4583-ABB7-7F955F9FD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Elevadores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9086BA-2BD3-4800-98FD-5AB6FED94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994368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Elevadores de uso público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Deve ser previsto registro de chamada do elevador com a indicação visual e sonora, a cada operação individual do botão, mesmo que a chamada já esteja registrada. </a:t>
            </a:r>
          </a:p>
          <a:p>
            <a:pPr algn="just"/>
            <a:r>
              <a:rPr lang="pt-BR" dirty="0"/>
              <a:t>A cada parada do elevador, também deve ser emitido um aviso sonoro com essa informação.</a:t>
            </a:r>
          </a:p>
          <a:p>
            <a:pPr algn="just"/>
            <a:r>
              <a:rPr lang="pt-BR" dirty="0"/>
              <a:t>Os botões de cabine devem ter sinalização em braile.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5840429-9E7D-4AFA-A5BF-636DACBE1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304" y="56407"/>
            <a:ext cx="2304256" cy="33725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D163C98-EB66-4807-9BF2-8D31225B1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578" y="3565231"/>
            <a:ext cx="2304256" cy="317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33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5CD02-B814-4ED3-A0E9-C77BDEBD0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Elevadores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686800-EBDD-43E8-BC09-4DE43E75E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/>
          <a:lstStyle/>
          <a:p>
            <a:pPr algn="just"/>
            <a:r>
              <a:rPr lang="pt-BR" dirty="0"/>
              <a:t>Na cabina deve haver um corrimão de superfície lisa e não deslizante, fixado nos painéis laterais e no de fundo, de modo que a parte superior esteja a uma altura entre 890 mm e 900 mm do piso acabado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0A835B5-7C12-4734-844A-A148F8233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3440509"/>
            <a:ext cx="5900547" cy="30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31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AAAB3-5472-4579-858D-19CFA8DF5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Elevadores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4BFC7B-ACA3-450F-8C94-AE7E19E71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140903"/>
            <a:ext cx="9586656" cy="4351337"/>
          </a:xfrm>
        </p:spPr>
        <p:txBody>
          <a:bodyPr/>
          <a:lstStyle/>
          <a:p>
            <a:pPr algn="just"/>
            <a:r>
              <a:rPr lang="pt-BR" dirty="0"/>
              <a:t>Especificamente para os elevadores, a NBR 9050 (2015) também estabelece a necessidade de se dispor placas indicativas do elevador, desde a porta do edifício, visando a orientação dos usuários da edificação.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D1B467-2650-4803-91D1-24DF861A8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72" y="3473345"/>
            <a:ext cx="2477551" cy="33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96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DD732-E7A3-47A5-92A6-41DA85D5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Esteira rolante horizontal ou inclinada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70757B-66B5-4B3A-A750-0C7DB36CB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935857"/>
            <a:ext cx="7719051" cy="45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24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C02C6-DE08-4BF5-AFE3-FBA13FB1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Esteira rolante horizontal ou inclinada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5D38598-A189-43AF-87E7-F74275323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0526" y="1973538"/>
            <a:ext cx="4530948" cy="4518702"/>
          </a:xfrm>
        </p:spPr>
      </p:pic>
    </p:spTree>
    <p:extLst>
      <p:ext uri="{BB962C8B-B14F-4D97-AF65-F5344CB8AC3E}">
        <p14:creationId xmlns:p14="http://schemas.microsoft.com/office/powerpoint/2010/main" val="162745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B93E6-D0E1-C864-C967-816E9C0D1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Condições gerais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6B4AB5-5B22-E72B-6C1D-A871F3937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A circulação vertical é considerada acessível quando atender no mínimo duas formas de deslocamento;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Obs.: Equipamentos que não permitam utilização autônoma ou que tenham utilização limitada, não são considerados dispositivos acessíveis.</a:t>
            </a:r>
          </a:p>
        </p:txBody>
      </p:sp>
    </p:spTree>
    <p:extLst>
      <p:ext uri="{BB962C8B-B14F-4D97-AF65-F5344CB8AC3E}">
        <p14:creationId xmlns:p14="http://schemas.microsoft.com/office/powerpoint/2010/main" val="1460370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4E4F4-1067-408B-A676-7B18F572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Esteira rolante horizontal ou inclinada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51E51B-E9BF-46CB-A26E-38A1ADA8B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850352" cy="4351337"/>
          </a:xfrm>
        </p:spPr>
        <p:txBody>
          <a:bodyPr/>
          <a:lstStyle/>
          <a:p>
            <a:pPr algn="just"/>
            <a:endParaRPr lang="pt-BR" dirty="0"/>
          </a:p>
          <a:p>
            <a:pPr algn="just"/>
            <a:r>
              <a:rPr lang="pt-BR" dirty="0"/>
              <a:t>Nas esteiras rolantes com inclinação superior a 5 %, deve haver sinalização visual e tátil informando a obrigatoriedade de acompanhamento por pessoal habilitado durante sua utilização por pessoas em cadeira de rodas;</a:t>
            </a:r>
          </a:p>
          <a:p>
            <a:pPr algn="just"/>
            <a:r>
              <a:rPr lang="pt-BR" dirty="0"/>
              <a:t>Esteiras rolantes com inclinações superiores a 8,33 % não podem compor rotas acessíveis.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6568FF1-791D-49C5-947C-8769F6F42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084" y="1691322"/>
            <a:ext cx="3962193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78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CC52A-1F0A-4FBA-93CF-474C26B3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 rolante com plataforma para cadeira de rodas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8FA4D5-17A0-47F9-91E0-49079CEB8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140903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Nas escadas rolantes com plataforma para cadeira de rodas, deve haver informação da obrigatoriedade de acompanhamento por pessoal habilitado durante sua utilização e também de dispositivo de comunicação para solicitação de auxilio nos pavimentos.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B4268DE-4658-4CF7-83C5-44D69C846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64" y="3428111"/>
            <a:ext cx="7848872" cy="320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78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6F531-D146-49BD-9D16-702AAD62D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Escada rolante com plataforma para cadeira de rodas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B3E87F-1B4D-4A12-990B-4830F1369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Indicação do sentido do movimento-limite dos degraus em cor contrastante</a:t>
            </a:r>
          </a:p>
          <a:p>
            <a:pPr algn="just"/>
            <a:r>
              <a:rPr lang="pt-BR" dirty="0"/>
              <a:t>Deve haver indicações de uso, indicação da posição para embarque e indicação dos pavimentos atendidos</a:t>
            </a:r>
          </a:p>
          <a:p>
            <a:pPr algn="just"/>
            <a:r>
              <a:rPr lang="pt-BR" dirty="0"/>
              <a:t>Deve haver sinalização com o símbolo internacional de acessibilidade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38715-6F7A-266A-BF0D-9DC6DA812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4004468"/>
            <a:ext cx="40550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7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48F70-C4EC-49F8-9F61-6A08BD96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Condições gerais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6051DA-716C-431E-B6D8-217384938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Os equipamentos eletromecânicos compreendem os elevadores verticais ou inclinados, plataformas de elevação vertical, plataformas de elevação inclinada, esteira rolante horizontal ou inclinada, escada rolante e escada rolante com degrau para cadeira de rodas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28E2B72-A759-45CC-B8D7-0A9B9A36B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93" y="3212976"/>
            <a:ext cx="4791075" cy="328618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C40B0D9-5602-4826-96E1-1CF159801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3177618"/>
            <a:ext cx="47910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9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23315-06F2-424F-9B45-16C508A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Plataforma de elevação vertical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425D5EB-4E3D-4DEF-8995-F3994FB2E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9696" y="1702366"/>
            <a:ext cx="4872411" cy="4990961"/>
          </a:xfrm>
        </p:spPr>
      </p:pic>
    </p:spTree>
    <p:extLst>
      <p:ext uri="{BB962C8B-B14F-4D97-AF65-F5344CB8AC3E}">
        <p14:creationId xmlns:p14="http://schemas.microsoft.com/office/powerpoint/2010/main" val="20281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A48C7-DD96-107C-D95B-DEB23BD7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Plataforma de elevação vertical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A6F97C-FBDB-9DF2-2AAC-52D919C5F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418304" cy="4351337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Plataforma Elevação Vertical – ABNT ISO NBR 9386-1;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E1F8FD-6B1A-65A1-B2B5-B6783D48E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1723824"/>
            <a:ext cx="3490360" cy="494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0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5EA3F-E640-420D-8B3D-B631D1AE3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Plataforma de elevação vertical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229C8B-71D4-4127-B571-6E04E904A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As plataformas de percurso aberto devem ter fechamento contínuo e não podem ter vãos, em todas as laterais, até a altura de 1,10 m do piso da plataforma.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ADB1E589-A0F8-45F5-980E-6CDF43CF7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2564904"/>
            <a:ext cx="4044943" cy="414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0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99855-D66C-4BF7-B926-D8A030C24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Plataforma de elevação vertical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61061F-5D10-47F2-9B4C-987B95BB2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r>
              <a:rPr lang="pt-BR" dirty="0"/>
              <a:t>A plataforma de percurso aberto só é usada em percurso até 2,00 m, nos intervalos de 2,00 m até 9,00 m somente com caixa enclausurada (percurso fechado).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98B68C-F733-4AA4-83F4-482106CE9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2420888"/>
            <a:ext cx="4894385" cy="413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7A204-6F6E-49CB-8BAA-20DF70E5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Plataforma de elevação vertical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3E9949-CC95-4F74-9CC8-3121F4428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Critérios gerais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Devem estar localizadas em uma rota acessível. </a:t>
            </a:r>
          </a:p>
          <a:p>
            <a:pPr algn="just"/>
            <a:r>
              <a:rPr lang="pt-BR" dirty="0"/>
              <a:t>O piso deve ser regular e antiderrapante e possuir cor contrastante com a cor do piso do pavimento. </a:t>
            </a:r>
          </a:p>
          <a:p>
            <a:pPr algn="just"/>
            <a:r>
              <a:rPr lang="pt-BR" dirty="0"/>
              <a:t>Caso tenha capachos, estes deverão estar firmemente fixados ao piso e não podem permitir desníveis superiores a 5 mm. </a:t>
            </a:r>
          </a:p>
          <a:p>
            <a:pPr algn="just"/>
            <a:r>
              <a:rPr lang="pt-BR" dirty="0"/>
              <a:t>Caso não tenha caixa enclausurada, são permitidos percursos de apenas 2 m.</a:t>
            </a:r>
          </a:p>
          <a:p>
            <a:pPr algn="just"/>
            <a:r>
              <a:rPr lang="pt-BR" dirty="0"/>
              <a:t>Os painéis de chamada das plataformas elevatórias, os botões de comandos e pavimentos, as instruções de uso e a indicação dos pavimentos atendidos devem ter informações em relevo e em braile.</a:t>
            </a:r>
          </a:p>
        </p:txBody>
      </p:sp>
    </p:spTree>
    <p:extLst>
      <p:ext uri="{BB962C8B-B14F-4D97-AF65-F5344CB8AC3E}">
        <p14:creationId xmlns:p14="http://schemas.microsoft.com/office/powerpoint/2010/main" val="2954195920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4064</TotalTime>
  <Words>1273</Words>
  <Application>Microsoft Office PowerPoint</Application>
  <PresentationFormat>Widescreen</PresentationFormat>
  <Paragraphs>120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Acessibilidade na Construção Civil</vt:lpstr>
      <vt:lpstr>Condições gerais </vt:lpstr>
      <vt:lpstr>Condições gerais</vt:lpstr>
      <vt:lpstr>Condições gerais</vt:lpstr>
      <vt:lpstr>Plataforma de elevação vertical</vt:lpstr>
      <vt:lpstr>Plataforma de elevação vertical</vt:lpstr>
      <vt:lpstr>Plataforma de elevação vertical</vt:lpstr>
      <vt:lpstr>Plataforma de elevação vertical</vt:lpstr>
      <vt:lpstr>Plataforma de elevação vertical</vt:lpstr>
      <vt:lpstr>Plataforma de elevação vertical</vt:lpstr>
      <vt:lpstr>Plataforma de elevação vertical</vt:lpstr>
      <vt:lpstr>Plataforma de elevação vertical</vt:lpstr>
      <vt:lpstr>Plataforma de elevação vertical</vt:lpstr>
      <vt:lpstr>Plataforma de elevação inclinada</vt:lpstr>
      <vt:lpstr>Plataforma de elevação inclinada</vt:lpstr>
      <vt:lpstr>Plataforma de elevação inclinada</vt:lpstr>
      <vt:lpstr>Elevadores</vt:lpstr>
      <vt:lpstr>Elevadores</vt:lpstr>
      <vt:lpstr>Elevadores</vt:lpstr>
      <vt:lpstr>Elevadores</vt:lpstr>
      <vt:lpstr>Elevadores</vt:lpstr>
      <vt:lpstr>Elevadores</vt:lpstr>
      <vt:lpstr>Elevadores</vt:lpstr>
      <vt:lpstr>Elevadores</vt:lpstr>
      <vt:lpstr>Elevadores</vt:lpstr>
      <vt:lpstr>Elevadores</vt:lpstr>
      <vt:lpstr>Elevadores</vt:lpstr>
      <vt:lpstr>Esteira rolante horizontal ou inclinada</vt:lpstr>
      <vt:lpstr>Esteira rolante horizontal ou inclinada</vt:lpstr>
      <vt:lpstr>Esteira rolante horizontal ou inclinada</vt:lpstr>
      <vt:lpstr>Escada rolante com plataforma para cadeira de rodas</vt:lpstr>
      <vt:lpstr>Escada rolante com plataforma para cadeira de rodas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Etapas de uma obra – Parte II</dc:title>
  <dc:creator>Juliane Santos Souza</dc:creator>
  <cp:lastModifiedBy>Juliane Santos Souza</cp:lastModifiedBy>
  <cp:revision>85</cp:revision>
  <dcterms:created xsi:type="dcterms:W3CDTF">2020-09-04T03:16:50Z</dcterms:created>
  <dcterms:modified xsi:type="dcterms:W3CDTF">2022-10-27T21:56:05Z</dcterms:modified>
</cp:coreProperties>
</file>