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97" r:id="rId3"/>
    <p:sldId id="306" r:id="rId4"/>
    <p:sldId id="298" r:id="rId5"/>
    <p:sldId id="300" r:id="rId6"/>
    <p:sldId id="301" r:id="rId7"/>
    <p:sldId id="302" r:id="rId8"/>
    <p:sldId id="303" r:id="rId9"/>
    <p:sldId id="304" r:id="rId10"/>
    <p:sldId id="307" r:id="rId11"/>
    <p:sldId id="30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08DC-77A5-489D-A101-39D58F2A0AE0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6345C-0CB5-4960-9D46-74CB3F71E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3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8417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03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02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369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946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67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99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1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32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98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57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28/09/2022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83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39816" y="-414933"/>
            <a:ext cx="6534858" cy="1927225"/>
          </a:xfrm>
        </p:spPr>
        <p:txBody>
          <a:bodyPr>
            <a:normAutofit/>
          </a:bodyPr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6676" y="3422144"/>
            <a:ext cx="7918648" cy="2804120"/>
          </a:xfrm>
        </p:spPr>
        <p:txBody>
          <a:bodyPr>
            <a:normAutofit/>
          </a:bodyPr>
          <a:lstStyle/>
          <a:p>
            <a:pPr algn="ctr"/>
            <a:r>
              <a:rPr lang="pt-BR" sz="3500" dirty="0">
                <a:solidFill>
                  <a:schemeClr val="tx2">
                    <a:lumMod val="75000"/>
                  </a:schemeClr>
                </a:solidFill>
              </a:rPr>
              <a:t>Dimensionamento de sapatas: Método das bielas</a:t>
            </a:r>
          </a:p>
          <a:p>
            <a:pPr algn="ctr"/>
            <a:endParaRPr lang="pt-BR" sz="3500" dirty="0"/>
          </a:p>
          <a:p>
            <a:pPr algn="ctr"/>
            <a:r>
              <a:rPr lang="pt-BR" sz="3500" dirty="0"/>
              <a:t>				  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110" y="3326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49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</p:spPr>
            <p:txBody>
              <a:bodyPr/>
              <a:lstStyle/>
              <a:p>
                <a:r>
                  <a:rPr lang="pt-BR" dirty="0"/>
                  <a:t>Cálculo da armadura</a:t>
                </a:r>
              </a:p>
              <a:p>
                <a:endParaRPr lang="pt-BR" dirty="0"/>
              </a:p>
              <a:p>
                <a:r>
                  <a:rPr lang="pt-BR" sz="1800" dirty="0"/>
                  <a:t>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sz="1800" dirty="0"/>
                          <m:t>As</m:t>
                        </m:r>
                      </m:num>
                      <m:den>
                        <m:r>
                          <a:rPr lang="el-GR" sz="18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sz="1800" dirty="0"/>
                                  <m:t>Ø</m:t>
                                </m:r>
                              </m:e>
                              <m:sup>
                                <m:r>
                                  <a:rPr lang="pt-BR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=&gt; 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11,66 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sSup>
                          <m:sSupPr>
                            <m:ctrlP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1,25</m:t>
                                </m:r>
                              </m:e>
                              <m:sup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 ? barras =&gt;</a:t>
                </a:r>
              </a:p>
              <a:p>
                <a:endParaRPr lang="pt-BR" sz="1800" dirty="0"/>
              </a:p>
              <a:p>
                <a:r>
                  <a:rPr lang="pt-BR" sz="1800" dirty="0"/>
                  <a:t>Ø = 12,5 mm = 1,25 cm</a:t>
                </a:r>
                <a:endParaRPr lang="pt-BR" dirty="0"/>
              </a:p>
              <a:p>
                <a:r>
                  <a:rPr lang="pt-BR" sz="1800" dirty="0"/>
                  <a:t>Onde: </a:t>
                </a:r>
              </a:p>
              <a:p>
                <a:r>
                  <a:rPr lang="pt-BR" sz="1800" dirty="0" err="1"/>
                  <a:t>nØ</a:t>
                </a:r>
                <a:r>
                  <a:rPr lang="pt-BR" dirty="0"/>
                  <a:t> = número de barras</a:t>
                </a:r>
                <a:endParaRPr lang="pt-BR" sz="1800" dirty="0"/>
              </a:p>
              <a:p>
                <a:r>
                  <a:rPr lang="pt-BR" sz="1800" dirty="0"/>
                  <a:t>Ø é o diâmetro da barra de aço</a:t>
                </a:r>
              </a:p>
              <a:p>
                <a:endParaRPr lang="pt-BR" dirty="0"/>
              </a:p>
              <a:p>
                <a:endParaRPr lang="pt-BR" sz="1800" dirty="0"/>
              </a:p>
              <a:p>
                <a:endParaRPr lang="pt-BR" dirty="0"/>
              </a:p>
              <a:p>
                <a:endParaRPr lang="pt-BR" sz="1800" dirty="0"/>
              </a:p>
              <a:p>
                <a:endParaRPr lang="pt-BR" sz="1800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  <a:blipFill>
                <a:blip r:embed="rId2"/>
                <a:stretch>
                  <a:fillRect l="-128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404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</p:spPr>
            <p:txBody>
              <a:bodyPr/>
              <a:lstStyle/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𝑎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? cm</a:t>
                </a:r>
              </a:p>
              <a:p>
                <a:endParaRPr lang="pt-BR" dirty="0"/>
              </a:p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175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? cm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  <a:blipFill>
                <a:blip r:embed="rId2"/>
                <a:stretch>
                  <a:fillRect l="-17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B0CBA674-6C4E-4A95-A711-859D1F1D0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660" y="3037210"/>
            <a:ext cx="367665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BC5970B6-4D7D-47B7-AD47-55388D256666}"/>
              </a:ext>
            </a:extLst>
          </p:cNvPr>
          <p:cNvSpPr txBox="1"/>
          <p:nvPr/>
        </p:nvSpPr>
        <p:spPr>
          <a:xfrm>
            <a:off x="5663952" y="5085184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h0 = 1/3 x h</a:t>
            </a:r>
          </a:p>
        </p:txBody>
      </p:sp>
    </p:spTree>
    <p:extLst>
      <p:ext uri="{BB962C8B-B14F-4D97-AF65-F5344CB8AC3E}">
        <p14:creationId xmlns:p14="http://schemas.microsoft.com/office/powerpoint/2010/main" val="259317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3EB55-346E-4CDD-9BAD-1034507F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3F3ED8-6FC3-4E5D-958B-F74EFC405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294" y="1903853"/>
            <a:ext cx="9454218" cy="4351337"/>
          </a:xfrm>
        </p:spPr>
        <p:txBody>
          <a:bodyPr/>
          <a:lstStyle/>
          <a:p>
            <a:pPr algn="just"/>
            <a:r>
              <a:rPr lang="pt-BR" dirty="0"/>
              <a:t>Calcular a armação para a sapata que serve de apoio a um pilar, com lado de (0,40x0,25) m e carga de 920 </a:t>
            </a:r>
            <a:r>
              <a:rPr lang="pt-BR" dirty="0" err="1"/>
              <a:t>kN</a:t>
            </a:r>
            <a:r>
              <a:rPr lang="pt-BR" dirty="0"/>
              <a:t>. Adotar aço CA 50 e </a:t>
            </a:r>
            <a:r>
              <a:rPr lang="pt-BR" i="1" dirty="0" err="1"/>
              <a:t>fck</a:t>
            </a:r>
            <a:r>
              <a:rPr lang="pt-BR" i="1" dirty="0"/>
              <a:t> </a:t>
            </a:r>
            <a:r>
              <a:rPr lang="pt-BR" dirty="0"/>
              <a:t>= 20 MPa . Para o pilar foi adotado uma armadura de Ø = 12,5 mm.</a:t>
            </a:r>
          </a:p>
          <a:p>
            <a:pPr algn="just"/>
            <a:r>
              <a:rPr lang="pt-BR" dirty="0">
                <a:latin typeface="+mj-lt"/>
              </a:rPr>
              <a:t>A tensão admissível do solo é igual a 0,4 Mpa.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=  3,22 m²</a:t>
                </a:r>
              </a:p>
              <a:p>
                <a:endParaRPr lang="pt-BR" dirty="0"/>
              </a:p>
              <a:p>
                <a:r>
                  <a:rPr lang="pt-BR" dirty="0"/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(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)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rad>
                  </m:oMath>
                </a14:m>
                <a:endParaRPr lang="pt-BR" dirty="0"/>
              </a:p>
              <a:p>
                <a:r>
                  <a:rPr lang="pt-BR" dirty="0"/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( 0,25 −0,40</m:t>
                    </m:r>
                  </m:oMath>
                </a14:m>
                <a:r>
                  <a:rPr lang="pt-BR" dirty="0"/>
                  <a:t>)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0,25 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0,40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+3,22</m:t>
                        </m:r>
                      </m:e>
                    </m:rad>
                  </m:oMath>
                </a14:m>
                <a:endParaRPr lang="pt-BR" dirty="0"/>
              </a:p>
              <a:p>
                <a:r>
                  <a:rPr lang="pt-BR" dirty="0"/>
                  <a:t>b = ? m </a:t>
                </a:r>
              </a:p>
              <a:p>
                <a:r>
                  <a:rPr lang="pt-BR" dirty="0"/>
                  <a:t>a – b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=&gt; a – b = </a:t>
                </a: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0,4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0,25 </m:t>
                    </m:r>
                  </m:oMath>
                </a14:m>
                <a:endParaRPr lang="pt-BR" dirty="0"/>
              </a:p>
              <a:p>
                <a:r>
                  <a:rPr lang="pt-BR" dirty="0"/>
                  <a:t>a = ? m</a:t>
                </a:r>
              </a:p>
              <a:p>
                <a:r>
                  <a:rPr lang="pt-BR" dirty="0"/>
                  <a:t>Onde: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𝑚𝑎𝑖𝑜𝑟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r>
                  <a:rPr lang="pt-BR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𝑚𝑒𝑛𝑜𝑟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endParaRPr lang="pt-BR" b="0" dirty="0"/>
              </a:p>
              <a:p>
                <a:r>
                  <a:rPr lang="pt-BR" dirty="0"/>
                  <a:t>b = menor dimensão da sapata</a:t>
                </a:r>
              </a:p>
              <a:p>
                <a:r>
                  <a:rPr lang="pt-BR" dirty="0"/>
                  <a:t>A = área da sapata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  <a:blipFill>
                <a:blip r:embed="rId2"/>
                <a:stretch>
                  <a:fillRect l="-71" t="-7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2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/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000" i="1" smtClean="0">
                        <a:latin typeface="Cambria Math"/>
                      </a:rPr>
                      <m:t>𝑑</m:t>
                    </m:r>
                    <m:r>
                      <a:rPr lang="pt-BR" sz="2000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sz="2000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i="1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sz="2000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sz="2000" i="1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pt-BR" sz="2000" i="1">
                        <a:latin typeface="Cambria Math"/>
                      </a:rPr>
                      <m:t>, 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sz="2000" i="1">
                        <a:latin typeface="Cambria Math"/>
                      </a:rPr>
                      <m:t>𝑒𝑚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r>
                      <a:rPr lang="pt-BR" sz="2000" i="1">
                        <a:latin typeface="Cambria Math"/>
                      </a:rPr>
                      <m:t>𝑞𝑢𝑒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pt-BR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=0,85 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pt-BR" sz="2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/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i="1">
                        <a:latin typeface="Cambria Math"/>
                      </a:rPr>
                      <m:t>=0,85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10³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pt-BR" dirty="0"/>
                  <a:t> kN/m²</a:t>
                </a:r>
              </a:p>
              <a:p>
                <a:pPr algn="ctr"/>
                <a:r>
                  <a:rPr lang="pt-BR" sz="1600" dirty="0"/>
                  <a:t>Multiplicou por 10³ para transformar de MPa para </a:t>
                </a:r>
                <a:r>
                  <a:rPr lang="pt-BR" sz="1600" dirty="0" err="1"/>
                  <a:t>kN</a:t>
                </a:r>
                <a:r>
                  <a:rPr lang="pt-BR" sz="1600" dirty="0"/>
                  <a:t>/m²</a:t>
                </a:r>
              </a:p>
            </p:txBody>
          </p:sp>
        </mc:Choice>
        <mc:Fallback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blipFill>
                <a:blip r:embed="rId3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/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pt-BR" i="1" smtClean="0">
                        <a:latin typeface="Cambria Math"/>
                      </a:rPr>
                      <m:t>𝑑</m:t>
                    </m:r>
                    <m:r>
                      <a:rPr lang="pt-BR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920</m:t>
                            </m:r>
                            <m:r>
                              <a:rPr lang="pt-BR" i="1">
                                <a:latin typeface="Cambria Math"/>
                              </a:rPr>
                              <m:t> </m:t>
                            </m:r>
                            <m:r>
                              <a:rPr lang="pt-BR" i="1">
                                <a:latin typeface="Cambria Math"/>
                              </a:rPr>
                              <m:t>𝑘𝑁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i="1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²</m:t>
                            </m:r>
                          </m:den>
                        </m:f>
                        <m:r>
                          <a:rPr lang="pt-BR" i="1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pt-BR" i="1">
                        <a:latin typeface="Cambria Math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?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pt-BR" dirty="0"/>
              </a:p>
              <a:p>
                <a:pPr algn="ctr"/>
                <a:endParaRPr lang="pt-BR" dirty="0">
                  <a:solidFill>
                    <a:srgbClr val="FF0000"/>
                  </a:solidFill>
                  <a:latin typeface="Cambria Math"/>
                </a:endParaRPr>
              </a:p>
              <a:p>
                <a:pPr algn="ctr"/>
                <a:r>
                  <a:rPr lang="pt-BR" dirty="0">
                    <a:latin typeface="Cambria Math"/>
                  </a:rPr>
                  <a:t>Adota d </a:t>
                </a:r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BR" dirty="0">
                    <a:latin typeface="Cambria Math"/>
                  </a:rPr>
                  <a:t> ? m</a:t>
                </a:r>
              </a:p>
            </p:txBody>
          </p:sp>
        </mc:Choice>
        <mc:Fallback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blipFill>
                <a:blip r:embed="rId4"/>
                <a:stretch>
                  <a:fillRect b="-65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ixaDeTexto 5">
            <a:extLst>
              <a:ext uri="{FF2B5EF4-FFF2-40B4-BE49-F238E27FC236}">
                <a16:creationId xmlns:a16="http://schemas.microsoft.com/office/drawing/2014/main" id="{F2CBB6BA-455F-42DD-AA2B-642086FA9F70}"/>
              </a:ext>
            </a:extLst>
          </p:cNvPr>
          <p:cNvSpPr txBox="1"/>
          <p:nvPr/>
        </p:nvSpPr>
        <p:spPr>
          <a:xfrm>
            <a:off x="2990668" y="4706176"/>
            <a:ext cx="61053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h = d + c</a:t>
            </a:r>
          </a:p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c = cobrimento</a:t>
            </a:r>
          </a:p>
        </p:txBody>
      </p:sp>
    </p:spTree>
    <p:extLst>
      <p:ext uri="{BB962C8B-B14F-4D97-AF65-F5344CB8AC3E}">
        <p14:creationId xmlns:p14="http://schemas.microsoft.com/office/powerpoint/2010/main" val="391545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</p:spPr>
            <p:txBody>
              <a:bodyPr/>
              <a:lstStyle/>
              <a:p>
                <a:r>
                  <a:rPr lang="pt-BR" dirty="0"/>
                  <a:t>Verificação altura conforme a rigidez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1,90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0,4</m:t>
                        </m:r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</m:t>
                    </m:r>
                  </m:oMath>
                </a14:m>
                <a:r>
                  <a:rPr lang="pt-BR" dirty="0"/>
                  <a:t> m</a:t>
                </a: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 </m:t>
                        </m:r>
                        <m:sSub>
                          <m:sSubPr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0,5 </m:t>
                    </m:r>
                  </m:oMath>
                </a14:m>
                <a:r>
                  <a:rPr lang="pt-BR" dirty="0"/>
                  <a:t>m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  <a:blipFill>
                <a:blip r:embed="rId2"/>
                <a:stretch>
                  <a:fillRect l="-153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07F5D095-375C-4E20-9A35-1CD0B1C8A1BC}"/>
              </a:ext>
            </a:extLst>
          </p:cNvPr>
          <p:cNvSpPr txBox="1"/>
          <p:nvPr/>
        </p:nvSpPr>
        <p:spPr>
          <a:xfrm>
            <a:off x="4157442" y="479715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Adota o maior valor de h</a:t>
            </a:r>
          </a:p>
        </p:txBody>
      </p:sp>
    </p:spTree>
    <p:extLst>
      <p:ext uri="{BB962C8B-B14F-4D97-AF65-F5344CB8AC3E}">
        <p14:creationId xmlns:p14="http://schemas.microsoft.com/office/powerpoint/2010/main" val="301405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ABCA01-D9A4-4BC6-B6B5-71EFD960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620689"/>
            <a:ext cx="7009972" cy="5559452"/>
          </a:xfrm>
        </p:spPr>
        <p:txBody>
          <a:bodyPr/>
          <a:lstStyle/>
          <a:p>
            <a:pPr algn="just"/>
            <a:r>
              <a:rPr lang="pt-BR" dirty="0"/>
              <a:t>Cálculo do comprimento de ancoragem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Condições: Armadura do pilar com gancho</a:t>
            </a:r>
          </a:p>
          <a:p>
            <a:pPr algn="just"/>
            <a:r>
              <a:rPr lang="pt-BR" dirty="0"/>
              <a:t>Armadura do pilar de 12,5 mm de diâmetro</a:t>
            </a:r>
          </a:p>
          <a:p>
            <a:pPr algn="just"/>
            <a:r>
              <a:rPr lang="pt-BR" dirty="0" err="1"/>
              <a:t>Obs</a:t>
            </a:r>
            <a:r>
              <a:rPr lang="pt-BR" dirty="0"/>
              <a:t>: Transforma a armadura para m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 err="1"/>
              <a:t>Lb</a:t>
            </a:r>
            <a:r>
              <a:rPr lang="pt-BR" dirty="0"/>
              <a:t> = 31 x </a:t>
            </a:r>
            <a:r>
              <a:rPr lang="pt-BR" sz="2000" dirty="0"/>
              <a:t>Ø</a:t>
            </a:r>
            <a:r>
              <a:rPr lang="pt-BR" dirty="0"/>
              <a:t> =&gt; </a:t>
            </a:r>
            <a:r>
              <a:rPr lang="pt-BR" dirty="0" err="1"/>
              <a:t>Lb</a:t>
            </a:r>
            <a:r>
              <a:rPr lang="pt-BR" dirty="0"/>
              <a:t> = 31 x 0,0125 m =</a:t>
            </a:r>
            <a:r>
              <a:rPr lang="pt-BR" dirty="0">
                <a:solidFill>
                  <a:srgbClr val="FF0000"/>
                </a:solidFill>
              </a:rPr>
              <a:t> ?</a:t>
            </a:r>
            <a:r>
              <a:rPr lang="pt-BR" dirty="0"/>
              <a:t> m = ? cm</a:t>
            </a:r>
          </a:p>
          <a:p>
            <a:endParaRPr lang="pt-BR" dirty="0"/>
          </a:p>
          <a:p>
            <a:r>
              <a:rPr lang="pt-BR" dirty="0"/>
              <a:t>Verificar o “d” calculado d = 50 cm</a:t>
            </a:r>
          </a:p>
          <a:p>
            <a:r>
              <a:rPr lang="pt-BR" dirty="0" err="1"/>
              <a:t>Lb</a:t>
            </a:r>
            <a:r>
              <a:rPr lang="pt-BR" dirty="0"/>
              <a:t> ≤ d? 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C688572-A245-49F5-BDFE-2F76665FE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077072"/>
            <a:ext cx="5906406" cy="2492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20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Verificar se o concreto utilizado na sapata resiste as diagonais de compressão atuando na sapata para que não venha a puncionar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solidFill>
                              <a:srgbClr val="92D050"/>
                            </a:solidFill>
                            <a:latin typeface="Cambria Math"/>
                          </a:rPr>
                          <m:t>𝐹𝑠𝑑</m:t>
                        </m:r>
                      </m:num>
                      <m:den>
                        <m:r>
                          <a:rPr lang="pt-BR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1,4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40+25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50 </m:t>
                        </m:r>
                        <m:r>
                          <a:rPr lang="pt-BR" i="1">
                            <a:latin typeface="Cambria Math"/>
                          </a:rPr>
                          <m:t>𝑐𝑚</m:t>
                        </m:r>
                        <m:r>
                          <a:rPr lang="pt-BR" i="1"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/cm² =&gt; Atuante</a:t>
                </a: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2"/>
                            </a:solidFill>
                          </a:rPr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Rd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2 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= 0,27 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x </a:t>
                </a:r>
                <a:r>
                  <a:rPr lang="pt-BR" dirty="0" err="1">
                    <a:solidFill>
                      <a:srgbClr val="00B050"/>
                    </a:solidFill>
                  </a:rPr>
                  <a:t>fcd</a:t>
                </a:r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  <m:r>
                      <a:rPr lang="pt-BR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0,92 </a:t>
                </a:r>
                <a:r>
                  <a:rPr lang="pt-BR" dirty="0"/>
                  <a:t>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v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 é um adimensional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𝑓𝑐𝑑</m:t>
                    </m:r>
                    <m:r>
                      <a:rPr lang="pt-BR" i="1" dirty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>
                            <a:solidFill>
                              <a:srgbClr val="00B050"/>
                            </a:solidFill>
                          </a:rPr>
                          <m:t>ɣ</m:t>
                        </m:r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num>
                              <m:den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 1,43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𝑘𝑁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/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𝑐𝑚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²</m:t>
                    </m:r>
                  </m:oMath>
                </a14:m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:endParaRPr lang="pt-BR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i="1">
                          <a:latin typeface="Cambria Math" panose="02040503050406030204" pitchFamily="18" charset="0"/>
                        </a:rPr>
                        <m:t>𝐷𝑖𝑣𝑖𝑑𝑖𝑢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𝑝𝑜𝑟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10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𝑝𝑎𝑟𝑎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𝑡𝑟𝑎𝑛𝑠𝑓𝑜𝑟𝑚𝑎𝑟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𝑀𝑃𝑎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𝑘𝑁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1800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sz="1800" dirty="0"/>
                          <m:t>Rd</m:t>
                        </m:r>
                        <m:r>
                          <m:rPr>
                            <m:nor/>
                          </m:rPr>
                          <a:rPr lang="pt-BR" sz="1800" dirty="0"/>
                          <m:t>2 </m:t>
                        </m:r>
                      </m:sub>
                    </m:sSub>
                  </m:oMath>
                </a14:m>
                <a:r>
                  <a:rPr lang="pt-BR" sz="1800" dirty="0"/>
                  <a:t>= 0,27 x</a:t>
                </a:r>
                <a14:m>
                  <m:oMath xmlns:m="http://schemas.openxmlformats.org/officeDocument/2006/math">
                    <m:r>
                      <a:rPr lang="pt-BR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0,92 </m:t>
                    </m:r>
                  </m:oMath>
                </a14:m>
                <a:r>
                  <a:rPr lang="pt-BR" sz="1800" dirty="0">
                    <a:solidFill>
                      <a:schemeClr val="tx1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1,43</m:t>
                    </m:r>
                  </m:oMath>
                </a14:m>
                <a:r>
                  <a:rPr lang="pt-BR" i="1" dirty="0">
                    <a:latin typeface="Cambria Math" panose="02040503050406030204" pitchFamily="18" charset="0"/>
                  </a:rPr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/ cm² =&gt; Resistente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Rd</m:t>
                        </m:r>
                        <m:r>
                          <m:rPr>
                            <m:nor/>
                          </m:rPr>
                          <a:rPr lang="pt-BR" dirty="0"/>
                          <m:t>2 </m:t>
                        </m:r>
                      </m:sub>
                    </m:sSub>
                    <m:r>
                      <a:rPr lang="pt-BR" b="0" i="1" dirty="0" smtClean="0">
                        <a:latin typeface="Cambria Math" panose="02040503050406030204" pitchFamily="18" charset="0"/>
                      </a:rPr>
                      <m:t>? </m:t>
                    </m:r>
                  </m:oMath>
                </a14:m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  <a:blipFill>
                <a:blip r:embed="rId2"/>
                <a:stretch>
                  <a:fillRect l="-133" t="-693" r="-533" b="-5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99FF5C5D-D013-4279-A546-B9849B01F5A3}"/>
              </a:ext>
            </a:extLst>
          </p:cNvPr>
          <p:cNvSpPr txBox="1"/>
          <p:nvPr/>
        </p:nvSpPr>
        <p:spPr>
          <a:xfrm>
            <a:off x="8256240" y="1700808"/>
            <a:ext cx="3096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dirty="0" err="1">
                <a:solidFill>
                  <a:srgbClr val="92D050"/>
                </a:solidFill>
                <a:latin typeface="+mj-lt"/>
              </a:rPr>
              <a:t>Fsd</a:t>
            </a:r>
            <a:r>
              <a:rPr lang="pt-BR" dirty="0">
                <a:solidFill>
                  <a:srgbClr val="92D050"/>
                </a:solidFill>
                <a:latin typeface="+mj-lt"/>
              </a:rPr>
              <a:t> </a:t>
            </a:r>
            <a:r>
              <a:rPr lang="pt-BR" dirty="0">
                <a:solidFill>
                  <a:srgbClr val="92D050"/>
                </a:solidFill>
              </a:rPr>
              <a:t>é a força ou reação concentrada de cálculo</a:t>
            </a:r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  <a:latin typeface="+mj-lt"/>
              </a:rPr>
              <a:t>u </a:t>
            </a:r>
            <a:r>
              <a:rPr lang="pt-BR" dirty="0">
                <a:solidFill>
                  <a:srgbClr val="FF0000"/>
                </a:solidFill>
              </a:rPr>
              <a:t>é o perímetro do pilar </a:t>
            </a:r>
            <a:endParaRPr lang="pt-BR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946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</p:spPr>
            <p:txBody>
              <a:bodyPr/>
              <a:lstStyle/>
              <a:p>
                <a:pPr algn="just"/>
                <a:r>
                  <a:rPr lang="pt-BR" dirty="0"/>
                  <a:t>Cálculo da tração atuando na base da sapata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sz="20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/>
                          </a:rPr>
                          <m:t>𝑎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1,90 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−0,4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</a:t>
                </a:r>
                <a:r>
                  <a:rPr lang="pt-BR" dirty="0"/>
                  <a:t>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ctr">
                  <a:buNone/>
                </a:pPr>
                <a:endParaRPr lang="pt-BR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75 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? </a:t>
                </a:r>
                <a:r>
                  <a:rPr lang="pt-BR" sz="2000" dirty="0" err="1"/>
                  <a:t>kN</a:t>
                </a:r>
                <a:endParaRPr lang="pt-BR" sz="2000" dirty="0"/>
              </a:p>
              <a:p>
                <a:pPr marL="0" indent="0" algn="ctr">
                  <a:buNone/>
                </a:pPr>
                <a:endParaRPr lang="pt-BR" sz="2000" dirty="0"/>
              </a:p>
              <a:p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*</a:t>
                </a:r>
                <a:r>
                  <a:rPr lang="pt-BR" dirty="0">
                    <a:solidFill>
                      <a:srgbClr val="FF0000"/>
                    </a:solidFill>
                  </a:rPr>
                  <a:t>Multiplicou por 1,05 para considerar o peso próprio da sapata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  <a:blipFill>
                <a:blip r:embed="rId2"/>
                <a:stretch>
                  <a:fillRect l="-625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37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E6C9B6-CF2C-4908-96FD-1825A0ED9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548681"/>
            <a:ext cx="7153988" cy="5631460"/>
          </a:xfrm>
        </p:spPr>
        <p:txBody>
          <a:bodyPr/>
          <a:lstStyle/>
          <a:p>
            <a:r>
              <a:rPr lang="pt-BR" dirty="0"/>
              <a:t>Cálculo da armadura</a:t>
            </a:r>
          </a:p>
          <a:p>
            <a:endParaRPr lang="pt-BR" dirty="0"/>
          </a:p>
          <a:p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/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𝑠𝑎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? cm² </a:t>
                </a:r>
              </a:p>
              <a:p>
                <a:endParaRPr lang="pt-BR" sz="2400" dirty="0"/>
              </a:p>
            </p:txBody>
          </p:sp>
        </mc:Choice>
        <mc:Fallback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/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i="1">
                            <a:latin typeface="Cambria Math"/>
                          </a:rPr>
                          <m:t>50 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? cm² </a:t>
                </a:r>
              </a:p>
              <a:p>
                <a:endParaRPr lang="pt-BR" sz="2400" dirty="0"/>
              </a:p>
            </p:txBody>
          </p:sp>
        </mc:Choice>
        <mc:Fallback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>
            <a:extLst>
              <a:ext uri="{FF2B5EF4-FFF2-40B4-BE49-F238E27FC236}">
                <a16:creationId xmlns:a16="http://schemas.microsoft.com/office/drawing/2014/main" id="{40E9086A-A26F-44F0-85B7-D98F6FB60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82" y="3898507"/>
            <a:ext cx="3101018" cy="266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75021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12088</TotalTime>
  <Words>546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Exemplo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USER</cp:lastModifiedBy>
  <cp:revision>147</cp:revision>
  <dcterms:created xsi:type="dcterms:W3CDTF">2020-05-12T03:39:15Z</dcterms:created>
  <dcterms:modified xsi:type="dcterms:W3CDTF">2022-09-28T22:16:59Z</dcterms:modified>
</cp:coreProperties>
</file>