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78" r:id="rId3"/>
    <p:sldId id="283" r:id="rId4"/>
    <p:sldId id="284" r:id="rId5"/>
    <p:sldId id="285" r:id="rId6"/>
    <p:sldId id="286" r:id="rId7"/>
    <p:sldId id="287" r:id="rId8"/>
    <p:sldId id="288" r:id="rId9"/>
    <p:sldId id="290" r:id="rId10"/>
    <p:sldId id="291" r:id="rId11"/>
    <p:sldId id="29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185839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2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722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3653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8668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3746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7436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82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173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16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372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A43BB19-8914-4B31-BF14-F2CA10FA1D7F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779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3791744" y="-1288600"/>
            <a:ext cx="6840760" cy="2593975"/>
          </a:xfrm>
        </p:spPr>
        <p:txBody>
          <a:bodyPr/>
          <a:lstStyle/>
          <a:p>
            <a:r>
              <a:rPr lang="pt-BR" sz="2400" dirty="0"/>
              <a:t>Faculdade de tecnologia e ciências da Bahia</a:t>
            </a:r>
            <a:br>
              <a:rPr lang="pt-BR" sz="2400" dirty="0"/>
            </a:br>
            <a:r>
              <a:rPr lang="pt-BR" sz="2400" dirty="0"/>
              <a:t>Curso: Engenharia Civil</a:t>
            </a:r>
            <a:br>
              <a:rPr lang="pt-BR" sz="2400" dirty="0"/>
            </a:br>
            <a:r>
              <a:rPr lang="pt-BR" sz="2400" dirty="0"/>
              <a:t>Disciplina: Fundações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79576" y="2852936"/>
            <a:ext cx="8496944" cy="2520280"/>
          </a:xfrm>
        </p:spPr>
        <p:txBody>
          <a:bodyPr>
            <a:noAutofit/>
          </a:bodyPr>
          <a:lstStyle/>
          <a:p>
            <a:pPr algn="ctr"/>
            <a:r>
              <a:rPr lang="pt-BR" sz="4800" dirty="0">
                <a:solidFill>
                  <a:schemeClr val="tx2"/>
                </a:solidFill>
              </a:rPr>
              <a:t>Blocos de coroamento: Resolução de exercício</a:t>
            </a:r>
          </a:p>
          <a:p>
            <a:pPr algn="ctr"/>
            <a:endParaRPr lang="pt-BR" sz="4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456" y="175454"/>
            <a:ext cx="2376264" cy="11299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3200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C29AC1-A14C-527C-D833-CB80D4B36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409074"/>
            <a:ext cx="9662802" cy="5771063"/>
          </a:xfrm>
        </p:spPr>
        <p:txBody>
          <a:bodyPr/>
          <a:lstStyle/>
          <a:p>
            <a:r>
              <a:rPr lang="pt-BR" dirty="0"/>
              <a:t>Analisando os intervalos obtidos, será adotado </a:t>
            </a:r>
          </a:p>
          <a:p>
            <a:endParaRPr lang="pt-BR" dirty="0"/>
          </a:p>
          <a:p>
            <a:r>
              <a:rPr lang="pt-BR" dirty="0"/>
              <a:t>h = ? cm</a:t>
            </a:r>
          </a:p>
          <a:p>
            <a:endParaRPr lang="pt-BR" dirty="0"/>
          </a:p>
          <a:p>
            <a:r>
              <a:rPr lang="pt-BR" dirty="0"/>
              <a:t>d = ? cm</a:t>
            </a:r>
          </a:p>
          <a:p>
            <a:endParaRPr lang="pt-BR" dirty="0"/>
          </a:p>
          <a:p>
            <a:r>
              <a:rPr lang="pt-BR" dirty="0"/>
              <a:t>Recalculando o ângulo de inclinação das bielas:</a:t>
            </a:r>
          </a:p>
          <a:p>
            <a:endParaRPr lang="pt-BR" dirty="0"/>
          </a:p>
          <a:p>
            <a:r>
              <a:rPr lang="el-GR" dirty="0"/>
              <a:t>45° &lt; θ &lt; 55°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2685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C3AD2C-0623-7A61-B645-88A6CA014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530578"/>
            <a:ext cx="8595360" cy="5649559"/>
          </a:xfrm>
        </p:spPr>
        <p:txBody>
          <a:bodyPr/>
          <a:lstStyle/>
          <a:p>
            <a:r>
              <a:rPr lang="pt-BR" sz="1800" b="1" dirty="0"/>
              <a:t>Tração na armadura principal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535B705-56CF-4A50-B7F7-2AAB4F0B80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4040" y="2628202"/>
            <a:ext cx="1867207" cy="90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326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1E3F1F-9515-4223-9249-EC35264C7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9368AA-CED7-4575-8862-1432C10C9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85975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Verificar as dimensões de um bloco para pilar com seção transversal 20 x 30 cm, carregado com 400 </a:t>
            </a:r>
            <a:r>
              <a:rPr lang="pt-BR" dirty="0" err="1"/>
              <a:t>kN</a:t>
            </a:r>
            <a:r>
              <a:rPr lang="pt-BR" dirty="0"/>
              <a:t>. As estacas pré-moldadas possuem capacidade de carga de 300 </a:t>
            </a:r>
            <a:r>
              <a:rPr lang="pt-BR" dirty="0" err="1"/>
              <a:t>kN</a:t>
            </a:r>
            <a:r>
              <a:rPr lang="pt-BR" dirty="0"/>
              <a:t> e diâmetro de 30 cm.</a:t>
            </a:r>
          </a:p>
          <a:p>
            <a:pPr algn="just"/>
            <a:r>
              <a:rPr lang="pt-BR" dirty="0"/>
              <a:t>O bloco será confeccionado com concreto de 20 MPa.</a:t>
            </a:r>
          </a:p>
          <a:p>
            <a:pPr algn="just"/>
            <a:endParaRPr lang="pt-BR" dirty="0"/>
          </a:p>
          <a:p>
            <a:pPr algn="just"/>
            <a:r>
              <a:rPr lang="pt-BR" dirty="0" err="1"/>
              <a:t>Mx</a:t>
            </a:r>
            <a:r>
              <a:rPr lang="pt-BR" dirty="0"/>
              <a:t> = 440 kN.cm (direção x do pilar); </a:t>
            </a:r>
          </a:p>
          <a:p>
            <a:pPr algn="just"/>
            <a:r>
              <a:rPr lang="pt-BR" dirty="0" err="1"/>
              <a:t>My</a:t>
            </a:r>
            <a:r>
              <a:rPr lang="pt-BR" dirty="0"/>
              <a:t> = 410 kN.cm (direção y do pilar).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586E38FD-8354-4B3C-81C4-70F8A33C19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9204" y="2636913"/>
            <a:ext cx="4441452" cy="4182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472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395C01B-FC94-4674-8BFD-8E7ACAEAEA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620688"/>
                <a:ext cx="9730672" cy="5559449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Para levar em conta o peso próprio do bloco, majora-se a carga em 5%: </a:t>
                </a:r>
              </a:p>
              <a:p>
                <a:pPr algn="just"/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1,05 × 400 </a:t>
                </a:r>
                <a:r>
                  <a:rPr lang="pt-BR" dirty="0" err="1"/>
                  <a:t>kN</a:t>
                </a:r>
                <a:r>
                  <a:rPr lang="pt-BR" dirty="0"/>
                  <a:t> = ?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Número de estacas:</a:t>
                </a:r>
              </a:p>
              <a:p>
                <a:pPr algn="just"/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420 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300 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pt-BR" dirty="0"/>
                  <a:t> =  ? estacas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Onde </a:t>
                </a:r>
              </a:p>
              <a:p>
                <a:pPr algn="just"/>
                <a:r>
                  <a:rPr lang="pt-BR" dirty="0"/>
                  <a:t>Pp = carga do pilar </a:t>
                </a:r>
              </a:p>
              <a:p>
                <a:pPr algn="just"/>
                <a:r>
                  <a:rPr lang="pt-BR" dirty="0" err="1"/>
                  <a:t>Qadm</a:t>
                </a:r>
                <a:r>
                  <a:rPr lang="pt-BR" dirty="0"/>
                  <a:t> = capacidade de carga admissível da estaca</a:t>
                </a:r>
              </a:p>
              <a:p>
                <a:pPr algn="just"/>
                <a:endParaRPr lang="pt-BR" dirty="0"/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395C01B-FC94-4674-8BFD-8E7ACAEAEA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620688"/>
                <a:ext cx="9730672" cy="5559449"/>
              </a:xfrm>
              <a:blipFill>
                <a:blip r:embed="rId2"/>
                <a:stretch>
                  <a:fillRect l="-501" t="-8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303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EB7D10-D00F-41E7-907A-F9D3EA4B9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692696"/>
            <a:ext cx="8595360" cy="5487441"/>
          </a:xfrm>
        </p:spPr>
        <p:txBody>
          <a:bodyPr>
            <a:normAutofit/>
          </a:bodyPr>
          <a:lstStyle/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S = 2,5 x Ø</a:t>
            </a:r>
          </a:p>
          <a:p>
            <a:endParaRPr lang="pt-BR" dirty="0"/>
          </a:p>
          <a:p>
            <a:r>
              <a:rPr lang="pt-BR" dirty="0"/>
              <a:t>L = ?</a:t>
            </a:r>
          </a:p>
          <a:p>
            <a:endParaRPr lang="pt-BR" dirty="0"/>
          </a:p>
          <a:p>
            <a:r>
              <a:rPr lang="pt-BR" dirty="0"/>
              <a:t>a = L + Ø/2 + Ø/2 + (2 x 15 cm)</a:t>
            </a:r>
          </a:p>
          <a:p>
            <a:r>
              <a:rPr lang="pt-BR" dirty="0"/>
              <a:t>a = ? cm</a:t>
            </a:r>
          </a:p>
          <a:p>
            <a:endParaRPr lang="pt-BR" dirty="0"/>
          </a:p>
          <a:p>
            <a:r>
              <a:rPr lang="pt-BR" dirty="0"/>
              <a:t>b = Ø + (2 x 15 cm)</a:t>
            </a:r>
          </a:p>
          <a:p>
            <a:r>
              <a:rPr lang="pt-BR" dirty="0"/>
              <a:t>b = ? cm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9C08DC3D-73CA-48E5-B1ED-A8D44D9299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631" y="260648"/>
            <a:ext cx="8023075" cy="1445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163943C6-4A09-4C27-A8FF-74D79F536A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9204" y="2636913"/>
            <a:ext cx="4441452" cy="4182270"/>
          </a:xfrm>
          <a:prstGeom prst="rect">
            <a:avLst/>
          </a:prstGeom>
        </p:spPr>
      </p:pic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DB5B1A84-1DF2-40DD-BCFC-CCB4612156BF}"/>
              </a:ext>
            </a:extLst>
          </p:cNvPr>
          <p:cNvCxnSpPr/>
          <p:nvPr/>
        </p:nvCxnSpPr>
        <p:spPr>
          <a:xfrm>
            <a:off x="9048328" y="3212976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1080A2F8-1BC8-4658-BA72-D2CD010EDBA9}"/>
              </a:ext>
            </a:extLst>
          </p:cNvPr>
          <p:cNvCxnSpPr/>
          <p:nvPr/>
        </p:nvCxnSpPr>
        <p:spPr>
          <a:xfrm>
            <a:off x="10344472" y="3212976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0E72A3FB-42C3-4A82-8536-DB2297E94DFE}"/>
              </a:ext>
            </a:extLst>
          </p:cNvPr>
          <p:cNvCxnSpPr/>
          <p:nvPr/>
        </p:nvCxnSpPr>
        <p:spPr>
          <a:xfrm>
            <a:off x="9048328" y="3933056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6059713A-0F1A-4A74-8DFE-0234BBE69CCA}"/>
              </a:ext>
            </a:extLst>
          </p:cNvPr>
          <p:cNvCxnSpPr/>
          <p:nvPr/>
        </p:nvCxnSpPr>
        <p:spPr>
          <a:xfrm flipH="1">
            <a:off x="8472264" y="3212976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8854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2A41C52F-0731-45BE-BE7F-6A72F61966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1464" y="332656"/>
                <a:ext cx="9577064" cy="606814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Cálculo da reação nas estacas mais solicitadas: 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 err="1"/>
                  <a:t>Mx</a:t>
                </a:r>
                <a:r>
                  <a:rPr lang="pt-BR" dirty="0"/>
                  <a:t> = 440 kN.cm e </a:t>
                </a:r>
                <a:r>
                  <a:rPr lang="pt-BR" dirty="0" err="1"/>
                  <a:t>My</a:t>
                </a:r>
                <a:r>
                  <a:rPr lang="pt-BR" dirty="0"/>
                  <a:t> = 410 kN.cm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A situação mais crítica é para o momento </a:t>
                </a:r>
                <a:r>
                  <a:rPr lang="pt-BR" dirty="0" err="1"/>
                  <a:t>Mx</a:t>
                </a:r>
                <a:r>
                  <a:rPr lang="pt-BR" dirty="0"/>
                  <a:t> produzindo um acréscimo de reação nas estacas, conforme calculado abaixo: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∆R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𝑀𝑥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440 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75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den>
                    </m:f>
                  </m:oMath>
                </a14:m>
                <a:r>
                  <a:rPr lang="pt-BR" dirty="0"/>
                  <a:t> = ?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2A41C52F-0731-45BE-BE7F-6A72F61966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1464" y="332656"/>
                <a:ext cx="9577064" cy="6068144"/>
              </a:xfrm>
              <a:blipFill>
                <a:blip r:embed="rId2"/>
                <a:stretch>
                  <a:fillRect l="-127" t="-804" r="-50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1548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0246043B-3847-41FF-8795-0B434F8175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9416" y="457200"/>
                <a:ext cx="9361040" cy="5924128"/>
              </a:xfrm>
            </p:spPr>
            <p:txBody>
              <a:bodyPr/>
              <a:lstStyle/>
              <a:p>
                <a:pPr algn="just"/>
                <a:r>
                  <a:rPr lang="pt-BR" dirty="0"/>
                  <a:t>Logo, a reação nominal na(s) estaca(s) mais carregada(s) é dada por: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 err="1"/>
                  <a:t>Rest</a:t>
                </a:r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BR" b="0" i="0" dirty="0" smtClean="0"/>
                          <m:t>420</m:t>
                        </m:r>
                        <m:r>
                          <m:rPr>
                            <m:nor/>
                          </m:rPr>
                          <a:rPr lang="pt-BR" dirty="0"/>
                          <m:t> </m:t>
                        </m:r>
                        <m:r>
                          <m:rPr>
                            <m:nor/>
                          </m:rPr>
                          <a:rPr lang="pt-BR" dirty="0"/>
                          <m:t>kN</m:t>
                        </m:r>
                      </m:num>
                      <m:den>
                        <m:r>
                          <a:rPr lang="pt-BR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+5,86 = ? 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𝑘𝑁</m:t>
                    </m:r>
                  </m:oMath>
                </a14:m>
                <a:r>
                  <a:rPr lang="pt-BR" dirty="0"/>
                  <a:t> &lt; que a carga admissível da estaca = 300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Podemos prosseguir com o dimensionamento!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0246043B-3847-41FF-8795-0B434F8175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9416" y="457200"/>
                <a:ext cx="9361040" cy="5924128"/>
              </a:xfrm>
              <a:blipFill>
                <a:blip r:embed="rId2"/>
                <a:stretch>
                  <a:fillRect l="-130" t="-72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608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26F680A3-E212-4D2F-97A6-95BCB015EEF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1464" y="548680"/>
                <a:ext cx="9073008" cy="5852120"/>
              </a:xfrm>
            </p:spPr>
            <p:txBody>
              <a:bodyPr/>
              <a:lstStyle/>
              <a:p>
                <a:r>
                  <a:rPr lang="pt-BR" dirty="0"/>
                  <a:t>Determinação da altura do bloco:</a:t>
                </a:r>
              </a:p>
              <a:p>
                <a:endParaRPr lang="pt-BR" dirty="0"/>
              </a:p>
              <a:p>
                <a:r>
                  <a:rPr lang="pt-BR" dirty="0"/>
                  <a:t>h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𝑎𝑝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pt-BR" dirty="0"/>
                  <a:t>  = ? cm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h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𝑏𝑝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= ? cm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h ≥ ? cm</a:t>
                </a:r>
              </a:p>
              <a:p>
                <a:endParaRPr lang="pt-BR" dirty="0"/>
              </a:p>
            </p:txBody>
          </p:sp>
        </mc:Choice>
        <mc:Fallback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26F680A3-E212-4D2F-97A6-95BCB015EE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1464" y="548680"/>
                <a:ext cx="9073008" cy="5852120"/>
              </a:xfrm>
              <a:blipFill>
                <a:blip r:embed="rId2"/>
                <a:stretch>
                  <a:fillRect l="-134" t="-72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7403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D6E8A053-D201-4832-989A-D850220B035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9416" y="548680"/>
                <a:ext cx="10369152" cy="61401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2880" indent="-182880" algn="l" defTabSz="914400" rtl="0" eaLnBrk="1" latinLnBrk="0" hangingPunct="1">
                  <a:lnSpc>
                    <a:spcPct val="95000"/>
                  </a:lnSpc>
                  <a:spcBef>
                    <a:spcPts val="1400"/>
                  </a:spcBef>
                  <a:spcAft>
                    <a:spcPts val="200"/>
                  </a:spcAft>
                  <a:buClr>
                    <a:schemeClr val="accent1"/>
                  </a:buClr>
                  <a:buSzPct val="80000"/>
                  <a:buFont typeface="Arial" pitchFamily="34" charset="0"/>
                  <a:buChar char="•"/>
                  <a:defRPr sz="1800" kern="1200" spc="1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accent1"/>
                  </a:buClr>
                  <a:buFont typeface="Wingdings 2" pitchFamily="18" charset="2"/>
                  <a:buChar char=""/>
                  <a:defRPr sz="1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pt-BR" dirty="0"/>
                  <a:t>O ângulo de inclinação das bielas deve estar limitado à:</a:t>
                </a:r>
              </a:p>
              <a:p>
                <a:endParaRPr lang="pt-BR" dirty="0"/>
              </a:p>
              <a:p>
                <a:r>
                  <a:rPr lang="el-GR" dirty="0"/>
                  <a:t>45° &lt; θ &lt; 55°</a:t>
                </a:r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Para um bloco com 2 estacas o ângulo θ é determinado por: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Onde </a:t>
                </a:r>
                <a:r>
                  <a:rPr lang="pt-BR" dirty="0" err="1"/>
                  <a:t>ap</a:t>
                </a:r>
                <a:r>
                  <a:rPr lang="pt-BR" dirty="0"/>
                  <a:t> = maior lado do pilar</a:t>
                </a:r>
              </a:p>
              <a:p>
                <a:endParaRPr lang="pt-BR" dirty="0"/>
              </a:p>
              <a:p>
                <a:pPr marL="0" indent="0" algn="ctr">
                  <a:buNone/>
                </a:pPr>
                <a:r>
                  <a:rPr lang="pt-BR" sz="2400" dirty="0" err="1"/>
                  <a:t>tg</a:t>
                </a:r>
                <a:r>
                  <a:rPr lang="pt-BR" sz="2400" dirty="0"/>
                  <a:t> 45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b="0" i="1" smtClean="0">
                                <a:latin typeface="Cambria Math" panose="02040503050406030204" pitchFamily="18" charset="0"/>
                              </a:rPr>
                              <m:t>75</m:t>
                            </m:r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b="0" i="1" smtClean="0">
                                <a:latin typeface="Cambria Math" panose="02040503050406030204" pitchFamily="18" charset="0"/>
                              </a:rPr>
                              <m:t>30</m:t>
                            </m:r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 </m:t>
                        </m:r>
                      </m:den>
                    </m:f>
                  </m:oMath>
                </a14:m>
                <a:r>
                  <a:rPr lang="pt-BR" sz="2400" dirty="0"/>
                  <a:t> =&gt; d = ? cm                     </a:t>
                </a:r>
                <a:r>
                  <a:rPr lang="pt-BR" sz="2400" dirty="0" err="1"/>
                  <a:t>tg</a:t>
                </a:r>
                <a:r>
                  <a:rPr lang="pt-BR" sz="2400" dirty="0"/>
                  <a:t> 55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75</m:t>
                            </m:r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30</m:t>
                            </m:r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 </m:t>
                        </m:r>
                      </m:den>
                    </m:f>
                  </m:oMath>
                </a14:m>
                <a:r>
                  <a:rPr lang="pt-BR" sz="2400" dirty="0"/>
                  <a:t> =&gt; d = ? cm</a:t>
                </a:r>
              </a:p>
              <a:p>
                <a:pPr marL="0" indent="0" algn="ctr">
                  <a:buFont typeface="Arial" pitchFamily="34" charset="0"/>
                  <a:buNone/>
                </a:pPr>
                <a:endParaRPr lang="pt-BR" sz="2400" dirty="0"/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D6E8A053-D201-4832-989A-D850220B03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416" y="548680"/>
                <a:ext cx="10369152" cy="6140152"/>
              </a:xfrm>
              <a:prstGeom prst="rect">
                <a:avLst/>
              </a:prstGeom>
              <a:blipFill>
                <a:blip r:embed="rId2"/>
                <a:stretch>
                  <a:fillRect l="-118" t="-69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4D10FF75-10D4-47FD-8162-FFB4FFE741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9856" y="2847545"/>
            <a:ext cx="1908365" cy="116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753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F6785FE-DE69-1D21-08A1-3C87111DA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721896"/>
            <a:ext cx="9265760" cy="5458242"/>
          </a:xfrm>
        </p:spPr>
        <p:txBody>
          <a:bodyPr/>
          <a:lstStyle/>
          <a:p>
            <a:r>
              <a:rPr lang="pt-BR" dirty="0"/>
              <a:t>? cm &lt; d &lt; ? cm </a:t>
            </a:r>
          </a:p>
          <a:p>
            <a:endParaRPr lang="pt-BR" dirty="0"/>
          </a:p>
          <a:p>
            <a:r>
              <a:rPr lang="pt-BR" dirty="0"/>
              <a:t>Mas h = d + d’</a:t>
            </a:r>
          </a:p>
          <a:p>
            <a:endParaRPr lang="pt-BR" dirty="0"/>
          </a:p>
          <a:p>
            <a:r>
              <a:rPr lang="pt-BR" dirty="0"/>
              <a:t>Considerando d’ = 5 cm</a:t>
            </a:r>
          </a:p>
          <a:p>
            <a:endParaRPr lang="pt-BR" dirty="0"/>
          </a:p>
          <a:p>
            <a:r>
              <a:rPr lang="pt-BR" dirty="0"/>
              <a:t>? cm &lt; h &lt; ? cm 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4264779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Administração de materiais na obra</Template>
  <TotalTime>13</TotalTime>
  <Words>426</Words>
  <Application>Microsoft Office PowerPoint</Application>
  <PresentationFormat>Widescreen</PresentationFormat>
  <Paragraphs>93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Cambria Math</vt:lpstr>
      <vt:lpstr>Century Schoolbook</vt:lpstr>
      <vt:lpstr>Wingdings 2</vt:lpstr>
      <vt:lpstr>Exibir</vt:lpstr>
      <vt:lpstr>Faculdade de tecnologia e ciências da Bahia Curso: Engenharia Civil Disciplina: Fundações</vt:lpstr>
      <vt:lpstr>Exercício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Faculdade de tecnologia e ciências da Bahia Curso: Engenharia Civil Disciplina: Fundações</dc:title>
  <dc:creator>Juliane Santos Souza</dc:creator>
  <cp:lastModifiedBy>Juliane Santos Souza</cp:lastModifiedBy>
  <cp:revision>3</cp:revision>
  <dcterms:created xsi:type="dcterms:W3CDTF">2021-11-05T16:25:38Z</dcterms:created>
  <dcterms:modified xsi:type="dcterms:W3CDTF">2022-05-16T13:16:30Z</dcterms:modified>
</cp:coreProperties>
</file>