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9" r:id="rId3"/>
    <p:sldId id="257" r:id="rId4"/>
    <p:sldId id="273" r:id="rId5"/>
    <p:sldId id="274" r:id="rId6"/>
    <p:sldId id="260" r:id="rId7"/>
    <p:sldId id="261" r:id="rId8"/>
    <p:sldId id="262" r:id="rId9"/>
    <p:sldId id="263" r:id="rId10"/>
    <p:sldId id="264" r:id="rId11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588" autoAdjust="0"/>
    <p:restoredTop sz="94291" autoAdjust="0"/>
  </p:normalViewPr>
  <p:slideViewPr>
    <p:cSldViewPr>
      <p:cViewPr varScale="1">
        <p:scale>
          <a:sx n="68" d="100"/>
          <a:sy n="68" d="100"/>
        </p:scale>
        <p:origin x="792" y="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-23154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bg>
      <p:bgPr>
        <a:solidFill>
          <a:schemeClr val="bg2">
            <a:lumMod val="75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7200" baseline="0">
                <a:solidFill>
                  <a:schemeClr val="tx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61872" y="4800600"/>
            <a:ext cx="9418320" cy="1691640"/>
          </a:xfrm>
        </p:spPr>
        <p:txBody>
          <a:bodyPr>
            <a:normAutofit/>
          </a:bodyPr>
          <a:lstStyle>
            <a:lvl1pPr marL="0" indent="0" algn="l">
              <a:buNone/>
              <a:defRPr sz="2200" baseline="0">
                <a:solidFill>
                  <a:schemeClr val="tx1">
                    <a:lumMod val="75000"/>
                  </a:schemeClr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50000"/>
                  </a:schemeClr>
                </a:solidFill>
              </a:defRPr>
            </a:lvl1pPr>
          </a:lstStyle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1">
                    <a:lumMod val="65000"/>
                  </a:schemeClr>
                </a:solidFill>
              </a:defRPr>
            </a:lvl1pPr>
          </a:lstStyle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2230150710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9942082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exto e Títul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48700" y="381000"/>
            <a:ext cx="2476500" cy="5897562"/>
          </a:xfrm>
        </p:spPr>
        <p:txBody>
          <a:bodyPr vert="eaVert"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62000" y="381000"/>
            <a:ext cx="7734300" cy="5897562"/>
          </a:xfrm>
        </p:spPr>
        <p:txBody>
          <a:bodyPr vert="eaVert"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284218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4743090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61872" y="758952"/>
            <a:ext cx="9418320" cy="4041648"/>
          </a:xfrm>
        </p:spPr>
        <p:txBody>
          <a:bodyPr anchor="b">
            <a:normAutofit/>
          </a:bodyPr>
          <a:lstStyle>
            <a:lvl1pPr>
              <a:lnSpc>
                <a:spcPct val="85000"/>
              </a:lnSpc>
              <a:defRPr sz="7200" b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4800600"/>
            <a:ext cx="9418320" cy="1691640"/>
          </a:xfrm>
        </p:spPr>
        <p:txBody>
          <a:bodyPr anchor="t">
            <a:normAutofit/>
          </a:bodyPr>
          <a:lstStyle>
            <a:lvl1pPr marL="0" indent="0">
              <a:buNone/>
              <a:defRPr sz="2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  <p:sp>
        <p:nvSpPr>
          <p:cNvPr id="7" name="Rectangle 6"/>
          <p:cNvSpPr/>
          <p:nvPr/>
        </p:nvSpPr>
        <p:spPr>
          <a:xfrm>
            <a:off x="0" y="0"/>
            <a:ext cx="457200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val="109716084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61872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26480" y="1828800"/>
            <a:ext cx="4480560" cy="4351337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393515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spcBef>
                <a:spcPts val="0"/>
              </a:spcBef>
              <a:buNone/>
              <a:defRPr sz="20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61872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26480" y="1713655"/>
            <a:ext cx="4480560" cy="731520"/>
          </a:xfrm>
        </p:spPr>
        <p:txBody>
          <a:bodyPr anchor="b">
            <a:normAutofit/>
          </a:bodyPr>
          <a:lstStyle>
            <a:lvl1pPr marL="0" indent="0">
              <a:lnSpc>
                <a:spcPct val="95000"/>
              </a:lnSpc>
              <a:spcBef>
                <a:spcPts val="0"/>
              </a:spcBef>
              <a:buNone/>
              <a:defRPr lang="en-US" sz="2000" b="0" kern="1200" dirty="0">
                <a:solidFill>
                  <a:schemeClr val="tx2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2000"/>
              </a:spcBef>
              <a:buFontTx/>
              <a:buNone/>
            </a:pPr>
            <a:r>
              <a:rPr lang="pt-BR"/>
              <a:t>Clique para editar os estilos de texto Mestres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26480" y="2507550"/>
            <a:ext cx="4480560" cy="3664650"/>
          </a:xfrm>
        </p:spPr>
        <p:txBody>
          <a:bodyPr/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0985478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203958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028938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1248" y="457200"/>
            <a:ext cx="3200400" cy="1600197"/>
          </a:xfrm>
        </p:spPr>
        <p:txBody>
          <a:bodyPr anchor="b">
            <a:normAutofit/>
          </a:bodyPr>
          <a:lstStyle>
            <a:lvl1pPr>
              <a:defRPr sz="3200" b="0" baseline="0"/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04267" y="685800"/>
            <a:ext cx="6079066" cy="548640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1248" y="2099734"/>
            <a:ext cx="3200400" cy="3810001"/>
          </a:xfrm>
        </p:spPr>
        <p:txBody>
          <a:bodyPr>
            <a:normAutofit/>
          </a:bodyPr>
          <a:lstStyle>
            <a:lvl1pPr marL="0" indent="0">
              <a:lnSpc>
                <a:spcPct val="114000"/>
              </a:lnSpc>
              <a:spcBef>
                <a:spcPts val="800"/>
              </a:spcBef>
              <a:buNone/>
              <a:defRPr sz="13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454638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5105400"/>
            <a:ext cx="11292840" cy="1752600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257800"/>
            <a:ext cx="9982200" cy="914400"/>
          </a:xfrm>
        </p:spPr>
        <p:txBody>
          <a:bodyPr anchor="b">
            <a:normAutofit/>
          </a:bodyPr>
          <a:lstStyle>
            <a:lvl1pPr>
              <a:defRPr sz="2800" b="0">
                <a:solidFill>
                  <a:schemeClr val="bg1"/>
                </a:solidFill>
              </a:defRPr>
            </a:lvl1pPr>
          </a:lstStyle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11292840" cy="5128923"/>
          </a:xfrm>
          <a:solidFill>
            <a:schemeClr val="accent1"/>
          </a:solidFill>
        </p:spPr>
        <p:txBody>
          <a:bodyPr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4400" y="6108589"/>
            <a:ext cx="9982200" cy="597011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800"/>
              </a:spcBef>
              <a:buNone/>
              <a:defRPr sz="1300">
                <a:solidFill>
                  <a:schemeClr val="bg1">
                    <a:lumMod val="8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/>
              <a:t>Clique para editar os estilos de texto Mestres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9980862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292840" y="0"/>
            <a:ext cx="914400" cy="685800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61872" y="365760"/>
            <a:ext cx="9692640" cy="13255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61872" y="1828800"/>
            <a:ext cx="8595360" cy="435133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pt-BR"/>
              <a:t>Clique para editar os estilos de texto Mestres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16200000">
            <a:off x="10797542" y="998537"/>
            <a:ext cx="1904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 b="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fld id="{C12363EF-DD34-4EAD-9017-ADC63DB4118F}" type="datetimeFigureOut">
              <a:rPr lang="pt-BR" smtClean="0"/>
              <a:t>30/08/2022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16200000">
            <a:off x="9959341" y="4046537"/>
            <a:ext cx="3581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50">
                <a:solidFill>
                  <a:schemeClr val="tx2">
                    <a:lumMod val="20000"/>
                    <a:lumOff val="80000"/>
                  </a:schemeClr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292840" y="6172200"/>
            <a:ext cx="914400" cy="593725"/>
          </a:xfrm>
          <a:prstGeom prst="rect">
            <a:avLst/>
          </a:prstGeom>
        </p:spPr>
        <p:txBody>
          <a:bodyPr vert="horz" lIns="45720" tIns="45720" rIns="45720" bIns="45720" rtlCol="0" anchor="ctr">
            <a:normAutofit/>
          </a:bodyPr>
          <a:lstStyle>
            <a:lvl1pPr algn="ctr">
              <a:defRPr sz="3600">
                <a:solidFill>
                  <a:schemeClr val="tx2">
                    <a:lumMod val="60000"/>
                    <a:lumOff val="40000"/>
                  </a:schemeClr>
                </a:solidFill>
              </a:defRPr>
            </a:lvl1pPr>
          </a:lstStyle>
          <a:p>
            <a:fld id="{E3ACDC3D-CEA3-43DF-89E8-77F31677AF0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16868848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 spc="-50" baseline="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5000"/>
        </a:lnSpc>
        <a:spcBef>
          <a:spcPts val="1400"/>
        </a:spcBef>
        <a:spcAft>
          <a:spcPts val="200"/>
        </a:spcAft>
        <a:buClr>
          <a:schemeClr val="accent1"/>
        </a:buClr>
        <a:buSzPct val="80000"/>
        <a:buFont typeface="Arial" pitchFamily="34" charset="0"/>
        <a:buChar char="•"/>
        <a:defRPr sz="1800" kern="1200" spc="10" baseline="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300"/>
        </a:spcBef>
        <a:spcAft>
          <a:spcPts val="300"/>
        </a:spcAft>
        <a:buClr>
          <a:schemeClr val="accent1"/>
        </a:buClr>
        <a:buFont typeface="Wingdings 2" pitchFamily="18" charset="2"/>
        <a:buChar char=""/>
        <a:defRPr sz="1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ítulo 1"/>
          <p:cNvSpPr>
            <a:spLocks noGrp="1"/>
          </p:cNvSpPr>
          <p:nvPr>
            <p:ph type="ctrTitle"/>
          </p:nvPr>
        </p:nvSpPr>
        <p:spPr>
          <a:xfrm>
            <a:off x="3431704" y="-171400"/>
            <a:ext cx="7920880" cy="1548172"/>
          </a:xfrm>
        </p:spPr>
        <p:txBody>
          <a:bodyPr>
            <a:noAutofit/>
          </a:bodyPr>
          <a:lstStyle/>
          <a:p>
            <a:r>
              <a:rPr lang="pt-BR" sz="2600" dirty="0"/>
              <a:t>Faculdade de Tecnologia e Ciências da Bahia</a:t>
            </a:r>
            <a:br>
              <a:rPr lang="pt-BR" sz="2600" dirty="0"/>
            </a:br>
            <a:r>
              <a:rPr lang="pt-BR" sz="2600" dirty="0"/>
              <a:t>Curso: Engenharia Civil</a:t>
            </a:r>
            <a:br>
              <a:rPr lang="pt-BR" sz="2600" dirty="0"/>
            </a:br>
            <a:r>
              <a:rPr lang="pt-BR" sz="2600" dirty="0"/>
              <a:t>Disciplina: Hidráulica Aplicada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343472" y="2348880"/>
            <a:ext cx="10009112" cy="3456384"/>
          </a:xfrm>
        </p:spPr>
        <p:txBody>
          <a:bodyPr>
            <a:noAutofit/>
          </a:bodyPr>
          <a:lstStyle/>
          <a:p>
            <a:pPr algn="ctr"/>
            <a:endParaRPr lang="pt-BR" sz="4600" dirty="0">
              <a:solidFill>
                <a:schemeClr val="tx2"/>
              </a:solidFill>
            </a:endParaRPr>
          </a:p>
          <a:p>
            <a:pPr algn="ctr"/>
            <a:r>
              <a:rPr lang="pt-BR" sz="4600" dirty="0">
                <a:solidFill>
                  <a:schemeClr val="tx2"/>
                </a:solidFill>
              </a:rPr>
              <a:t>Resolução de exercícios </a:t>
            </a:r>
            <a:endParaRPr lang="pt-BR" sz="5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ctr"/>
            <a:endParaRPr lang="pt-BR" sz="4000" dirty="0">
              <a:solidFill>
                <a:schemeClr val="tx2"/>
              </a:solidFill>
            </a:endParaRPr>
          </a:p>
          <a:p>
            <a:pPr algn="r"/>
            <a:r>
              <a:rPr lang="pt-BR" sz="2400" dirty="0">
                <a:solidFill>
                  <a:schemeClr val="tx2"/>
                </a:solidFill>
              </a:rPr>
              <a:t>Prof. </a:t>
            </a:r>
            <a:r>
              <a:rPr lang="pt-BR" sz="2400" dirty="0" err="1">
                <a:solidFill>
                  <a:schemeClr val="tx2"/>
                </a:solidFill>
              </a:rPr>
              <a:t>Msc</a:t>
            </a:r>
            <a:r>
              <a:rPr lang="pt-BR" sz="2400" dirty="0">
                <a:solidFill>
                  <a:schemeClr val="tx2"/>
                </a:solidFill>
              </a:rPr>
              <a:t> Juliane Souza</a:t>
            </a:r>
          </a:p>
        </p:txBody>
      </p:sp>
      <p:pic>
        <p:nvPicPr>
          <p:cNvPr id="4" name="Imagem 3" descr="Fatec_Logo"/>
          <p:cNvPicPr/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9416" y="152636"/>
            <a:ext cx="2592288" cy="1332148"/>
          </a:xfrm>
          <a:prstGeom prst="rect">
            <a:avLst/>
          </a:prstGeom>
          <a:noFill/>
          <a:ln>
            <a:noFill/>
          </a:ln>
        </p:spPr>
      </p:pic>
    </p:spTree>
    <p:extLst>
      <p:ext uri="{BB962C8B-B14F-4D97-AF65-F5344CB8AC3E}">
        <p14:creationId xmlns:p14="http://schemas.microsoft.com/office/powerpoint/2010/main" val="422429420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80AFDD1A-9FEB-882F-20F8-395D5B057C2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3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19E5C890-E372-A4EA-FA80-D19BDBE9F7A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De uma pequena barragem (figura abaixo) parte uma canalização de 250 mm de diâmetro, com poucos metros de extensão, havendo depois uma redução para 125 mm. A vazão foi medida, encontrando-se 105 l/s.  Calcular a pressão na seção inicial da tubulação. Considerar a pressão no ponto 2 igual a zero.</a:t>
            </a:r>
          </a:p>
          <a:p>
            <a:pPr algn="just"/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DE2135F2-EB13-04C1-69EE-86A60E5EDA41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728970" y="3212976"/>
            <a:ext cx="6734060" cy="3429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78127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4DAB7CE-A0C8-A0E9-42C0-57E6E1E915A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Para lembrar</a:t>
            </a:r>
          </a:p>
        </p:txBody>
      </p:sp>
      <p:sp>
        <p:nvSpPr>
          <p:cNvPr id="6" name="Espaço Reservado para Conteúdo 5">
            <a:extLst>
              <a:ext uri="{FF2B5EF4-FFF2-40B4-BE49-F238E27FC236}">
                <a16:creationId xmlns:a16="http://schemas.microsoft.com/office/drawing/2014/main" id="{47F8E213-B9D5-7A57-A8FE-8E5CDF7FF44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6418304" cy="4351337"/>
          </a:xfrm>
        </p:spPr>
        <p:txBody>
          <a:bodyPr/>
          <a:lstStyle/>
          <a:p>
            <a:pPr marL="0" indent="0" algn="just">
              <a:buNone/>
            </a:pPr>
            <a:r>
              <a:rPr lang="pt-BR" dirty="0"/>
              <a:t>A equação da continuidade estabelece que:</a:t>
            </a:r>
          </a:p>
          <a:p>
            <a:pPr algn="just"/>
            <a:endParaRPr lang="pt-BR" dirty="0"/>
          </a:p>
          <a:p>
            <a:pPr algn="just"/>
            <a:r>
              <a:rPr lang="pt-BR" dirty="0"/>
              <a:t>O volume total de um fluído incompressível (que mantém constante a densidade apesar das variações na pressão e temperatura) que entra em um tubo será igual aquele que está saindo do tubo</a:t>
            </a:r>
          </a:p>
          <a:p>
            <a:pPr algn="just"/>
            <a:r>
              <a:rPr lang="pt-BR" dirty="0"/>
              <a:t>A vazão medida num ponto ao longo do tubo será igual a vazão num outro ponto ao longo do tubo, apesar da área da seção transversal do tubo em cada ponto ser diferente</a:t>
            </a:r>
          </a:p>
          <a:p>
            <a:pPr algn="just"/>
            <a:endParaRPr lang="pt-BR" dirty="0"/>
          </a:p>
        </p:txBody>
      </p:sp>
      <p:pic>
        <p:nvPicPr>
          <p:cNvPr id="8" name="Imagem 7">
            <a:extLst>
              <a:ext uri="{FF2B5EF4-FFF2-40B4-BE49-F238E27FC236}">
                <a16:creationId xmlns:a16="http://schemas.microsoft.com/office/drawing/2014/main" id="{F48D22A0-9F1B-12FF-A09A-AC10B232870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295800" y="5737505"/>
            <a:ext cx="3138674" cy="431831"/>
          </a:xfrm>
          <a:prstGeom prst="rect">
            <a:avLst/>
          </a:prstGeom>
        </p:spPr>
      </p:pic>
      <p:pic>
        <p:nvPicPr>
          <p:cNvPr id="10" name="Imagem 9">
            <a:extLst>
              <a:ext uri="{FF2B5EF4-FFF2-40B4-BE49-F238E27FC236}">
                <a16:creationId xmlns:a16="http://schemas.microsoft.com/office/drawing/2014/main" id="{9DBFF018-1557-6756-A459-D249A0D59391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7753509" y="1732577"/>
            <a:ext cx="4468626" cy="339284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6515492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25FF0FD-05A8-F4F5-C7F6-F3E9AA41D8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3E17596-8C74-1251-E107-198D8395C4F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44824"/>
            <a:ext cx="9692640" cy="4351337"/>
          </a:xfrm>
        </p:spPr>
        <p:txBody>
          <a:bodyPr/>
          <a:lstStyle/>
          <a:p>
            <a:pPr algn="just"/>
            <a:r>
              <a:rPr lang="pt-BR" dirty="0"/>
              <a:t>Verificou-se que a velocidade econômica para um extensa linha de recalque  é de 1,05 m/s. A vazão necessária a ser fornecida pela bomba é de 450 m³/h. Determinar o diâmetro mínimo necessário para a linha. </a:t>
            </a:r>
          </a:p>
        </p:txBody>
      </p:sp>
    </p:spTree>
    <p:extLst>
      <p:ext uri="{BB962C8B-B14F-4D97-AF65-F5344CB8AC3E}">
        <p14:creationId xmlns:p14="http://schemas.microsoft.com/office/powerpoint/2010/main" val="272680964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30D183C-9597-BB66-285D-22B9D475F39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9CCF2FEB-4F87-13C4-B372-DB2B4E0FDA4B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1262063" y="1828800"/>
                <a:ext cx="8594725" cy="191321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marL="0" indent="0" algn="ctr">
                  <a:buNone/>
                </a:pPr>
                <a:endParaRPr lang="pt-BR" sz="1800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sz="1800" dirty="0"/>
              </a:p>
              <a:p>
                <a:pPr marL="0" indent="0" algn="ctr">
                  <a:buNone/>
                </a:pPr>
                <a:r>
                  <a:rPr lang="pt-BR" sz="1800" dirty="0"/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450 </m:t>
                        </m:r>
                        <m:sSup>
                          <m:sSupPr>
                            <m:ctrlP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3600</m:t>
                        </m:r>
                      </m:den>
                    </m:f>
                  </m:oMath>
                </a14:m>
                <a:r>
                  <a:rPr lang="pt-BR" dirty="0"/>
                  <a:t> = ? m³/s</a:t>
                </a:r>
              </a:p>
            </p:txBody>
          </p:sp>
        </mc:Choice>
        <mc:Fallback xmlns="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9CCF2FEB-4F87-13C4-B372-DB2B4E0FDA4B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2063" y="1828800"/>
                <a:ext cx="8594725" cy="1913216"/>
              </a:xfrm>
              <a:prstGeom prst="rect">
                <a:avLst/>
              </a:prstGeom>
              <a:blipFill>
                <a:blip r:embed="rId2"/>
                <a:stretch>
                  <a:fillRect b="-637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96066213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38CB68F9-40F2-7DB9-5B4A-8109D59454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1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B3E8D20A-FB47-A9DE-5474-8DC502EFEE62}"/>
                  </a:ext>
                </a:extLst>
              </p:cNvPr>
              <p:cNvSpPr txBox="1">
                <a:spLocks noGrp="1"/>
              </p:cNvSpPr>
              <p:nvPr>
                <p:ph idx="1"/>
              </p:nvPr>
            </p:nvSpPr>
            <p:spPr>
              <a:xfrm>
                <a:off x="1262063" y="1828800"/>
                <a:ext cx="8594725" cy="3312830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pt-BR" sz="1800" dirty="0"/>
                  <a:t>Q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sz="1800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450 </m:t>
                        </m:r>
                        <m:sSup>
                          <m:sSupPr>
                            <m:ctrlP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𝑚</m:t>
                            </m:r>
                          </m:e>
                          <m:sup>
                            <m:r>
                              <a:rPr lang="pt-BR" sz="1800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p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/</m:t>
                        </m:r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h</m:t>
                        </m:r>
                      </m:num>
                      <m:den>
                        <m:r>
                          <a:rPr lang="pt-BR" sz="1800" b="0" i="1" smtClean="0">
                            <a:latin typeface="Cambria Math" panose="02040503050406030204" pitchFamily="18" charset="0"/>
                          </a:rPr>
                          <m:t>3600</m:t>
                        </m:r>
                      </m:den>
                    </m:f>
                  </m:oMath>
                </a14:m>
                <a:r>
                  <a:rPr lang="pt-BR" dirty="0"/>
                  <a:t> = 0,125 m³/s</a:t>
                </a:r>
              </a:p>
              <a:p>
                <a:pPr algn="ctr"/>
                <a:endParaRPr lang="pt-BR" dirty="0"/>
              </a:p>
              <a:p>
                <a:pPr algn="ctr"/>
                <a:endParaRPr lang="pt-BR" dirty="0"/>
              </a:p>
              <a:p>
                <a:r>
                  <a:rPr lang="pt-BR" dirty="0"/>
                  <a:t>Sabemos que: </a:t>
                </a:r>
              </a:p>
              <a:p>
                <a:r>
                  <a:rPr lang="pt-BR" dirty="0"/>
                  <a:t>Q = v x A</a:t>
                </a:r>
              </a:p>
              <a:p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4" name="Espaço Reservado para Conteúdo 3">
                <a:extLst>
                  <a:ext uri="{FF2B5EF4-FFF2-40B4-BE49-F238E27FC236}">
                    <a16:creationId xmlns:a16="http://schemas.microsoft.com/office/drawing/2014/main" id="{B3E8D20A-FB47-A9DE-5474-8DC502EFEE62}"/>
                  </a:ext>
                </a:extLst>
              </p:cNvPr>
              <p:cNvSpPr txBox="1"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262063" y="1828800"/>
                <a:ext cx="8594725" cy="3312830"/>
              </a:xfrm>
              <a:prstGeom prst="rect">
                <a:avLst/>
              </a:prstGeom>
              <a:blipFill>
                <a:blip r:embed="rId2"/>
                <a:stretch>
                  <a:fillRect l="-142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624958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569D0E9-B6D5-9846-255D-BBFB214A8F7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ACD1566B-5EC0-D22D-9AA0-E7793C2B928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61872" y="1828800"/>
            <a:ext cx="9692640" cy="4351337"/>
          </a:xfrm>
        </p:spPr>
        <p:txBody>
          <a:bodyPr/>
          <a:lstStyle/>
          <a:p>
            <a:r>
              <a:rPr lang="pt-BR" dirty="0"/>
              <a:t>Determinar a velocidade de escoamento da água no ponto 2.</a:t>
            </a:r>
          </a:p>
          <a:p>
            <a:endParaRPr lang="pt-BR" dirty="0"/>
          </a:p>
        </p:txBody>
      </p:sp>
      <p:pic>
        <p:nvPicPr>
          <p:cNvPr id="7" name="Imagem 6">
            <a:extLst>
              <a:ext uri="{FF2B5EF4-FFF2-40B4-BE49-F238E27FC236}">
                <a16:creationId xmlns:a16="http://schemas.microsoft.com/office/drawing/2014/main" id="{820EFF63-5C20-8C9F-2005-9DACE0CB3E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647728" y="2564904"/>
            <a:ext cx="4125477" cy="34712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071136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26DE4DA2-F462-521A-D36A-0CF0FA085D8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p:sp>
        <p:nvSpPr>
          <p:cNvPr id="3" name="Espaço Reservado para Conteúdo 2">
            <a:extLst>
              <a:ext uri="{FF2B5EF4-FFF2-40B4-BE49-F238E27FC236}">
                <a16:creationId xmlns:a16="http://schemas.microsoft.com/office/drawing/2014/main" id="{B23DF4A2-E455-61F2-0810-D6D6E7BA95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endParaRPr lang="pt-BR" dirty="0"/>
          </a:p>
          <a:p>
            <a:pPr marL="0" indent="0">
              <a:buNone/>
            </a:pPr>
            <a:r>
              <a:rPr lang="pt-BR" dirty="0"/>
              <a:t>OBS: </a:t>
            </a:r>
          </a:p>
          <a:p>
            <a:r>
              <a:rPr lang="pt-BR" dirty="0"/>
              <a:t>P1 = P2</a:t>
            </a:r>
          </a:p>
          <a:p>
            <a:r>
              <a:rPr lang="pt-BR" dirty="0"/>
              <a:t>z2 = 0</a:t>
            </a:r>
          </a:p>
          <a:p>
            <a:r>
              <a:rPr lang="pt-BR" dirty="0"/>
              <a:t>v1 ≈ 0</a:t>
            </a:r>
          </a:p>
          <a:p>
            <a:endParaRPr lang="pt-BR" dirty="0"/>
          </a:p>
          <a:p>
            <a:endParaRPr lang="pt-BR" dirty="0"/>
          </a:p>
        </p:txBody>
      </p:sp>
      <p:pic>
        <p:nvPicPr>
          <p:cNvPr id="5" name="Imagem 4">
            <a:extLst>
              <a:ext uri="{FF2B5EF4-FFF2-40B4-BE49-F238E27FC236}">
                <a16:creationId xmlns:a16="http://schemas.microsoft.com/office/drawing/2014/main" id="{29A0DB59-78B4-7A66-F0F3-5E98E5DD8AA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464152" y="3611120"/>
            <a:ext cx="3424158" cy="2881120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3A2A7317-B189-4BED-A0D7-151133404D59}"/>
                  </a:ext>
                </a:extLst>
              </p:cNvPr>
              <p:cNvSpPr txBox="1"/>
              <p:nvPr/>
            </p:nvSpPr>
            <p:spPr>
              <a:xfrm>
                <a:off x="2711624" y="2467533"/>
                <a:ext cx="6100996" cy="528991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+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pt-B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pt-BR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+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pt-BR" dirty="0"/>
                  <a:t> </a:t>
                </a:r>
              </a:p>
            </p:txBody>
          </p:sp>
        </mc:Choice>
        <mc:Fallback xmlns="">
          <p:sp>
            <p:nvSpPr>
              <p:cNvPr id="7" name="CaixaDeTexto 6">
                <a:extLst>
                  <a:ext uri="{FF2B5EF4-FFF2-40B4-BE49-F238E27FC236}">
                    <a16:creationId xmlns:a16="http://schemas.microsoft.com/office/drawing/2014/main" id="{3A2A7317-B189-4BED-A0D7-151133404D59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711624" y="2467533"/>
                <a:ext cx="6100996" cy="528991"/>
              </a:xfrm>
              <a:prstGeom prst="rect">
                <a:avLst/>
              </a:prstGeom>
              <a:blipFill>
                <a:blip r:embed="rId3"/>
                <a:stretch>
                  <a:fillRect b="-4598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3457574125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67A5C03-5645-6DB8-8F56-8A501A4A96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FFA0EB0-B77A-4A14-8992-8CF14AEAF643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/>
            <p:txBody>
              <a:bodyPr/>
              <a:lstStyle/>
              <a:p>
                <a:r>
                  <a:rPr lang="pt-BR" dirty="0"/>
                  <a:t>Com base nas considerações:</a:t>
                </a:r>
              </a:p>
              <a:p>
                <a:endParaRPr lang="pt-BR" dirty="0"/>
              </a:p>
              <a:p>
                <a:endParaRPr lang="pt-BR" dirty="0"/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i="1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pt-BR" i="1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pt-BR" b="0" i="1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+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pt-B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pt-BR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+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pt-BR" b="0" i="1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pt-BR" dirty="0"/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trike="sngStrike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i="1" strike="sngStrike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pt-BR" i="1" strike="sngStrike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BR" i="1" strike="sngStrike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pt-BR" b="0" i="1" strike="sngStrike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b="0" i="1" strike="sngStrike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trike="sngStrike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pt-BR" b="0" i="1" strike="sngStrike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trike="sngStrike" dirty="0"/>
                  <a:t> </a:t>
                </a:r>
                <a:r>
                  <a:rPr lang="pt-BR" dirty="0"/>
                  <a:t>+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pt-B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trike="sngStrike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 strike="sngStrike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pt-BR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+ </a:t>
                </a:r>
                <a14:m>
                  <m:oMath xmlns:m="http://schemas.openxmlformats.org/officeDocument/2006/math">
                    <m:r>
                      <a:rPr lang="pt-BR" i="1" strike="sngStrik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pt-BR" i="1" strike="sngStrik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pt-BR" i="1" strike="sngStrike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 strike="sngStrike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pt-BR" strike="sngStrike" dirty="0"/>
                  <a:t> </a:t>
                </a:r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CFFA0EB0-B77A-4A14-8992-8CF14AEAF643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blipFill>
                <a:blip r:embed="rId2"/>
                <a:stretch>
                  <a:fillRect l="-142" t="-980"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2264693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92FF4489-1125-29EB-1C96-356682E3E6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dirty="0"/>
              <a:t>Exemplo 2</a:t>
            </a: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4144EF82-3AF9-856E-1F18-4E6ABBA0C042}"/>
                  </a:ext>
                </a:extLst>
              </p:cNvPr>
              <p:cNvSpPr>
                <a:spLocks noGrp="1"/>
              </p:cNvSpPr>
              <p:nvPr>
                <p:ph idx="1"/>
              </p:nvPr>
            </p:nvSpPr>
            <p:spPr>
              <a:xfrm>
                <a:off x="1415480" y="2348880"/>
                <a:ext cx="8595360" cy="4351337"/>
              </a:xfrm>
            </p:spPr>
            <p:txBody>
              <a:bodyPr/>
              <a:lstStyle/>
              <a:p>
                <a:pPr marL="0" indent="0" algn="ctr">
                  <a:buNone/>
                </a:pPr>
                <a14:m>
                  <m:oMath xmlns:m="http://schemas.openxmlformats.org/officeDocument/2006/math">
                    <m:sSub>
                      <m:sSubPr>
                        <m:ctrlPr>
                          <a:rPr lang="pt-BR" i="1" strike="sngStrike" smtClean="0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  <m:r>
                      <a:rPr lang="pt-BR" b="0" i="1" smtClean="0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i="1" strike="sngStrike" smtClean="0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pt-BR" i="1" strike="sngStrike" smtClean="0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BR" i="1" strike="sngStrike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pt-BR" b="0" i="1" strike="sngStrike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b="0" i="1" strike="sngStrike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trike="sngStrike" smtClean="0">
                                <a:latin typeface="Cambria Math" panose="02040503050406030204" pitchFamily="18" charset="0"/>
                              </a:rPr>
                              <m:t>1</m:t>
                            </m:r>
                          </m:sub>
                          <m:sup>
                            <m:r>
                              <a:rPr lang="pt-BR" b="0" i="1" strike="sngStrike" smtClean="0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strike="sngStrike" dirty="0"/>
                  <a:t> </a:t>
                </a:r>
                <a:r>
                  <a:rPr lang="pt-BR" dirty="0"/>
                  <a:t>+ </a:t>
                </a:r>
                <a14:m>
                  <m:oMath xmlns:m="http://schemas.openxmlformats.org/officeDocument/2006/math"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pt-BR" i="1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pt-B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pt-BR" i="1" strike="sngStrike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 strike="sngStrike">
                            <a:latin typeface="Cambria Math" panose="02040503050406030204" pitchFamily="18" charset="0"/>
                          </a:rPr>
                          <m:t>𝑃</m:t>
                        </m:r>
                      </m:e>
                      <m:sub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  <m:r>
                      <a:rPr lang="pt-BR" i="1">
                        <a:latin typeface="Cambria Math" panose="02040503050406030204" pitchFamily="18" charset="0"/>
                      </a:rPr>
                      <m:t>+</m:t>
                    </m:r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r>
                  <a:rPr lang="pt-BR" dirty="0"/>
                  <a:t> + </a:t>
                </a:r>
                <a14:m>
                  <m:oMath xmlns:m="http://schemas.openxmlformats.org/officeDocument/2006/math">
                    <m:r>
                      <a:rPr lang="pt-BR" i="1" strike="sngStrik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pt-BR" i="1" strike="sngStrike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pt-BR" i="1" strike="sngStrike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 strike="sngStrike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pt-BR" b="0" i="1" strike="sngStrike" smtClean="0">
                            <a:latin typeface="Cambria Math" panose="02040503050406030204" pitchFamily="18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pt-BR" strike="sngStrike" dirty="0"/>
                  <a:t> </a:t>
                </a:r>
              </a:p>
              <a:p>
                <a:pPr marL="0" indent="0" algn="ctr">
                  <a:buNone/>
                </a:pPr>
                <a14:m>
                  <m:oMath xmlns:m="http://schemas.openxmlformats.org/officeDocument/2006/math">
                    <m:r>
                      <a:rPr lang="pt-B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𝜌</m:t>
                    </m:r>
                    <m:r>
                      <a:rPr lang="pt-BR" i="1" smtClean="0"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𝑔</m:t>
                    </m:r>
                    <m:sSub>
                      <m:sSub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pt-BR" i="1">
                            <a:latin typeface="Cambria Math" panose="02040503050406030204" pitchFamily="18" charset="0"/>
                          </a:rPr>
                          <m:t>𝑧</m:t>
                        </m:r>
                      </m:e>
                      <m:sub>
                        <m:r>
                          <a:rPr lang="pt-BR" i="1">
                            <a:latin typeface="Cambria Math" panose="02040503050406030204" pitchFamily="18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pt-BR" dirty="0"/>
                  <a:t> =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pt-BR" i="1">
                            <a:latin typeface="Cambria Math" panose="02040503050406030204" pitchFamily="18" charset="0"/>
                          </a:rPr>
                        </m:ctrlPr>
                      </m:fPr>
                      <m:num>
                        <m:sSubSup>
                          <m:sSubSupPr>
                            <m:ctrlPr>
                              <a:rPr lang="pt-BR" i="1"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𝜌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 </m:t>
                            </m:r>
                            <m:r>
                              <a:rPr lang="pt-BR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𝑣</m:t>
                            </m:r>
                          </m:e>
                          <m:sub>
                            <m:r>
                              <a:rPr lang="pt-BR" b="0" i="1" smtClean="0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2</m:t>
                            </m:r>
                          </m:sub>
                          <m:sup>
                            <m:r>
                              <a:rPr lang="pt-BR" i="1">
                                <a:latin typeface="Cambria Math" panose="02040503050406030204" pitchFamily="18" charset="0"/>
                              </a:rPr>
                              <m:t>2</m:t>
                            </m:r>
                          </m:sup>
                        </m:sSubSup>
                      </m:num>
                      <m:den>
                        <m:r>
                          <a:rPr lang="pt-BR" i="1">
                            <a:latin typeface="Cambria Math" panose="02040503050406030204" pitchFamily="18" charset="0"/>
                          </a:rPr>
                          <m:t>2</m:t>
                        </m:r>
                      </m:den>
                    </m:f>
                  </m:oMath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Sup>
                        <m:sSubSup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bSupPr>
                        <m:e>
                          <m:r>
                            <a:rPr lang="pt-B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pt-B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2</m:t>
                          </m:r>
                        </m:sub>
                        <m:sup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2</m:t>
                          </m:r>
                        </m:sup>
                      </m:sSubSup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r>
                        <m:rPr>
                          <m:nor/>
                        </m:rPr>
                        <a:rPr lang="pt-BR" dirty="0">
                          <a:ea typeface="Cambria Math" panose="02040503050406030204" pitchFamily="18" charset="0"/>
                        </a:rPr>
                        <m:t>2</m:t>
                      </m:r>
                      <m:r>
                        <a:rPr lang="pt-BR" i="1">
                          <a:latin typeface="Cambria Math" panose="02040503050406030204" pitchFamily="18" charset="0"/>
                          <a:ea typeface="Cambria Math" panose="02040503050406030204" pitchFamily="18" charset="0"/>
                        </a:rPr>
                        <m:t>𝑔</m:t>
                      </m:r>
                      <m:sSub>
                        <m:sSub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𝑧</m:t>
                          </m:r>
                        </m:e>
                        <m:sub>
                          <m:r>
                            <a:rPr lang="pt-BR" i="1">
                              <a:latin typeface="Cambria Math" panose="02040503050406030204" pitchFamily="18" charset="0"/>
                            </a:rPr>
                            <m:t>1</m:t>
                          </m:r>
                        </m:sub>
                      </m:sSub>
                    </m:oMath>
                  </m:oMathPara>
                </a14:m>
                <a:endParaRPr lang="pt-BR" dirty="0"/>
              </a:p>
              <a:p>
                <a:pPr marL="0" indent="0" algn="ctr">
                  <a:buNone/>
                </a:pPr>
                <a:endParaRPr lang="pt-BR" dirty="0"/>
              </a:p>
              <a:p>
                <a:pPr marL="0" indent="0" algn="ctr">
                  <a:buNone/>
                </a:pPr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pt-BR" i="1"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𝑣</m:t>
                          </m:r>
                        </m:e>
                        <m:sub>
                          <m:r>
                            <a:rPr lang="pt-BR" b="0" i="1" smtClean="0">
                              <a:latin typeface="Cambria Math" panose="02040503050406030204" pitchFamily="18" charset="0"/>
                            </a:rPr>
                            <m:t>2</m:t>
                          </m:r>
                        </m:sub>
                      </m:sSub>
                      <m:r>
                        <a:rPr lang="pt-BR" i="1">
                          <a:latin typeface="Cambria Math" panose="02040503050406030204" pitchFamily="18" charset="0"/>
                        </a:rPr>
                        <m:t> </m:t>
                      </m:r>
                      <m:r>
                        <a:rPr lang="pt-BR" b="0" i="1" smtClean="0">
                          <a:latin typeface="Cambria Math" panose="02040503050406030204" pitchFamily="18" charset="0"/>
                        </a:rPr>
                        <m:t>=</m:t>
                      </m:r>
                      <m:rad>
                        <m:radPr>
                          <m:degHide m:val="on"/>
                          <m:ctrlPr>
                            <a:rPr lang="pt-BR" i="1" smtClean="0">
                              <a:latin typeface="Cambria Math" panose="02040503050406030204" pitchFamily="18" charset="0"/>
                            </a:rPr>
                          </m:ctrlPr>
                        </m:radPr>
                        <m:deg/>
                        <m:e>
                          <m:r>
                            <m:rPr>
                              <m:nor/>
                            </m:rPr>
                            <a:rPr lang="pt-BR" dirty="0">
                              <a:ea typeface="Cambria Math" panose="02040503050406030204" pitchFamily="18" charset="0"/>
                            </a:rPr>
                            <m:t>2</m:t>
                          </m:r>
                          <m:r>
                            <a:rPr lang="pt-BR" i="1">
                              <a:latin typeface="Cambria Math" panose="02040503050406030204" pitchFamily="18" charset="0"/>
                              <a:ea typeface="Cambria Math" panose="02040503050406030204" pitchFamily="18" charset="0"/>
                            </a:rPr>
                            <m:t>𝑔</m:t>
                          </m:r>
                          <m:sSub>
                            <m:sSubPr>
                              <m:ctrlPr>
                                <a:rPr lang="pt-BR" i="1"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𝑧</m:t>
                              </m:r>
                            </m:e>
                            <m:sub>
                              <m:r>
                                <a:rPr lang="pt-BR" i="1">
                                  <a:latin typeface="Cambria Math" panose="02040503050406030204" pitchFamily="18" charset="0"/>
                                </a:rPr>
                                <m:t>1</m:t>
                              </m:r>
                            </m:sub>
                          </m:sSub>
                        </m:e>
                      </m:rad>
                    </m:oMath>
                  </m:oMathPara>
                </a14:m>
                <a:endParaRPr lang="pt-BR" dirty="0"/>
              </a:p>
              <a:p>
                <a:endParaRPr lang="pt-BR" dirty="0"/>
              </a:p>
            </p:txBody>
          </p:sp>
        </mc:Choice>
        <mc:Fallback xmlns="">
          <p:sp>
            <p:nvSpPr>
              <p:cNvPr id="3" name="Espaço Reservado para Conteúdo 2">
                <a:extLst>
                  <a:ext uri="{FF2B5EF4-FFF2-40B4-BE49-F238E27FC236}">
                    <a16:creationId xmlns:a16="http://schemas.microsoft.com/office/drawing/2014/main" id="{4144EF82-3AF9-856E-1F18-4E6ABBA0C042}"/>
                  </a:ext>
                </a:extLst>
              </p:cNvPr>
              <p:cNvSpPr>
                <a:spLocks noGrp="1" noRot="1" noChangeAspect="1" noMove="1" noResize="1" noEditPoints="1" noAdjustHandles="1" noChangeArrowheads="1" noChangeShapeType="1" noTextEdit="1"/>
              </p:cNvSpPr>
              <p:nvPr>
                <p:ph idx="1"/>
              </p:nvPr>
            </p:nvSpPr>
            <p:spPr>
              <a:xfrm>
                <a:off x="1415480" y="2348880"/>
                <a:ext cx="8595360" cy="4351337"/>
              </a:xfr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pt-B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179525954"/>
      </p:ext>
    </p:extLst>
  </p:cSld>
  <p:clrMapOvr>
    <a:masterClrMapping/>
  </p:clrMapOvr>
</p:sld>
</file>

<file path=ppt/theme/theme1.xml><?xml version="1.0" encoding="utf-8"?>
<a:theme xmlns:a="http://schemas.openxmlformats.org/drawingml/2006/main" name="Exibir">
  <a:themeElements>
    <a:clrScheme name="Azul Quente">
      <a:dk1>
        <a:sysClr val="windowText" lastClr="000000"/>
      </a:dk1>
      <a:lt1>
        <a:sysClr val="window" lastClr="FFFFFF"/>
      </a:lt1>
      <a:dk2>
        <a:srgbClr val="242852"/>
      </a:dk2>
      <a:lt2>
        <a:srgbClr val="ACCBF9"/>
      </a:lt2>
      <a:accent1>
        <a:srgbClr val="4A66AC"/>
      </a:accent1>
      <a:accent2>
        <a:srgbClr val="629DD1"/>
      </a:accent2>
      <a:accent3>
        <a:srgbClr val="297FD5"/>
      </a:accent3>
      <a:accent4>
        <a:srgbClr val="7F8FA9"/>
      </a:accent4>
      <a:accent5>
        <a:srgbClr val="5AA2AE"/>
      </a:accent5>
      <a:accent6>
        <a:srgbClr val="9D90A0"/>
      </a:accent6>
      <a:hlink>
        <a:srgbClr val="9454C3"/>
      </a:hlink>
      <a:folHlink>
        <a:srgbClr val="3EBBF0"/>
      </a:folHlink>
    </a:clrScheme>
    <a:fontScheme name="Exibir">
      <a:maj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Schoolbook" panose="02040604050505020304"/>
        <a:ea typeface=""/>
        <a:cs typeface=""/>
        <a:font script="Jpan" typeface="ＭＳ ゴシック"/>
        <a:font script="Hang" typeface="맑은 고딕"/>
        <a:font script="Hans" typeface="宋体"/>
        <a:font script="Hant" typeface="新細明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Exibir">
      <a:fillStyleLst>
        <a:solidFill>
          <a:schemeClr val="phClr"/>
        </a:solidFill>
        <a:solidFill>
          <a:schemeClr val="phClr">
            <a:tint val="60000"/>
            <a:satMod val="120000"/>
          </a:schemeClr>
        </a:solidFill>
        <a:solidFill>
          <a:schemeClr val="phClr">
            <a:shade val="75000"/>
            <a:satMod val="160000"/>
          </a:schemeClr>
        </a:solidFill>
      </a:fillStyleLst>
      <a:lnStyleLst>
        <a:ln w="9525" cap="flat" cmpd="sng" algn="ctr">
          <a:solidFill>
            <a:schemeClr val="phClr"/>
          </a:solidFill>
          <a:prstDash val="solid"/>
        </a:ln>
        <a:ln w="13970" cap="flat" cmpd="sng" algn="ctr">
          <a:solidFill>
            <a:schemeClr val="phClr"/>
          </a:solidFill>
          <a:prstDash val="solid"/>
        </a:ln>
        <a:ln w="17145" cap="flat" cmpd="sng" algn="ctr">
          <a:solidFill>
            <a:schemeClr val="phClr">
              <a:shade val="95000"/>
              <a:alpha val="95000"/>
              <a:satMod val="150000"/>
            </a:schemeClr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5240" dir="5400000" algn="tl" rotWithShape="0">
              <a:srgbClr val="000000">
                <a:alpha val="7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9525" prstMaterial="flat">
            <a:bevelT w="0" h="0" prst="coolSlant"/>
            <a:contourClr>
              <a:schemeClr val="phClr">
                <a:shade val="35000"/>
                <a:satMod val="130000"/>
              </a:schemeClr>
            </a:contourClr>
          </a:sp3d>
        </a:effectStyle>
        <a:effectStyle>
          <a:effectLst>
            <a:outerShdw blurRad="76200" dist="25400" dir="5400000" algn="tl" rotWithShape="0">
              <a:srgbClr val="000000">
                <a:alpha val="55000"/>
              </a:srgbClr>
            </a:outerShdw>
          </a:effectLst>
          <a:scene3d>
            <a:camera prst="orthographicFront">
              <a:rot lat="0" lon="0" rev="0"/>
            </a:camera>
            <a:lightRig rig="brightRoom" dir="tl"/>
          </a:scene3d>
          <a:sp3d contourW="19050" prstMaterial="flat">
            <a:bevelT w="0" h="0" prst="coolSlant"/>
            <a:contourClr>
              <a:schemeClr val="phClr">
                <a:shade val="25000"/>
                <a:satMod val="14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4000"/>
                <a:shade val="98000"/>
                <a:satMod val="130000"/>
                <a:lumMod val="102000"/>
              </a:schemeClr>
            </a:gs>
            <a:gs pos="100000">
              <a:schemeClr val="phClr">
                <a:tint val="98000"/>
                <a:shade val="78000"/>
                <a:satMod val="14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View" id="{BA0EB5A6-F2D4-4F82-977B-64ADEE4A2A69}" vid="{3969A8A2-35DB-4E3B-8885-16FD2056867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Exibir</Template>
  <TotalTime>4791</TotalTime>
  <Words>336</Words>
  <Application>Microsoft Office PowerPoint</Application>
  <PresentationFormat>Widescreen</PresentationFormat>
  <Paragraphs>51</Paragraphs>
  <Slides>10</Slides>
  <Notes>0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5" baseType="lpstr">
      <vt:lpstr>Arial</vt:lpstr>
      <vt:lpstr>Cambria Math</vt:lpstr>
      <vt:lpstr>Century Schoolbook</vt:lpstr>
      <vt:lpstr>Wingdings 2</vt:lpstr>
      <vt:lpstr>Exibir</vt:lpstr>
      <vt:lpstr>Faculdade de Tecnologia e Ciências da Bahia Curso: Engenharia Civil Disciplina: Hidráulica Aplicada</vt:lpstr>
      <vt:lpstr>Para lembrar</vt:lpstr>
      <vt:lpstr>Exemplo 1</vt:lpstr>
      <vt:lpstr>Exemplo 1</vt:lpstr>
      <vt:lpstr>Exemplo 1</vt:lpstr>
      <vt:lpstr>Exemplo 2</vt:lpstr>
      <vt:lpstr>Exemplo 2</vt:lpstr>
      <vt:lpstr>Exemplo 2</vt:lpstr>
      <vt:lpstr>Exemplo 2</vt:lpstr>
      <vt:lpstr>Exemplo 3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Juliane Santos Souza</dc:creator>
  <cp:lastModifiedBy>Juliane Santos Souza</cp:lastModifiedBy>
  <cp:revision>134</cp:revision>
  <dcterms:created xsi:type="dcterms:W3CDTF">2020-08-04T21:15:43Z</dcterms:created>
  <dcterms:modified xsi:type="dcterms:W3CDTF">2022-08-30T13:48:47Z</dcterms:modified>
</cp:coreProperties>
</file>