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6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>
      <p:cViewPr varScale="1">
        <p:scale>
          <a:sx n="47" d="100"/>
          <a:sy n="47" d="100"/>
        </p:scale>
        <p:origin x="16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1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0150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42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42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43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16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3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5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03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89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4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80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68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431704" y="-171400"/>
            <a:ext cx="7920880" cy="1548172"/>
          </a:xfrm>
        </p:spPr>
        <p:txBody>
          <a:bodyPr>
            <a:no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Hidráulica Aplicada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3472" y="2204864"/>
            <a:ext cx="10009112" cy="3456384"/>
          </a:xfrm>
        </p:spPr>
        <p:txBody>
          <a:bodyPr>
            <a:noAutofit/>
          </a:bodyPr>
          <a:lstStyle/>
          <a:p>
            <a:pPr algn="ctr"/>
            <a:endParaRPr lang="pt-BR" sz="4600" dirty="0">
              <a:solidFill>
                <a:schemeClr val="tx2"/>
              </a:solidFill>
            </a:endParaRPr>
          </a:p>
          <a:p>
            <a:pPr algn="ctr"/>
            <a:r>
              <a:rPr lang="pt-BR" sz="5000" dirty="0">
                <a:solidFill>
                  <a:schemeClr val="tx2"/>
                </a:solidFill>
              </a:rPr>
              <a:t>Classificação dos escoamentos</a:t>
            </a: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r"/>
            <a:r>
              <a:rPr lang="pt-BR" sz="2400" dirty="0">
                <a:solidFill>
                  <a:schemeClr val="tx2"/>
                </a:solidFill>
              </a:rPr>
              <a:t>Prof. </a:t>
            </a:r>
            <a:r>
              <a:rPr lang="pt-BR" sz="2400" dirty="0" err="1">
                <a:solidFill>
                  <a:schemeClr val="tx2"/>
                </a:solidFill>
              </a:rPr>
              <a:t>Msc</a:t>
            </a:r>
            <a:r>
              <a:rPr lang="pt-BR" sz="2400" dirty="0">
                <a:solidFill>
                  <a:schemeClr val="tx2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52636"/>
            <a:ext cx="2592288" cy="1332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A2E734-05C7-2988-114C-98F22DBB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 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4A5ECDB-A392-FD47-124A-D582C133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844824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Escoamento turbulento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Este escoamento é comum na água, cuja a viscosidade e relativamente baixa.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F7708CB-F253-D27C-269D-121605435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88" y="3933056"/>
            <a:ext cx="8051023" cy="19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FA2C32-BA47-046F-DB81-30694C27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 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7F5F717-2D9C-8751-F675-1058333F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Escoamento turbulento 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5C753F8-C9EA-1019-97BE-CF2AFBF0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399" y="2276345"/>
            <a:ext cx="7104602" cy="39037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DE81D24-2A06-F635-3984-F429789C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5" y="3369212"/>
            <a:ext cx="5008776" cy="14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4986F6-75D0-D433-2428-3E66AB41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 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9E34335-868F-F27E-59F2-CACEF3485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16832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Como determinar o tipo de escoamento?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200" b="1" dirty="0"/>
              <a:t>Número de Reynolds</a:t>
            </a:r>
          </a:p>
        </p:txBody>
      </p:sp>
    </p:spTree>
    <p:extLst>
      <p:ext uri="{BB962C8B-B14F-4D97-AF65-F5344CB8AC3E}">
        <p14:creationId xmlns:p14="http://schemas.microsoft.com/office/powerpoint/2010/main" val="2462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0269AF-60EF-78BD-3A63-0D9A376E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Reynolds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5F71E61-F08C-D71B-4C98-4F9270B3B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número de Reynolds (Re) é um número adimensional usado em mecânica dos fluídos para o cálculo do regime de escoamento de determinado fluido dentro de um tubo ou sobre uma superfície.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seu nome vem de Osborne Reynolds, um Físico e Engenheiro irlandês.</a:t>
            </a:r>
          </a:p>
          <a:p>
            <a:pPr marL="274320" lvl="1" indent="0" algn="just">
              <a:buNone/>
            </a:pPr>
            <a:endParaRPr lang="pt-BR" dirty="0"/>
          </a:p>
          <a:p>
            <a:pPr lvl="1" algn="just"/>
            <a:r>
              <a:rPr lang="pt-BR" sz="1800" dirty="0"/>
              <a:t>É utilizado, por exemplo, em projetos de tubulações industriais.</a:t>
            </a:r>
          </a:p>
        </p:txBody>
      </p:sp>
    </p:spTree>
    <p:extLst>
      <p:ext uri="{BB962C8B-B14F-4D97-AF65-F5344CB8AC3E}">
        <p14:creationId xmlns:p14="http://schemas.microsoft.com/office/powerpoint/2010/main" val="34535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C4D9A6-A2F1-B54E-37A9-FFDDBD64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Reynolds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2538F0B-1FCD-7AD9-2576-B2130D1B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seu significado físico é um quociente entre as forças de inércia e as forças de viscosidade.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Nem todos os líquidos são iguais, alguns são finos e escoam mais facilmente. Outros são espessos e pegajosos.</a:t>
            </a:r>
          </a:p>
          <a:p>
            <a:pPr lvl="1" algn="just"/>
            <a:r>
              <a:rPr lang="pt-BR" sz="1800" dirty="0"/>
              <a:t>Mel escorre mais lentamente que a água.</a:t>
            </a:r>
          </a:p>
        </p:txBody>
      </p:sp>
    </p:spTree>
    <p:extLst>
      <p:ext uri="{BB962C8B-B14F-4D97-AF65-F5344CB8AC3E}">
        <p14:creationId xmlns:p14="http://schemas.microsoft.com/office/powerpoint/2010/main" val="1106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DFC6A3-E297-CB90-4F47-A1972817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Reynolds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91BD8CF-12F6-607D-B36B-C7B8739E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A resistência ao escoamento apresentada por um líquido é chamada de viscosidade.</a:t>
            </a:r>
          </a:p>
          <a:p>
            <a:r>
              <a:rPr lang="pt-BR" dirty="0"/>
              <a:t>É necessária mais pressão para bombear fluidos muito viscosos.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E93EB86-4C63-2F6C-31F0-48C558F7B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794998"/>
            <a:ext cx="3047251" cy="406300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77B38DB-FF1F-7449-B53A-869849015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2794998"/>
            <a:ext cx="6983721" cy="38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3D1D22-82E4-1BFF-23DC-806006F6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Reynolds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EEB82F7-25AA-53C1-5BFD-3672C805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A viscosidade é afetada pela temperatura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8E62FD7-1EE1-EB4A-8F17-D13B998B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37" y="2319213"/>
            <a:ext cx="7471726" cy="44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03F556-FA1F-53FB-A83D-1360123B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Reynolds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7A890A0-DBFB-94E6-A423-BDB2092A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Experimento de Reynolds</a:t>
            </a:r>
          </a:p>
          <a:p>
            <a:pPr algn="just"/>
            <a:r>
              <a:rPr lang="pt-BR" dirty="0"/>
              <a:t>Injeção de um corante liquido na posição central de um escoamento de água interno a um tubo  circular de vidro transparente</a:t>
            </a:r>
          </a:p>
          <a:p>
            <a:pPr algn="just"/>
            <a:endParaRPr lang="pt-BR" dirty="0"/>
          </a:p>
        </p:txBody>
      </p:sp>
      <p:pic>
        <p:nvPicPr>
          <p:cNvPr id="4" name="Picture 4" descr="Curso de Engenharia Mecânica – Automação e Sistemas BANCADA DIDÁTICA PARA  ESTUDO DE REGIMES DE ESCOAMENTO - ENSAIO DE REYN">
            <a:extLst>
              <a:ext uri="{FF2B5EF4-FFF2-40B4-BE49-F238E27FC236}">
                <a16:creationId xmlns="" xmlns:a16="http://schemas.microsoft.com/office/drawing/2014/main" id="{67F9DE71-6AA0-4D4F-2AA8-B9C3B8024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08"/>
          <a:stretch/>
        </p:blipFill>
        <p:spPr bwMode="auto">
          <a:xfrm>
            <a:off x="1428377" y="3178341"/>
            <a:ext cx="5712878" cy="36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úmero de Reynolds: saiba TUDO sobre ele! - Guia da Engenharia">
            <a:extLst>
              <a:ext uri="{FF2B5EF4-FFF2-40B4-BE49-F238E27FC236}">
                <a16:creationId xmlns="" xmlns:a16="http://schemas.microsoft.com/office/drawing/2014/main" id="{E483BD28-9A7A-1404-1357-B833ADD7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55" y="2748353"/>
            <a:ext cx="3635971" cy="410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940D0E-C48D-5720-0EFD-510B8EFD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Reynolds em tubulações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E10EF87-2CD6-7A69-D93E-36D6B7A3A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Segundo Reynolds,  fenômeno dependia de: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ρ = massa específica do fluido </a:t>
            </a:r>
          </a:p>
          <a:p>
            <a:pPr marL="0" indent="0">
              <a:buNone/>
            </a:pPr>
            <a:r>
              <a:rPr lang="pt-BR" dirty="0"/>
              <a:t>μ = viscosidade dinâmica do fluido </a:t>
            </a:r>
          </a:p>
          <a:p>
            <a:pPr marL="0" indent="0">
              <a:buNone/>
            </a:pPr>
            <a:r>
              <a:rPr lang="pt-BR" dirty="0"/>
              <a:t>v = velocidade do escoamento </a:t>
            </a:r>
          </a:p>
          <a:p>
            <a:pPr marL="0" indent="0">
              <a:buNone/>
            </a:pPr>
            <a:r>
              <a:rPr lang="pt-BR" dirty="0"/>
              <a:t>D = diâmetro da tubulação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875F7F8-27E2-D115-6E8F-2D7C918FF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3000554"/>
            <a:ext cx="2325613" cy="10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3C8AA7-73A1-5C12-6F8E-F7EE78F6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Reynolds em tubulações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7178577-F0E5-341D-6250-BFAE75CE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 &lt; 2000 – Escoamento Laminar</a:t>
            </a:r>
          </a:p>
          <a:p>
            <a:r>
              <a:rPr lang="pt-BR" dirty="0"/>
              <a:t>2000 &lt; Re &lt; 2400 – Escoamento de Transição</a:t>
            </a:r>
          </a:p>
          <a:p>
            <a:r>
              <a:rPr lang="pt-BR" dirty="0"/>
              <a:t>Re &gt; 2400 – Escoamento turbulento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FE54FE8-D444-7A10-6EB1-CCFC6801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2425086"/>
            <a:ext cx="2325613" cy="10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2989A6-9F6E-F482-919F-9B1C6A3F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0E2F864-A214-40E9-39F1-BDD8FBBF5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Processo de movimentação das moléculas de um fluido, umas em relação às outras e aos limites impostos.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77B38DB-FF1F-7449-B53A-86984901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780928"/>
            <a:ext cx="6751245" cy="37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12E000-30B9-BD4B-81D6-D4ABF468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88640"/>
            <a:ext cx="9692640" cy="1325562"/>
          </a:xfrm>
        </p:spPr>
        <p:txBody>
          <a:bodyPr/>
          <a:lstStyle/>
          <a:p>
            <a:r>
              <a:rPr lang="pt-BR" dirty="0"/>
              <a:t>Número de Reynolds em tubulações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3F88F10-F096-21C8-C7E7-99E73C0F7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46" y="1691322"/>
            <a:ext cx="3294182" cy="4351337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Laminar </a:t>
            </a:r>
          </a:p>
          <a:p>
            <a:pPr marL="0" indent="0" algn="ctr">
              <a:buNone/>
            </a:pPr>
            <a:r>
              <a:rPr lang="pt-BR" dirty="0" smtClean="0"/>
              <a:t>“Não há mistura” entre o fluido e o corante</a:t>
            </a:r>
            <a:endParaRPr lang="pt-BR" dirty="0"/>
          </a:p>
          <a:p>
            <a:pPr algn="ctr"/>
            <a:r>
              <a:rPr lang="pt-BR" dirty="0"/>
              <a:t>Escoamento em lâminas </a:t>
            </a:r>
          </a:p>
          <a:p>
            <a:pPr algn="ctr"/>
            <a:r>
              <a:rPr lang="pt-BR" dirty="0"/>
              <a:t>Partículas descrevem trajetórias paralelas</a:t>
            </a:r>
          </a:p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2328ECB-488C-28CB-337D-993B2D80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2" y="4725144"/>
            <a:ext cx="3942254" cy="2056008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680D4F28-5C8E-CEDE-300E-69FD5F8440B4}"/>
              </a:ext>
            </a:extLst>
          </p:cNvPr>
          <p:cNvSpPr txBox="1">
            <a:spLocks/>
          </p:cNvSpPr>
          <p:nvPr/>
        </p:nvSpPr>
        <p:spPr>
          <a:xfrm>
            <a:off x="4295800" y="1691322"/>
            <a:ext cx="352839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Transição </a:t>
            </a:r>
            <a:endParaRPr lang="pt-BR" b="1" dirty="0" smtClean="0"/>
          </a:p>
          <a:p>
            <a:pPr marL="0" indent="0" algn="ctr">
              <a:buNone/>
            </a:pPr>
            <a:r>
              <a:rPr lang="pt-BR" dirty="0" smtClean="0"/>
              <a:t>Passagem </a:t>
            </a:r>
            <a:r>
              <a:rPr lang="pt-BR" dirty="0"/>
              <a:t>do escoamento laminar para o turbulento ou vice-versa</a:t>
            </a:r>
          </a:p>
          <a:p>
            <a:pPr algn="ctr"/>
            <a:r>
              <a:rPr lang="pt-BR" dirty="0"/>
              <a:t>Mistura parcial entre fluido e corante</a:t>
            </a:r>
          </a:p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CFA3FDF-4A36-70BA-0BDD-23DB50AF1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15"/>
          <a:stretch/>
        </p:blipFill>
        <p:spPr>
          <a:xfrm>
            <a:off x="4116151" y="4725144"/>
            <a:ext cx="3942253" cy="20560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4346BAE-D5F7-BB58-9819-DED25DE214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7" r="7169"/>
          <a:stretch/>
        </p:blipFill>
        <p:spPr>
          <a:xfrm>
            <a:off x="8058404" y="4725144"/>
            <a:ext cx="3791744" cy="2067619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794837BD-9006-7D5B-9DCF-69E6C5D3397E}"/>
              </a:ext>
            </a:extLst>
          </p:cNvPr>
          <p:cNvSpPr txBox="1">
            <a:spLocks/>
          </p:cNvSpPr>
          <p:nvPr/>
        </p:nvSpPr>
        <p:spPr>
          <a:xfrm>
            <a:off x="7941718" y="1514202"/>
            <a:ext cx="3410866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Turbulento </a:t>
            </a:r>
            <a:endParaRPr lang="pt-BR" b="1" dirty="0" smtClean="0"/>
          </a:p>
          <a:p>
            <a:pPr marL="0" indent="0" algn="ctr">
              <a:buNone/>
            </a:pPr>
            <a:r>
              <a:rPr lang="pt-BR" dirty="0" smtClean="0"/>
              <a:t>Partículas </a:t>
            </a:r>
            <a:r>
              <a:rPr lang="pt-BR" dirty="0"/>
              <a:t>com trajetórias errantes</a:t>
            </a:r>
          </a:p>
          <a:p>
            <a:pPr algn="ctr"/>
            <a:r>
              <a:rPr lang="pt-BR" dirty="0"/>
              <a:t>Mistura intensa entre fluido e corante</a:t>
            </a:r>
          </a:p>
          <a:p>
            <a:pPr algn="ctr"/>
            <a:r>
              <a:rPr lang="pt-BR" dirty="0"/>
              <a:t>Perceptíveis movimentos aleatórios que provocam deslocamento de partículas entre camadas de fluido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4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6F61E3-7C4B-C073-110A-467149AA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DDCDB3E-92CE-1CE8-F53E-41EA8AB1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Determinar o número de Re e identificar se o escoamento é laminar ou turbulento sabendo-se que em uma tubulação com diâmetro de 4cm escoa água com uma velocidade de 0,05m/s. dado: μ = 1,0030 × 10−3 </a:t>
            </a:r>
            <a:r>
              <a:rPr lang="pt-BR" sz="2800" dirty="0" err="1"/>
              <a:t>Ns</a:t>
            </a:r>
            <a:r>
              <a:rPr lang="pt-BR" sz="2800" dirty="0"/>
              <a:t>/m² </a:t>
            </a:r>
          </a:p>
        </p:txBody>
      </p:sp>
    </p:spTree>
    <p:extLst>
      <p:ext uri="{BB962C8B-B14F-4D97-AF65-F5344CB8AC3E}">
        <p14:creationId xmlns:p14="http://schemas.microsoft.com/office/powerpoint/2010/main" val="37309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205814-F5F5-9C1B-7FED-35AA0DEC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Número de Reynolds em canais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C64F832-580F-4122-25A5-656A9ACAA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Re &lt; 500 – Escoamento Laminar</a:t>
            </a:r>
          </a:p>
          <a:p>
            <a:r>
              <a:rPr lang="pt-BR" dirty="0"/>
              <a:t>500 &lt; Re &lt; 4000 – Escoamento de Transição</a:t>
            </a:r>
          </a:p>
          <a:p>
            <a:r>
              <a:rPr lang="pt-BR" dirty="0"/>
              <a:t>Re &gt; 4000 – Escoamento Turbulento </a:t>
            </a:r>
          </a:p>
          <a:p>
            <a:pPr marL="0" indent="0" algn="ctr">
              <a:buNone/>
            </a:pPr>
            <a:r>
              <a:rPr lang="pt-BR" dirty="0"/>
              <a:t>A água tem baixa viscosidade, por isso </a:t>
            </a:r>
            <a:r>
              <a:rPr lang="pt-BR" dirty="0" smtClean="0"/>
              <a:t>de forma geral  acaba </a:t>
            </a:r>
            <a:r>
              <a:rPr lang="pt-BR" dirty="0"/>
              <a:t>sujeita a turbulência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67CF620-8276-AEC5-89C9-FB0862EF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51" y="3573016"/>
            <a:ext cx="9929254" cy="32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B42B45-731B-5511-38C2-55411B35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8D74EAA-26F1-7FCF-9501-186BD9EB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850" y="1624182"/>
            <a:ext cx="9692640" cy="43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/>
              <a:t>Escoamento livre x forçado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94DA6B7-282D-6D92-D4F4-2FCBA76F42D0}"/>
              </a:ext>
            </a:extLst>
          </p:cNvPr>
          <p:cNvSpPr txBox="1"/>
          <p:nvPr/>
        </p:nvSpPr>
        <p:spPr>
          <a:xfrm>
            <a:off x="695400" y="2211080"/>
            <a:ext cx="4680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b="1" dirty="0"/>
              <a:t>Escoamento livre</a:t>
            </a:r>
          </a:p>
          <a:p>
            <a:pPr marL="0" indent="0" algn="ctr">
              <a:buNone/>
            </a:pPr>
            <a:r>
              <a:rPr lang="pt-BR" dirty="0"/>
              <a:t>Conduto aberto ou fechado</a:t>
            </a:r>
          </a:p>
          <a:p>
            <a:pPr marL="0" indent="0" algn="ctr">
              <a:buNone/>
            </a:pPr>
            <a:r>
              <a:rPr lang="pt-BR" dirty="0"/>
              <a:t>Pressão da superfície = pressão atmosférica</a:t>
            </a:r>
          </a:p>
          <a:p>
            <a:pPr marL="0" indent="0" algn="ctr">
              <a:buNone/>
            </a:pPr>
            <a:r>
              <a:rPr lang="pt-BR" dirty="0" err="1" smtClean="0"/>
              <a:t>Fluiddo</a:t>
            </a:r>
            <a:r>
              <a:rPr lang="pt-BR" dirty="0" smtClean="0"/>
              <a:t> </a:t>
            </a:r>
            <a:r>
              <a:rPr lang="pt-BR" dirty="0"/>
              <a:t>não ocupa totalmente a área da tubulação</a:t>
            </a:r>
          </a:p>
          <a:p>
            <a:pPr marL="0" indent="0" algn="ctr">
              <a:buNone/>
            </a:pPr>
            <a:r>
              <a:rPr lang="pt-BR" dirty="0"/>
              <a:t>Ex.: canais, rios, tubos fechados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DC061370-F115-9A49-D846-264FD2631C1C}"/>
              </a:ext>
            </a:extLst>
          </p:cNvPr>
          <p:cNvSpPr txBox="1"/>
          <p:nvPr/>
        </p:nvSpPr>
        <p:spPr>
          <a:xfrm>
            <a:off x="6600056" y="2213532"/>
            <a:ext cx="4680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Calibri" panose="020F0502020204030204" pitchFamily="34" charset="0"/>
              <a:buNone/>
            </a:pPr>
            <a:r>
              <a:rPr lang="pt-BR" b="1" dirty="0"/>
              <a:t>Escoamento forçado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pt-BR" dirty="0"/>
              <a:t>Conduto fechado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pt-BR" dirty="0"/>
              <a:t>Pressão da superfície ≠ pressão atmosférica</a:t>
            </a:r>
          </a:p>
          <a:p>
            <a:pPr marL="0" indent="0" algn="ctr">
              <a:buNone/>
            </a:pPr>
            <a:r>
              <a:rPr lang="pt-BR" dirty="0" smtClean="0"/>
              <a:t>Fluido </a:t>
            </a:r>
            <a:r>
              <a:rPr lang="pt-BR" dirty="0"/>
              <a:t>ocupa totalmente a área da tubulação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pt-BR" dirty="0"/>
              <a:t>Ex.: tubos fechados</a:t>
            </a:r>
          </a:p>
        </p:txBody>
      </p:sp>
      <p:sp>
        <p:nvSpPr>
          <p:cNvPr id="8" name="Sinal de Multiplicação 7">
            <a:extLst>
              <a:ext uri="{FF2B5EF4-FFF2-40B4-BE49-F238E27FC236}">
                <a16:creationId xmlns="" xmlns:a16="http://schemas.microsoft.com/office/drawing/2014/main" id="{3BFF6C78-FB5B-4001-8155-275FDC14EE24}"/>
              </a:ext>
            </a:extLst>
          </p:cNvPr>
          <p:cNvSpPr/>
          <p:nvPr/>
        </p:nvSpPr>
        <p:spPr>
          <a:xfrm>
            <a:off x="5469069" y="2586662"/>
            <a:ext cx="1278245" cy="128016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876EB2EA-8A21-6B3F-2FED-6E5C8EE67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3"/>
          <a:stretch/>
        </p:blipFill>
        <p:spPr>
          <a:xfrm>
            <a:off x="1631504" y="4508646"/>
            <a:ext cx="2448272" cy="205377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61B59DB-BECF-A2B7-8760-448538E65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8" b="5844"/>
          <a:stretch/>
        </p:blipFill>
        <p:spPr>
          <a:xfrm>
            <a:off x="7652597" y="4410808"/>
            <a:ext cx="2733541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BCD685-AA2E-DBD5-3FDD-D4F087EE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 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6E87400-4801-53A1-6EFF-AA7CFDAF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Quanto a variação no tempo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Permanente:</a:t>
            </a:r>
            <a:r>
              <a:rPr lang="pt-BR" dirty="0"/>
              <a:t> As propriedades e características hidráulicas, contidas em um volume de controle permanecem constantes, para um determinado ponto.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Não Permanente (transitório): </a:t>
            </a:r>
            <a:r>
              <a:rPr lang="pt-BR" dirty="0"/>
              <a:t>Quando as propriedades do fluido num determinado ponto variam com o tempo;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2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DFCB62-EBB0-E2FB-DDB6-C95016B2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 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B266720-4A7E-80B9-D4B2-222B6D41B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Quanto a compressibilidade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Escoamento nos quais as variações de massa especifica são desprezíveis são denominados incompressíveis; quando essas variações são consideráveis o escoamento é dito compressível.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maioria dos escoamentos de líquidos é essencialmente incompressível. Embora a maior parte dos escoamentos gasosos seja compressível.</a:t>
            </a:r>
          </a:p>
        </p:txBody>
      </p:sp>
    </p:spTree>
    <p:extLst>
      <p:ext uri="{BB962C8B-B14F-4D97-AF65-F5344CB8AC3E}">
        <p14:creationId xmlns:p14="http://schemas.microsoft.com/office/powerpoint/2010/main" val="40666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BF51CC-CDC5-CCEB-1665-C4B4615A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 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A47C8FD-31A1-D81D-DAD4-8EA8156F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/>
              <a:t>Quanto a direção da trajetória pode ser Laminar ou turbulento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689C3588-73A5-5F78-0AAA-7D24D33D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162" y="2636912"/>
            <a:ext cx="32956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C975A8-3EA6-D73A-0E25-694EF533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 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B552700-48AA-D52D-38C1-875146F5E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Escoamento laminar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Ocorre quando as partículas de um fluido movem-se ao longo de trajetórias bem definidas, apresentando lâminas ou camadas (daí o nome laminar) cada uma delas preservando sua característica no meio.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E1A62F6-B33C-9C79-FED3-88A5E4C7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44" y="4149080"/>
            <a:ext cx="7424295" cy="216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D92FDE-51C6-31F4-C276-49E7B5E8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 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308CDCA-AD9A-78FC-1EAA-0AE83411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Escoamento laminar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No escoamento laminar a viscosidade age no fluido no sentido de amortecer a tendência de surgimento da turbulência. </a:t>
            </a:r>
          </a:p>
          <a:p>
            <a:pPr algn="just"/>
            <a:r>
              <a:rPr lang="pt-BR" dirty="0"/>
              <a:t>Este escoamento ocorre geralmente a baixas velocidades e em fluídos que apresentem grande viscosidade. </a:t>
            </a:r>
          </a:p>
          <a:p>
            <a:pPr algn="just"/>
            <a:r>
              <a:rPr lang="pt-BR" dirty="0" err="1"/>
              <a:t>Ex</a:t>
            </a:r>
            <a:r>
              <a:rPr lang="pt-BR" dirty="0"/>
              <a:t>: óleo, mel...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43D11D2-990F-AF1F-E362-9E76E349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828" y="4963081"/>
            <a:ext cx="54578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BA26C3-85D9-3DEC-7EA5-52CD6AA4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 escoamento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DC5ABA0-0D4C-F3A1-A26E-4A22E2BB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Escoamento Turbulento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Ocorre quando as partículas de um fluido não movem-se ao longo de trajetórias bem definidas, ou seja as partículas descrevem trajetórias irregulares, com movimento aleatório, produzindo uma transferência de quantidade de movimento entre regiões de massa líquida. </a:t>
            </a:r>
          </a:p>
        </p:txBody>
      </p:sp>
    </p:spTree>
    <p:extLst>
      <p:ext uri="{BB962C8B-B14F-4D97-AF65-F5344CB8AC3E}">
        <p14:creationId xmlns:p14="http://schemas.microsoft.com/office/powerpoint/2010/main" val="33767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4834</TotalTime>
  <Words>750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Hidráulica Aplicada</vt:lpstr>
      <vt:lpstr>Escoamento</vt:lpstr>
      <vt:lpstr>Escoamento</vt:lpstr>
      <vt:lpstr>Classificação do escoamento</vt:lpstr>
      <vt:lpstr>Classificação do escoamento</vt:lpstr>
      <vt:lpstr>Classificação do escoamento</vt:lpstr>
      <vt:lpstr>Classificação do escoamento</vt:lpstr>
      <vt:lpstr>Classificação do escoamento</vt:lpstr>
      <vt:lpstr>Classificação do escoamento</vt:lpstr>
      <vt:lpstr>Classificação do escoamento</vt:lpstr>
      <vt:lpstr>Classificação do escoamento</vt:lpstr>
      <vt:lpstr>Classificação do escoamento</vt:lpstr>
      <vt:lpstr>Número de Reynolds</vt:lpstr>
      <vt:lpstr>Número de Reynolds</vt:lpstr>
      <vt:lpstr>Número de Reynolds</vt:lpstr>
      <vt:lpstr>Número de Reynolds</vt:lpstr>
      <vt:lpstr>Número de Reynolds</vt:lpstr>
      <vt:lpstr>Número de Reynolds em tubulações</vt:lpstr>
      <vt:lpstr>Número de Reynolds em tubulações</vt:lpstr>
      <vt:lpstr>Número de Reynolds em tubulações</vt:lpstr>
      <vt:lpstr>Exemplo</vt:lpstr>
      <vt:lpstr>Número de Reynolds em canais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FATEC012</cp:lastModifiedBy>
  <cp:revision>147</cp:revision>
  <dcterms:created xsi:type="dcterms:W3CDTF">2020-08-04T21:15:43Z</dcterms:created>
  <dcterms:modified xsi:type="dcterms:W3CDTF">2022-08-31T00:36:17Z</dcterms:modified>
</cp:coreProperties>
</file>