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65" r:id="rId14"/>
    <p:sldId id="266" r:id="rId15"/>
    <p:sldId id="270" r:id="rId16"/>
    <p:sldId id="271" r:id="rId17"/>
    <p:sldId id="272" r:id="rId18"/>
    <p:sldId id="275" r:id="rId19"/>
    <p:sldId id="276" r:id="rId20"/>
    <p:sldId id="277" r:id="rId21"/>
    <p:sldId id="279" r:id="rId22"/>
    <p:sldId id="280" r:id="rId23"/>
    <p:sldId id="281" r:id="rId24"/>
    <p:sldId id="282" r:id="rId25"/>
    <p:sldId id="283" r:id="rId26"/>
    <p:sldId id="284" r:id="rId27"/>
    <p:sldId id="292" r:id="rId28"/>
    <p:sldId id="29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90EF7-11ED-4319-AD10-4EEB588E208A}" type="datetimeFigureOut">
              <a:rPr lang="pt-BR" smtClean="0"/>
              <a:t>27/09/2022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80A0F-9AB4-436E-9751-046851761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22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180A0F-9AB4-436E-9751-046851761466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9410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27/09/2022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82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27/09/2022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27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27/09/2022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22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27/09/2022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8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27/09/2022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8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27/09/2022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5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27/09/2022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27/09/2022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5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27/09/2022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7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27/09/2022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27/09/2022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7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27/09/2022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15680" y="-38784"/>
            <a:ext cx="7560840" cy="1440160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91544" y="2996952"/>
            <a:ext cx="9001000" cy="2448272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4400" dirty="0">
                <a:solidFill>
                  <a:schemeClr val="tx1"/>
                </a:solidFill>
              </a:rPr>
              <a:t>Orifícios, bocais e tubos curtos</a:t>
            </a: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</a:t>
            </a:r>
            <a:r>
              <a:rPr lang="pt-BR" sz="2800" dirty="0" err="1">
                <a:solidFill>
                  <a:schemeClr val="tx2"/>
                </a:solidFill>
              </a:rPr>
              <a:t>Msc</a:t>
            </a:r>
            <a:r>
              <a:rPr lang="pt-BR" sz="28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223494"/>
            <a:ext cx="2376264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6689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B7BA6-330C-0D01-198E-D904458AE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38DB00-4DC0-8E16-800E-D9102A9E0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Velocidade real</a:t>
            </a:r>
          </a:p>
          <a:p>
            <a:endParaRPr lang="pt-BR" dirty="0"/>
          </a:p>
          <a:p>
            <a:r>
              <a:rPr lang="pt-BR" dirty="0"/>
              <a:t>Na prática a velocidade real (</a:t>
            </a:r>
            <a:r>
              <a:rPr lang="pt-BR" dirty="0" err="1"/>
              <a:t>Vr</a:t>
            </a:r>
            <a:r>
              <a:rPr lang="pt-BR" dirty="0"/>
              <a:t> ) na seção contraída é menor que a velocidade teórica (Torricelli ). </a:t>
            </a:r>
          </a:p>
          <a:p>
            <a:r>
              <a:rPr lang="pt-BR" dirty="0"/>
              <a:t>A velocidade real do jato é um pouco menor que</a:t>
            </a:r>
          </a:p>
          <a:p>
            <a:r>
              <a:rPr lang="pt-BR" dirty="0"/>
              <a:t>Isso ocorre devido </a:t>
            </a:r>
          </a:p>
          <a:p>
            <a:pPr lvl="1"/>
            <a:r>
              <a:rPr lang="pt-BR" sz="1800" dirty="0"/>
              <a:t>Atrito externo; </a:t>
            </a:r>
          </a:p>
          <a:p>
            <a:pPr lvl="1"/>
            <a:r>
              <a:rPr lang="pt-BR" sz="1800" dirty="0"/>
              <a:t>Viscosidade.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4094622-FFE1-E89B-D941-72CEDF30AE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080" y="3284984"/>
            <a:ext cx="1381527" cy="53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688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A75B9-C141-8CDF-E4D4-1364DB2BB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7152B1-70DD-BC88-2909-6135D56F6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Velocidade real</a:t>
            </a:r>
          </a:p>
          <a:p>
            <a:pPr marL="0" indent="0" algn="just">
              <a:buNone/>
            </a:pPr>
            <a:r>
              <a:rPr lang="pt-BR" dirty="0"/>
              <a:t>A velocidade real do fluido deve ser afetada de um coeficiente denominado coeficiente de velocidade ( Cv &lt; 1 ). </a:t>
            </a:r>
          </a:p>
          <a:p>
            <a:pPr algn="just"/>
            <a:r>
              <a:rPr lang="pt-BR" dirty="0"/>
              <a:t>O Cv é dado pela relação entre a velocidade real e a velocidade de Torricelli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0C48CC7-8D9E-F5C1-1D4C-90AF2E45D2AB}"/>
              </a:ext>
            </a:extLst>
          </p:cNvPr>
          <p:cNvSpPr txBox="1"/>
          <p:nvPr/>
        </p:nvSpPr>
        <p:spPr>
          <a:xfrm>
            <a:off x="5352420" y="428785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Então: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DBDB315-A8D4-C966-B1DD-91AF4BEC3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476" y="4150984"/>
            <a:ext cx="1599837" cy="643072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92A7BE7D-FCE8-18C0-F723-68E8BDF6D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4488" y="4062675"/>
            <a:ext cx="2029587" cy="97855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30AF18F7-63C8-1FB7-F2C1-2BB3CA73C7F2}"/>
              </a:ext>
            </a:extLst>
          </p:cNvPr>
          <p:cNvSpPr txBox="1"/>
          <p:nvPr/>
        </p:nvSpPr>
        <p:spPr>
          <a:xfrm>
            <a:off x="926098" y="5618035"/>
            <a:ext cx="6105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Equação de Torricelli para fluídos reais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0F9E096-DEB9-1DE4-954E-F6A3C2183B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7053" y="5507871"/>
            <a:ext cx="2068845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410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BBD7D8-9930-8970-7F73-DBA034C4F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77BF77-7344-A41E-EA72-7309BA037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13967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Velocidade real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Cv é determinado experimentalmente em função do diâmetro do orifício (d), da carga hidráulica (h) e da forma do orifício. </a:t>
            </a:r>
          </a:p>
          <a:p>
            <a:pPr algn="just"/>
            <a:r>
              <a:rPr lang="pt-BR" dirty="0"/>
              <a:t>Na prática, pode-se adotar Cv = 0,985 para a água e outros líquidos de viscosidades semelhantes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FC25C7F-0256-EC9C-AFBE-B36CBB4786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7770" y="3779355"/>
            <a:ext cx="3496460" cy="307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03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449E5-0748-D573-ABDF-35B51CCD7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8F4054-4540-055A-3A89-4716D0420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6706336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Coeficiente de contração da veia líquida (</a:t>
            </a:r>
            <a:r>
              <a:rPr lang="pt-BR" dirty="0" err="1"/>
              <a:t>Cc</a:t>
            </a:r>
            <a:r>
              <a:rPr lang="pt-BR" dirty="0"/>
              <a:t>)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Experimentalmente constata-se que os filetes líquidos tocam as bordas do orifício e continuam a convergir, depois de passarem pelo mesmo, até uma seção A2. Na qual o jato tem área sensivelmente menor que a do orifício.</a:t>
            </a:r>
          </a:p>
          <a:p>
            <a:pPr algn="just"/>
            <a:r>
              <a:rPr lang="pt-BR" dirty="0"/>
              <a:t>Essa seção A2 é denominada seção contraída.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6C5261A6-A51A-A2B5-1DC6-A8006A2FE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1721" y="1856046"/>
            <a:ext cx="4223792" cy="3448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612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2DF49C-2355-6299-4B51-359BEC2A4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678309-5E57-F930-3BDF-6323C082D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Pode-se calcular o coeficiente de contração (C</a:t>
            </a:r>
            <a:r>
              <a:rPr lang="pt-BR" sz="1000" dirty="0"/>
              <a:t>C</a:t>
            </a:r>
            <a:r>
              <a:rPr lang="pt-BR" dirty="0"/>
              <a:t>), que expressa a redução na área do jato como: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Onde:</a:t>
            </a:r>
          </a:p>
          <a:p>
            <a:pPr algn="just"/>
            <a:r>
              <a:rPr lang="pt-BR" dirty="0"/>
              <a:t>ac = área da seção contraída </a:t>
            </a:r>
          </a:p>
          <a:p>
            <a:pPr algn="just"/>
            <a:r>
              <a:rPr lang="pt-BR" dirty="0"/>
              <a:t>a = área do orifício. </a:t>
            </a:r>
          </a:p>
          <a:p>
            <a:pPr algn="just"/>
            <a:r>
              <a:rPr lang="pt-BR" dirty="0"/>
              <a:t>Valor prático característico: </a:t>
            </a:r>
            <a:r>
              <a:rPr lang="pt-BR" dirty="0" err="1"/>
              <a:t>Cc</a:t>
            </a:r>
            <a:r>
              <a:rPr lang="pt-BR" dirty="0"/>
              <a:t>=0,62 (para água e fluidos de viscosidades semelhantes)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BBB4B24-1455-94EE-7143-D3551D1CC3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912" y="2852936"/>
            <a:ext cx="965961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115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51AF94-05E8-B3E6-3225-7362E1209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3BB1CC-AF1A-1DC5-50CE-8DD9FBF64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Coeficiente de descarga ou de vazão (</a:t>
            </a:r>
            <a:r>
              <a:rPr lang="pt-BR" dirty="0" err="1"/>
              <a:t>Cd</a:t>
            </a:r>
            <a:r>
              <a:rPr lang="pt-BR" dirty="0"/>
              <a:t> ) 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Define-se o coeficiente de descarga (</a:t>
            </a:r>
            <a:r>
              <a:rPr lang="pt-BR" dirty="0" err="1"/>
              <a:t>Cd</a:t>
            </a:r>
            <a:r>
              <a:rPr lang="pt-BR" dirty="0"/>
              <a:t> ) como: </a:t>
            </a:r>
            <a:r>
              <a:rPr lang="pt-BR" dirty="0" err="1"/>
              <a:t>Cd</a:t>
            </a:r>
            <a:r>
              <a:rPr lang="pt-BR" dirty="0"/>
              <a:t> = Cv . </a:t>
            </a:r>
            <a:r>
              <a:rPr lang="pt-BR" dirty="0" err="1"/>
              <a:t>Cc</a:t>
            </a:r>
            <a:endParaRPr lang="pt-BR" dirty="0"/>
          </a:p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Onde: </a:t>
            </a:r>
          </a:p>
          <a:p>
            <a:pPr algn="just"/>
            <a:r>
              <a:rPr lang="pt-BR" dirty="0"/>
              <a:t>Cv = é o coeficiente de velocidade</a:t>
            </a:r>
          </a:p>
          <a:p>
            <a:pPr algn="just"/>
            <a:r>
              <a:rPr lang="pt-BR" dirty="0" err="1"/>
              <a:t>Cc</a:t>
            </a:r>
            <a:r>
              <a:rPr lang="pt-BR" dirty="0"/>
              <a:t>= é o coeficiente de contração</a:t>
            </a:r>
          </a:p>
          <a:p>
            <a:pPr algn="just"/>
            <a:endParaRPr lang="pt-BR" dirty="0"/>
          </a:p>
          <a:p>
            <a:pPr marL="0" indent="0" algn="ctr">
              <a:buNone/>
            </a:pPr>
            <a:r>
              <a:rPr lang="pt-BR" dirty="0"/>
              <a:t>Na prática pode-se adotar </a:t>
            </a:r>
            <a:r>
              <a:rPr lang="pt-BR" dirty="0" err="1"/>
              <a:t>Cd</a:t>
            </a:r>
            <a:r>
              <a:rPr lang="pt-BR" dirty="0"/>
              <a:t> = 0,61 (para a água e outros líquidos de viscosidades semelhantes)</a:t>
            </a:r>
          </a:p>
        </p:txBody>
      </p:sp>
    </p:spTree>
    <p:extLst>
      <p:ext uri="{BB962C8B-B14F-4D97-AF65-F5344CB8AC3E}">
        <p14:creationId xmlns:p14="http://schemas.microsoft.com/office/powerpoint/2010/main" val="33301927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E77048-3EC2-AFEF-823F-8C0B78821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CE0F2C-BFED-E34A-914D-EE46ABDE5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Vazão do orifício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Partindo da Equação da Continuidade</a:t>
            </a:r>
          </a:p>
          <a:p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6ABC1EA7-20E2-5095-63F5-02521E610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764" y="3184541"/>
            <a:ext cx="3446301" cy="2183795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5D3CE5DA-2765-8CF8-F354-F685DA566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2711" y="5279922"/>
            <a:ext cx="2109736" cy="717896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6AA3B57A-0CD0-6906-CE08-27BE108E6905}"/>
              </a:ext>
            </a:extLst>
          </p:cNvPr>
          <p:cNvSpPr txBox="1"/>
          <p:nvPr/>
        </p:nvSpPr>
        <p:spPr>
          <a:xfrm>
            <a:off x="3534555" y="5498411"/>
            <a:ext cx="752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Equação da vazão (Válida para orifícios pequenos de parede delgada)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21D82346-21EB-D698-AD26-3218466626B7}"/>
              </a:ext>
            </a:extLst>
          </p:cNvPr>
          <p:cNvSpPr txBox="1"/>
          <p:nvPr/>
        </p:nvSpPr>
        <p:spPr>
          <a:xfrm>
            <a:off x="7655937" y="3429000"/>
            <a:ext cx="610537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Onde:</a:t>
            </a:r>
          </a:p>
          <a:p>
            <a:r>
              <a:rPr lang="pt-BR" dirty="0"/>
              <a:t>Q = m³/s (vazão); </a:t>
            </a:r>
          </a:p>
          <a:p>
            <a:r>
              <a:rPr lang="pt-BR" dirty="0"/>
              <a:t>a = m² (área do orifício); </a:t>
            </a:r>
          </a:p>
          <a:p>
            <a:r>
              <a:rPr lang="pt-BR" dirty="0" err="1"/>
              <a:t>Cd</a:t>
            </a:r>
            <a:r>
              <a:rPr lang="pt-BR" dirty="0"/>
              <a:t> = coeficiente de descarga; </a:t>
            </a:r>
          </a:p>
          <a:p>
            <a:r>
              <a:rPr lang="pt-BR" dirty="0"/>
              <a:t>h = m (carga do orifício).</a:t>
            </a:r>
          </a:p>
        </p:txBody>
      </p:sp>
    </p:spTree>
    <p:extLst>
      <p:ext uri="{BB962C8B-B14F-4D97-AF65-F5344CB8AC3E}">
        <p14:creationId xmlns:p14="http://schemas.microsoft.com/office/powerpoint/2010/main" val="1797812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8BBB9-C275-FEC5-0F61-2EBC1E449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afogados em paredes verticais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5B22226B-513A-2D7B-4BA2-769746EE9D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86662" y="1801617"/>
            <a:ext cx="6162456" cy="2981833"/>
          </a:xfr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EF3C23F-2F4A-2171-7BAF-F340190E4884}"/>
              </a:ext>
            </a:extLst>
          </p:cNvPr>
          <p:cNvSpPr txBox="1"/>
          <p:nvPr/>
        </p:nvSpPr>
        <p:spPr>
          <a:xfrm>
            <a:off x="362396" y="2276872"/>
            <a:ext cx="57065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Diz-se que o orifício está afogado quando a veia escoa em massa líquida. Nesse caso ainda ocorre o fenômeno de contração da veia.</a:t>
            </a:r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A expressão de Torricelli ainda é válida, mas a carga h deve ser considerada como a diferença entre as cargas de montante e jusante (h1-h2)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7727EF7-0253-C9A6-DBA5-F708A08AD5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2999" y="4913139"/>
            <a:ext cx="1440160" cy="347625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DE9E18D0-E623-9EC8-F484-2AE101E1B771}"/>
              </a:ext>
            </a:extLst>
          </p:cNvPr>
          <p:cNvSpPr txBox="1"/>
          <p:nvPr/>
        </p:nvSpPr>
        <p:spPr>
          <a:xfrm>
            <a:off x="5662185" y="5532878"/>
            <a:ext cx="6105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PR = Plano de Referência no centro do orifício 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DADFF12B-3C91-F737-5BA3-DF5C971563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8624" y="5717544"/>
            <a:ext cx="2568910" cy="58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236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92F39-38ED-BADC-D33E-1DA1CC82C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68C885-F077-F5A6-B294-DCE2C18FB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Em uma fábrica encontra-se a instalação indicada no esquema abaixo, compreendendo dois tanques de chapas metálicas, em comunicação por um orifício circular de diâmetro d. Determinar o valor de d, para que não haja transbordamento do segundo tranque. </a:t>
            </a:r>
          </a:p>
          <a:p>
            <a:r>
              <a:rPr lang="pt-BR" dirty="0"/>
              <a:t>Para o orifício quadrado considerar </a:t>
            </a:r>
            <a:r>
              <a:rPr lang="pt-BR" dirty="0" err="1"/>
              <a:t>cd</a:t>
            </a:r>
            <a:r>
              <a:rPr lang="pt-BR" dirty="0"/>
              <a:t> = 0,63</a:t>
            </a:r>
          </a:p>
          <a:p>
            <a:r>
              <a:rPr lang="pt-BR" dirty="0"/>
              <a:t>Para o orifício circular considerar </a:t>
            </a:r>
            <a:r>
              <a:rPr lang="pt-BR" dirty="0" err="1"/>
              <a:t>cd</a:t>
            </a:r>
            <a:r>
              <a:rPr lang="pt-BR"/>
              <a:t> = 0,61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70023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A92540-79AF-6725-74E4-A897B52C9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Contração incompleta da veia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571863-7DCB-A8F0-4F5E-191D99ACF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Para posições particulares dos orifícios, a contração da veia pode ser afetada, modificada, ou mesmo suprimida, alterando-se a vazão. Nos casos de orifícios abertos junto ao fundo ou às paredes laterais, é indispensável uma correção. Nessas condições, aplica–se um coeficiente de descarga </a:t>
            </a:r>
            <a:r>
              <a:rPr lang="pt-BR" dirty="0" err="1"/>
              <a:t>Cd</a:t>
            </a:r>
            <a:r>
              <a:rPr lang="pt-BR" dirty="0"/>
              <a:t> ′ corrigido. 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879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ADAF64-9A4C-EAF9-1DAF-09BB962AA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314D5B-64A4-A2F7-C489-D90104109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Orifícios são perfurações, geralmente de forma geométrica definida, feitas abaixo da superfície livre do líquido, em paredes de reservatórios, pequenos tanques, canais ou canalizações para medir e/ou controlar a vazão.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4421D533-8321-3530-34EC-76616EFCB5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84" y="3057615"/>
            <a:ext cx="4319568" cy="327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223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E5298-804D-6688-A6CD-43048452F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Contração incompleta da veia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AD4B8D-D7C4-24F1-8934-D4C080431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Orifícios Retangulares – Posições Particulares 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882FA51-E1EF-9CCB-EEE9-B2A878559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5840" y="2774553"/>
            <a:ext cx="2051695" cy="68979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1F599C76-5454-5F3A-445F-7F77F18811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9373" y="4086138"/>
            <a:ext cx="2904627" cy="73610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B1CDE67A-1535-403C-17C5-F44078F3B6A3}"/>
              </a:ext>
            </a:extLst>
          </p:cNvPr>
          <p:cNvSpPr txBox="1"/>
          <p:nvPr/>
        </p:nvSpPr>
        <p:spPr>
          <a:xfrm>
            <a:off x="1028622" y="5285476"/>
            <a:ext cx="99258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Onde:</a:t>
            </a:r>
          </a:p>
          <a:p>
            <a:r>
              <a:rPr lang="pt-BR" dirty="0" err="1"/>
              <a:t>Cd</a:t>
            </a:r>
            <a:r>
              <a:rPr lang="pt-BR" dirty="0"/>
              <a:t> ′ é o coeficiente de descarga corrigido. </a:t>
            </a:r>
          </a:p>
          <a:p>
            <a:r>
              <a:rPr lang="pt-BR" dirty="0"/>
              <a:t>K é relação entre o perímetro da parte que há supressão e o perímetro total do orifício.</a:t>
            </a:r>
          </a:p>
        </p:txBody>
      </p:sp>
    </p:spTree>
    <p:extLst>
      <p:ext uri="{BB962C8B-B14F-4D97-AF65-F5344CB8AC3E}">
        <p14:creationId xmlns:p14="http://schemas.microsoft.com/office/powerpoint/2010/main" val="28268852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776460-ADFD-9D59-D1BA-E2A999A60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Contração incompleta da veia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2126ACEF-8FD9-66AC-F5E6-23F129CC03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5480" y="1988840"/>
            <a:ext cx="9033064" cy="4016379"/>
          </a:xfrm>
        </p:spPr>
      </p:pic>
    </p:spTree>
    <p:extLst>
      <p:ext uri="{BB962C8B-B14F-4D97-AF65-F5344CB8AC3E}">
        <p14:creationId xmlns:p14="http://schemas.microsoft.com/office/powerpoint/2010/main" val="4305695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95039-C8BF-A6AB-51DE-C5F5A9927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B1E4CA-16D8-C489-AEA2-51CF0DEA6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Calcular o </a:t>
            </a:r>
            <a:r>
              <a:rPr lang="pt-BR" dirty="0" err="1"/>
              <a:t>c’d</a:t>
            </a:r>
            <a:r>
              <a:rPr lang="pt-BR" dirty="0"/>
              <a:t> para o orifício retangular dado na questão anterior.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8057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2BF69A-0E85-7254-6F79-619730A9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Contração incompleta da veia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699599-8B6E-5BE4-B5A5-B08151374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663440"/>
          </a:xfrm>
        </p:spPr>
        <p:txBody>
          <a:bodyPr>
            <a:normAutofit/>
          </a:bodyPr>
          <a:lstStyle/>
          <a:p>
            <a:r>
              <a:rPr lang="pt-BR" dirty="0"/>
              <a:t>Para orifícios circulares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</a:t>
            </a:r>
          </a:p>
          <a:p>
            <a:r>
              <a:rPr lang="pt-BR" dirty="0"/>
              <a:t>K = 0,25 para orifício junto à parede lateral ou junto ao fundo;</a:t>
            </a:r>
          </a:p>
          <a:p>
            <a:r>
              <a:rPr lang="pt-BR" dirty="0"/>
              <a:t>K = 0,50 para orifício junto ao fundo e uma parede lateral;</a:t>
            </a:r>
          </a:p>
          <a:p>
            <a:r>
              <a:rPr lang="pt-BR" dirty="0"/>
              <a:t>K = 0,75 para orifício junto ao fundo e as duas paredes laterais.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AE831AE-800A-4C3D-064A-3625A45A18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2948" y="2546470"/>
            <a:ext cx="2051695" cy="68979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03572D97-C145-0343-8064-B0B9CC835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791" y="3402356"/>
            <a:ext cx="3010010" cy="68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5470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F4FC31-4BF4-5B57-F7C4-AB9C9ED01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Escoamento em orifícios de grandes dimensões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14E92D-C377-A0DC-0D7D-52B8F4AD5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Quando os orifícios são maiores já não é possível admitir que todas as partículas que o atravessam estão na mesma velocidade, pois não se pode considerar a mesma altura</a:t>
            </a:r>
          </a:p>
          <a:p>
            <a:pPr algn="just"/>
            <a:r>
              <a:rPr lang="pt-BR" dirty="0"/>
              <a:t>Nesses casos o estudo pode ser feito considerando um o orifício como dividido em um grande número de pequenas faixas horizontais, de altura infinitamente pequena, para as quais podem ser consideradas a expressão estabelecida para pequenos orifícios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3E2C587-C18E-37E0-99DC-82291B3CE5BC}"/>
              </a:ext>
            </a:extLst>
          </p:cNvPr>
          <p:cNvSpPr txBox="1"/>
          <p:nvPr/>
        </p:nvSpPr>
        <p:spPr>
          <a:xfrm>
            <a:off x="1559496" y="4004468"/>
            <a:ext cx="511256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Onde</a:t>
            </a:r>
          </a:p>
          <a:p>
            <a:pPr algn="just"/>
            <a:r>
              <a:rPr lang="pt-BR" dirty="0"/>
              <a:t>L = Largura do orifício</a:t>
            </a:r>
          </a:p>
          <a:p>
            <a:pPr algn="just"/>
            <a:r>
              <a:rPr lang="pt-BR" dirty="0"/>
              <a:t>h = carga sobre um trecho elementar de espessura </a:t>
            </a:r>
            <a:r>
              <a:rPr lang="pt-BR" dirty="0" err="1"/>
              <a:t>dh</a:t>
            </a:r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EC146EC5-F300-931E-7C33-C4F3BD039A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643" y="3805039"/>
            <a:ext cx="3794994" cy="237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0653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F18D9D-5B76-C45C-D8D7-5665387FB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em orifícios de grandes dimensões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B955B3-A35F-8ACD-73C7-9CB421FE3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A carga para esse trecho elementar será: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A descarga de todo orifício será obtida integrando-se essa expressão entre os limites h1 e h2 (topo e a base do orifício)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5C35875-674F-9BF0-3F06-EB391F700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2968" y="3172379"/>
            <a:ext cx="1978132" cy="50291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A5BD289C-BE0C-AD53-09EB-131104F577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3592" y="5229200"/>
            <a:ext cx="7088022" cy="719596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EC146EC5-F300-931E-7C33-C4F3BD039A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2024" y="365759"/>
            <a:ext cx="5869920" cy="367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2563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354D22-55DE-146A-2EB6-BD2CA1CC4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Escoamento em orifícios de grandes dimensões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89E621-38F1-28F2-0B3C-FAF718429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Onde:</a:t>
            </a:r>
          </a:p>
          <a:p>
            <a:r>
              <a:rPr lang="pt-BR" dirty="0"/>
              <a:t>Q = m³/s (vazão); </a:t>
            </a:r>
          </a:p>
          <a:p>
            <a:r>
              <a:rPr lang="pt-BR" dirty="0"/>
              <a:t>L = m (é a base do retângulo); </a:t>
            </a:r>
          </a:p>
          <a:p>
            <a:r>
              <a:rPr lang="pt-BR" dirty="0" err="1"/>
              <a:t>Cd</a:t>
            </a:r>
            <a:r>
              <a:rPr lang="pt-BR" dirty="0"/>
              <a:t> = coeficiente de descarga; </a:t>
            </a:r>
          </a:p>
          <a:p>
            <a:r>
              <a:rPr lang="pt-BR" dirty="0"/>
              <a:t>h1 = m (altura da borda superior do orifício até a superfície livre da água.);</a:t>
            </a:r>
          </a:p>
          <a:p>
            <a:r>
              <a:rPr lang="pt-BR" dirty="0"/>
              <a:t>h2 = m (altura da borda inferior do orifício até a superfície livre da água.).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0AE40AC-DEE0-831D-F5AB-A4D4601C6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4181" y="2348880"/>
            <a:ext cx="7088022" cy="71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0719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F0E809-C175-917F-3C0B-CA09BDC31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0D28A0-0EE8-B48E-90CE-A4F5CE89D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b="0" i="0" dirty="0">
                <a:solidFill>
                  <a:srgbClr val="333333"/>
                </a:solidFill>
                <a:effectLst/>
                <a:latin typeface="+mj-lt"/>
              </a:rPr>
              <a:t>Um orifício retangular com 60 cm de altura e 75 cm de largura está instalado em um grande reservatório. A altura da água acima do centro do orifício é de 50 cm. Qual a vazão do orifício?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694269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31274-BEBD-B49A-06D1-85313CDB4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Perda de carga nos 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1B4BD9-7CAB-D6F5-5BD6-27A6BAE1B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Se não existisse perda de carga nos orifícios, a velocidade v2 igualar-se-ia à velocidade teórica (Torricelli)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</a:t>
            </a:r>
          </a:p>
          <a:p>
            <a:r>
              <a:rPr lang="pt-BR" dirty="0" err="1"/>
              <a:t>hp</a:t>
            </a:r>
            <a:r>
              <a:rPr lang="pt-BR" dirty="0"/>
              <a:t> é a perda de carga no orifício;</a:t>
            </a:r>
          </a:p>
          <a:p>
            <a:r>
              <a:rPr lang="pt-BR" dirty="0"/>
              <a:t>Cv é o coeficiente de velocidade (Cv=0,98 para a água); </a:t>
            </a:r>
          </a:p>
          <a:p>
            <a:r>
              <a:rPr lang="pt-BR" dirty="0"/>
              <a:t>v é a velocidade (m/s).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D93BD10-05EC-32E3-67F9-FC6458FD3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9680" y="2494848"/>
            <a:ext cx="4552320" cy="3717032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2BE52C54-05A3-4213-960C-821218D78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192" y="2996952"/>
            <a:ext cx="1976656" cy="988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37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8FF9DB-0BF6-1B4C-0B13-BAA11D4C6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9DB82207-4A4B-BAA8-2242-BE81C37D1F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5520" y="2060848"/>
            <a:ext cx="8253773" cy="4325677"/>
          </a:xfrm>
        </p:spPr>
      </p:pic>
    </p:spTree>
    <p:extLst>
      <p:ext uri="{BB962C8B-B14F-4D97-AF65-F5344CB8AC3E}">
        <p14:creationId xmlns:p14="http://schemas.microsoft.com/office/powerpoint/2010/main" val="2288859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643380-9312-0383-9FE5-4D096C759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9F2CB5AE-6C67-F375-DFF6-086932D37BA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pt-BR" dirty="0"/>
                  <a:t>Classificação quanto às dimensões</a:t>
                </a:r>
              </a:p>
              <a:p>
                <a:pPr marL="0" indent="0" algn="just">
                  <a:buNone/>
                </a:pPr>
                <a:endParaRPr lang="pt-BR" dirty="0"/>
              </a:p>
              <a:p>
                <a:pPr algn="just"/>
                <a:r>
                  <a:rPr lang="pt-BR" b="1" dirty="0"/>
                  <a:t>Pequenos:</a:t>
                </a:r>
                <a:r>
                  <a:rPr lang="pt-BR" dirty="0"/>
                  <a:t> Quando sua dimensão vertical </a:t>
                </a:r>
                <a:r>
                  <a:rPr lang="pt-BR" b="1" dirty="0"/>
                  <a:t>d</a:t>
                </a:r>
                <a:r>
                  <a:rPr lang="pt-BR" dirty="0"/>
                  <a:t> for menor ou igual a carga hidráulica </a:t>
                </a:r>
                <a:r>
                  <a:rPr lang="pt-BR" b="1" dirty="0"/>
                  <a:t>h</a:t>
                </a:r>
                <a:r>
                  <a:rPr lang="pt-BR" dirty="0"/>
                  <a:t> sobre ele (profundidade). </a:t>
                </a:r>
              </a:p>
              <a:p>
                <a:pPr marL="0" indent="0" algn="ctr">
                  <a:buNone/>
                </a:pPr>
                <a:r>
                  <a:rPr lang="pt-BR" dirty="0"/>
                  <a:t>d </a:t>
                </a:r>
                <a14:m>
                  <m:oMath xmlns:m="http://schemas.openxmlformats.org/officeDocument/2006/math">
                    <m:r>
                      <a:rPr lang="pt-B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pt-BR" dirty="0"/>
                  <a:t> h/3 </a:t>
                </a: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9F2CB5AE-6C67-F375-DFF6-086932D37B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2"/>
                <a:stretch>
                  <a:fillRect l="-503" t="-980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9F0E9CD8-7BB8-8236-200F-87B40C27BA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848" y="3968179"/>
            <a:ext cx="3272888" cy="2881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620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6C838A-E2B3-AAF3-5483-3561035C0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15297C-312B-B17D-69CB-20C9E32A6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Classificação quanto às dimensões</a:t>
            </a:r>
          </a:p>
          <a:p>
            <a:endParaRPr lang="pt-BR" b="1" dirty="0"/>
          </a:p>
          <a:p>
            <a:r>
              <a:rPr lang="pt-BR" b="1" dirty="0"/>
              <a:t>Grandes: </a:t>
            </a:r>
            <a:r>
              <a:rPr lang="pt-BR" dirty="0"/>
              <a:t>Quando sua dimensão vertical </a:t>
            </a:r>
            <a:r>
              <a:rPr lang="pt-BR" b="1" dirty="0"/>
              <a:t>d</a:t>
            </a:r>
            <a:r>
              <a:rPr lang="pt-BR" dirty="0"/>
              <a:t> for maior que a carga hidráulica </a:t>
            </a:r>
            <a:r>
              <a:rPr lang="pt-BR" b="1" dirty="0"/>
              <a:t>h</a:t>
            </a:r>
            <a:r>
              <a:rPr lang="pt-BR" dirty="0"/>
              <a:t> sobre ele. </a:t>
            </a:r>
          </a:p>
          <a:p>
            <a:pPr marL="0" indent="0" algn="ctr">
              <a:buNone/>
            </a:pPr>
            <a:r>
              <a:rPr lang="pt-BR" dirty="0"/>
              <a:t>d &gt; h/3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B145421-6790-9BBD-429D-C3078B01F1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3992" y="4040656"/>
            <a:ext cx="2434438" cy="245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56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F2B56E-1F1C-A99B-1D56-FCACF8F4B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66EF23-CBE7-B427-47E0-28283A3EA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Classificação quanto à natureza das paredes</a:t>
            </a:r>
          </a:p>
          <a:p>
            <a:pPr algn="just"/>
            <a:r>
              <a:rPr lang="pt-BR" b="1" dirty="0"/>
              <a:t>Parede delgada: </a:t>
            </a:r>
            <a:r>
              <a:rPr lang="pt-BR" dirty="0"/>
              <a:t>o jato líquido toca a perfuração em uma linha que constitui o perímetro do orifício.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Parede delgada (e &lt; 0,5 d)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2E03D71-FF14-0052-90F4-0F9D064B29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2064" y="3099984"/>
            <a:ext cx="2600639" cy="341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89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087DFB-A25C-D819-7D54-9465E07EC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4DC0E0-9B19-175C-C233-2335B9AEC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Classificação quanto à natureza das paredes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orifício é em parede espessa se toca no interior da parede </a:t>
            </a:r>
          </a:p>
          <a:p>
            <a:pPr algn="just"/>
            <a:r>
              <a:rPr lang="pt-BR" dirty="0"/>
              <a:t>Parede espessa (0,5 &lt; e &lt; 1,5 d)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 err="1"/>
              <a:t>Obs</a:t>
            </a:r>
            <a:r>
              <a:rPr lang="pt-BR" dirty="0"/>
              <a:t>: O jato que sai de um orifício chama-se veia </a:t>
            </a:r>
          </a:p>
          <a:p>
            <a:pPr marL="0" indent="0" algn="just">
              <a:buNone/>
            </a:pPr>
            <a:r>
              <a:rPr lang="pt-BR" dirty="0"/>
              <a:t>líquida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70FC211-7C32-6451-B713-7DDD3B34E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6240" y="3349400"/>
            <a:ext cx="2309217" cy="3123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863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9F5CA0-2889-02CC-EBE5-4E4B84519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86C0D0-F60A-B3E1-4960-75FAEE84E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Características do escoamento nos orifícios pequenos em parede delgada</a:t>
            </a:r>
          </a:p>
          <a:p>
            <a:r>
              <a:rPr lang="pt-BR" dirty="0"/>
              <a:t>Velocidade teórica da água através de um orifício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043FB27-63CB-8E4C-5BC5-DE3316E1F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5960" y="2699556"/>
            <a:ext cx="4871024" cy="1172654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C1079721-67BC-3FF3-0E47-F94858E539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14" y="2793713"/>
            <a:ext cx="4889324" cy="361523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0B0A0837-91C4-443D-4A8C-F4BC36A6DD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0847" y="3907432"/>
            <a:ext cx="1627357" cy="1172654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C7C24753-0C4A-2328-54F1-0C07FE2BFA5C}"/>
              </a:ext>
            </a:extLst>
          </p:cNvPr>
          <p:cNvSpPr txBox="1"/>
          <p:nvPr/>
        </p:nvSpPr>
        <p:spPr>
          <a:xfrm>
            <a:off x="7784281" y="516847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ou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94523BAF-AE1C-A57E-5E76-9389E8CBA2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2676" y="5594486"/>
            <a:ext cx="1957591" cy="757777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5F64EC62-89B4-1586-33DF-D6FD54BCD16E}"/>
              </a:ext>
            </a:extLst>
          </p:cNvPr>
          <p:cNvSpPr txBox="1"/>
          <p:nvPr/>
        </p:nvSpPr>
        <p:spPr>
          <a:xfrm>
            <a:off x="5491891" y="6307574"/>
            <a:ext cx="5359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Equação de Torricelli (válida para fluídos ideais)</a:t>
            </a:r>
          </a:p>
        </p:txBody>
      </p:sp>
    </p:spTree>
    <p:extLst>
      <p:ext uri="{BB962C8B-B14F-4D97-AF65-F5344CB8AC3E}">
        <p14:creationId xmlns:p14="http://schemas.microsoft.com/office/powerpoint/2010/main" val="254538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8364B-03E9-46F2-E757-33E0899E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Orifícios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742A0D-33F4-374D-1562-737A51175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Determinação da vazão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Como    Q = V2 x A2 </a:t>
            </a:r>
          </a:p>
          <a:p>
            <a:endParaRPr lang="pt-BR" dirty="0"/>
          </a:p>
          <a:p>
            <a:r>
              <a:rPr lang="pt-BR" dirty="0"/>
              <a:t>Então: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64B330B-3FBA-312D-A460-3C07C22BD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4581128"/>
            <a:ext cx="1518698" cy="54517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432CAABE-4B80-9827-FF23-FFB4B91361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988840"/>
            <a:ext cx="4889324" cy="361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51827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6877</TotalTime>
  <Words>1179</Words>
  <Application>Microsoft Office PowerPoint</Application>
  <PresentationFormat>Widescreen</PresentationFormat>
  <Paragraphs>174</Paragraphs>
  <Slides>28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Hidráulica Aplicada</vt:lpstr>
      <vt:lpstr>Orifícios</vt:lpstr>
      <vt:lpstr>Orifícios</vt:lpstr>
      <vt:lpstr>Orifícios</vt:lpstr>
      <vt:lpstr>Orifícios</vt:lpstr>
      <vt:lpstr>Orifícios </vt:lpstr>
      <vt:lpstr>Orifícios </vt:lpstr>
      <vt:lpstr>Orifícios </vt:lpstr>
      <vt:lpstr>Orifícios </vt:lpstr>
      <vt:lpstr>Orifícios</vt:lpstr>
      <vt:lpstr>Orifícios</vt:lpstr>
      <vt:lpstr>Orifícios</vt:lpstr>
      <vt:lpstr>Orifícios </vt:lpstr>
      <vt:lpstr>Orifícios </vt:lpstr>
      <vt:lpstr>Orifícios</vt:lpstr>
      <vt:lpstr>Orifícios </vt:lpstr>
      <vt:lpstr>Orifícios afogados em paredes verticais</vt:lpstr>
      <vt:lpstr>Exemplo</vt:lpstr>
      <vt:lpstr>Contração incompleta da veia</vt:lpstr>
      <vt:lpstr>Contração incompleta da veia</vt:lpstr>
      <vt:lpstr>Contração incompleta da veia</vt:lpstr>
      <vt:lpstr>Exemplo</vt:lpstr>
      <vt:lpstr>Contração incompleta da veia</vt:lpstr>
      <vt:lpstr>Escoamento em orifícios de grandes dimensões</vt:lpstr>
      <vt:lpstr>Escoamento em orifícios de grandes dimensões</vt:lpstr>
      <vt:lpstr>Escoamento em orifícios de grandes dimensões</vt:lpstr>
      <vt:lpstr>Exemplo</vt:lpstr>
      <vt:lpstr>Perda de carga nos orifícios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106</cp:revision>
  <dcterms:created xsi:type="dcterms:W3CDTF">2020-05-22T01:45:27Z</dcterms:created>
  <dcterms:modified xsi:type="dcterms:W3CDTF">2022-09-27T13:28:07Z</dcterms:modified>
</cp:coreProperties>
</file>