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Escoamento com nível variável </a:t>
            </a:r>
            <a:r>
              <a:rPr lang="pt-BR" sz="4400">
                <a:solidFill>
                  <a:schemeClr val="tx1"/>
                </a:solidFill>
              </a:rPr>
              <a:t>em orifícios</a:t>
            </a:r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98BC2-924D-5DC7-65DC-07EB1688E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557BB4-FEFA-BDD2-B36C-30296D53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Para o esvaziamento total, h2= 0, neste caso a expressão fica: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DDF84DB-4326-41A5-CA10-B6019D7D9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840" y="2564904"/>
            <a:ext cx="2006781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23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E151C-A3DB-5BAA-32B6-55802A32A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C13CE9-0FC8-9430-9A8F-8AB09A251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Adotando </a:t>
            </a:r>
          </a:p>
          <a:p>
            <a:r>
              <a:rPr lang="pt-BR" dirty="0" err="1"/>
              <a:t>Cd</a:t>
            </a:r>
            <a:r>
              <a:rPr lang="pt-BR" dirty="0"/>
              <a:t> = 0,61 </a:t>
            </a:r>
          </a:p>
          <a:p>
            <a:r>
              <a:rPr lang="pt-BR" dirty="0"/>
              <a:t>g = 9,81 m²/s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67DA07-5B28-7F0C-0099-E17AA186C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0535" y="2013438"/>
            <a:ext cx="1704094" cy="103949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80BB128-BAB1-C5CF-33F3-A58C63919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535" y="5157192"/>
            <a:ext cx="1716754" cy="66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09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DA6CB-ED4D-E184-A101-4EF94B3D0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ED0B8E-3981-FA5B-2897-976397441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Em uma estação de tratamento de água, existem dois decantadores de 5,50 x 16,50 m e 3,50 m de profundidade. Para limpeza e reparos, qualquer uma dessas unidades pode ser esvaziada por meio de uma comporta quadrada de 0,30 m de lado, instalada junto ao fundo do decantador. A espessura da parede é de 0,25 m. Calcular a vazão inicial na comporta e determinar o tempo necessário para escoamento do decantador.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AC494AE-62DB-DA34-2CBC-7ACEC1717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3429000"/>
            <a:ext cx="6509368" cy="332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24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28827-1F81-D534-AE0E-1AEC79E34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F7353F-FEEF-99B4-ED15-174A0AD57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altura h do nível de água diminui com o tempo, em consequência do escoamento do próprio orifício;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problema na prática consiste em determinar o tempo necessário ao escoamento pelo orifício em recipiente com nível variável, no caso de reservatório de paredes verticais.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923E6EC-C66C-E26F-48A2-4A6BA1F8F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752" y="3978282"/>
            <a:ext cx="3707148" cy="268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1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0AD93-AD5D-BCFB-711B-087033E5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7C1EA0-EFF4-2DEA-2854-ABF42E469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Suponhamos que não haja entrada de água no reservatório (Q1= 0 ). Então, o nível será variável e a carga sobre o orifício será decrescente. Quando a superfície do líquido estiver à distância h, do centro do orifício a vazão fornecida será: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Depois de um certo tempo “t “ o volume escoado será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4A7FBB2-2E88-A376-E435-A24E1EE1C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872" y="3140968"/>
            <a:ext cx="2304256" cy="78942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35783A8-681C-2155-9540-15B034FF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620" y="5445224"/>
            <a:ext cx="1104760" cy="47656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923E6EC-C66C-E26F-48A2-4A6BA1F8F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9457" y="3140968"/>
            <a:ext cx="4476814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92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F0739-AC95-218C-BCA3-3D0B62CA6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80F89E-2472-BB45-9351-8403BB52E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Para um intervalo infinitesimal </a:t>
            </a:r>
            <a:r>
              <a:rPr lang="pt-BR" dirty="0" err="1"/>
              <a:t>dt</a:t>
            </a:r>
            <a:r>
              <a:rPr lang="pt-BR" dirty="0"/>
              <a:t> de tempo, mantida a vazão inicial, teremos: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2D9FD9A-58DE-7186-32C7-180E56561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3783965"/>
            <a:ext cx="1764012" cy="44100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681C548-A3FA-0E8A-125A-A625CEDEC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016" y="2430949"/>
            <a:ext cx="4957158" cy="358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9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38D069-44A5-2D85-8E90-48255401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EB69A1-DFEF-E372-CA64-C61FAD741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Substituindo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50686F8-9850-7585-D702-38BE493BC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808" y="3194211"/>
            <a:ext cx="2715386" cy="46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98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2E2390-7908-2AFE-88AF-CC1107240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D0EB6A-9ADC-B26F-0BCE-4DB8E2E9D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Por outro lado, seja A </a:t>
            </a:r>
            <a:r>
              <a:rPr lang="pt-BR" dirty="0" err="1"/>
              <a:t>a</a:t>
            </a:r>
            <a:r>
              <a:rPr lang="pt-BR" dirty="0"/>
              <a:t> seção horizontal do reservatório, no mesmo intervalo </a:t>
            </a:r>
            <a:r>
              <a:rPr lang="pt-BR" dirty="0" err="1"/>
              <a:t>dt</a:t>
            </a:r>
            <a:r>
              <a:rPr lang="pt-BR" dirty="0"/>
              <a:t>, a altura de carga diminuiu de </a:t>
            </a:r>
            <a:r>
              <a:rPr lang="pt-BR" dirty="0" err="1"/>
              <a:t>dh</a:t>
            </a:r>
            <a:r>
              <a:rPr lang="pt-BR" dirty="0"/>
              <a:t> e portanto, o volume elementar escoado é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9B5D164-1BD4-206F-04A9-6411E0A85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672" y="3903883"/>
            <a:ext cx="1749357" cy="64216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5EF5279-FF31-F2F6-EE90-8B8D0D57C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8327" y="2652367"/>
            <a:ext cx="4957158" cy="358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9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DE928-A148-67AF-8F02-7D5B4E436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DE4C22-7E2A-A345-89BF-D7F8B70E5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Igualando as expressões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8735134-CF4F-5278-8565-5AEF31A6E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7357" y="2874167"/>
            <a:ext cx="1749357" cy="64216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242516F-119C-16B9-0352-65827C988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536" y="2931536"/>
            <a:ext cx="2715386" cy="46957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343B069-754D-B683-66D0-B3887CF848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7948" y="4561702"/>
            <a:ext cx="2913555" cy="127717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0B17509-27C8-5BE3-F50A-39F4A00E6819}"/>
              </a:ext>
            </a:extLst>
          </p:cNvPr>
          <p:cNvSpPr txBox="1"/>
          <p:nvPr/>
        </p:nvSpPr>
        <p:spPr>
          <a:xfrm>
            <a:off x="5244644" y="301058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4040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667B0-98A6-FBA5-C39C-A28F5673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D6FB3D1D-F79E-7B36-ADAC-0504FC7A7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616" y="2492896"/>
            <a:ext cx="6408712" cy="3077630"/>
          </a:xfrm>
        </p:spPr>
      </p:pic>
    </p:spTree>
    <p:extLst>
      <p:ext uri="{BB962C8B-B14F-4D97-AF65-F5344CB8AC3E}">
        <p14:creationId xmlns:p14="http://schemas.microsoft.com/office/powerpoint/2010/main" val="2336528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792D5-2C1A-0D81-6AE4-2B5F58FCE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BD2D74-1C9E-01F3-B66E-4CC003A29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 lnSpcReduction="10000"/>
          </a:bodyPr>
          <a:lstStyle/>
          <a:p>
            <a:r>
              <a:rPr lang="pt-BR" dirty="0"/>
              <a:t>Equação válida para determinar o tempo gasto para o líquido baixar do nível h1 até o nível h2 (valor em segundos). 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t = tempo gasto para o líquido baixar do nível h1 até o nível h2, dado em segundos </a:t>
            </a:r>
          </a:p>
          <a:p>
            <a:r>
              <a:rPr lang="pt-BR" dirty="0"/>
              <a:t>h1 = altura no início do escoamento (t = 0), dado em (m) </a:t>
            </a:r>
          </a:p>
          <a:p>
            <a:r>
              <a:rPr lang="pt-BR" dirty="0"/>
              <a:t>h2 = altura depois de um certo tempo t, dado em (m) </a:t>
            </a:r>
          </a:p>
          <a:p>
            <a:r>
              <a:rPr lang="pt-BR" dirty="0"/>
              <a:t>A = área da seção do reservatório, m² </a:t>
            </a:r>
          </a:p>
          <a:p>
            <a:r>
              <a:rPr lang="pt-BR" dirty="0"/>
              <a:t>a = m² (área do orifício);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05E7AD0-AE47-E214-1838-D2AA3A4C3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2595761"/>
            <a:ext cx="2978058" cy="83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93561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7141</TotalTime>
  <Words>431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 Disciplina: Hidráulica Aplicada</vt:lpstr>
      <vt:lpstr>Escoamento com nível variável</vt:lpstr>
      <vt:lpstr>Escoamento com nível variável</vt:lpstr>
      <vt:lpstr>Escoamento com nível variável</vt:lpstr>
      <vt:lpstr>Escoamento com nível variável</vt:lpstr>
      <vt:lpstr>Escoamento com nível variável</vt:lpstr>
      <vt:lpstr>Escoamento com nível variável </vt:lpstr>
      <vt:lpstr>Escoamento com nível variável</vt:lpstr>
      <vt:lpstr>Escoamento com nível variável</vt:lpstr>
      <vt:lpstr>Escoamento com nível variável</vt:lpstr>
      <vt:lpstr>Escoamento com nível variável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117</cp:revision>
  <dcterms:created xsi:type="dcterms:W3CDTF">2020-05-22T01:45:27Z</dcterms:created>
  <dcterms:modified xsi:type="dcterms:W3CDTF">2022-10-04T17:31:36Z</dcterms:modified>
</cp:coreProperties>
</file>