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86" r:id="rId3"/>
    <p:sldId id="287" r:id="rId4"/>
    <p:sldId id="289" r:id="rId5"/>
    <p:sldId id="290" r:id="rId6"/>
    <p:sldId id="291" r:id="rId7"/>
    <p:sldId id="305" r:id="rId8"/>
    <p:sldId id="288" r:id="rId9"/>
    <p:sldId id="30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90EF7-11ED-4319-AD10-4EEB588E208A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80A0F-9AB4-436E-9751-0468517614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8226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829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272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22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98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9789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56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72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75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778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7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47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ECF8ED9-0477-491F-BB0C-0DA64FDF7EC8}" type="datetimeFigureOut">
              <a:rPr lang="pt-BR" smtClean="0"/>
              <a:t>04/10/2022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3C4AD9A-3752-4E6C-AFF9-3918DC1391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2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15680" y="-38784"/>
            <a:ext cx="7560840" cy="1440160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91544" y="2996952"/>
            <a:ext cx="9001000" cy="2448272"/>
          </a:xfrm>
        </p:spPr>
        <p:txBody>
          <a:bodyPr>
            <a:normAutofit/>
          </a:bodyPr>
          <a:lstStyle/>
          <a:p>
            <a:pPr algn="ctr"/>
            <a:r>
              <a:rPr lang="pt-BR" sz="4400" dirty="0">
                <a:solidFill>
                  <a:schemeClr val="tx1"/>
                </a:solidFill>
              </a:rPr>
              <a:t>Bocais e tubos curtos</a:t>
            </a:r>
            <a:endParaRPr lang="pt-BR" sz="2800" dirty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</a:t>
            </a:r>
            <a:r>
              <a:rPr lang="pt-BR" sz="2800" dirty="0" err="1">
                <a:solidFill>
                  <a:schemeClr val="tx2"/>
                </a:solidFill>
              </a:rPr>
              <a:t>Msc</a:t>
            </a:r>
            <a:r>
              <a:rPr lang="pt-BR" sz="28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223494"/>
            <a:ext cx="2376264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668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72AC7-ED42-6EB8-94A0-6B3A44827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Bocais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190315-938E-AD3A-7E31-6C1259B0E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Definição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Bocais são pequenos tubos adaptados a orifícios em paredes delgadas, pelos quais escoam os líquidos dos reservatórios.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2EEAE61-F1A8-1667-8DAE-F83BE3A011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616" y="3933056"/>
            <a:ext cx="7215553" cy="20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332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DA70E7-DA8B-015D-B110-E0390D25F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Bocais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FC54C6-4393-1479-0822-C5B360633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Finalidade </a:t>
            </a:r>
          </a:p>
          <a:p>
            <a:endParaRPr lang="pt-BR" dirty="0"/>
          </a:p>
          <a:p>
            <a:r>
              <a:rPr lang="pt-BR" dirty="0"/>
              <a:t>A principal finalidade do bocal é dirigir o jato de água e regular a vazão.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7239AC4-1E33-E97C-0E8B-360E9863F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9616" y="3861048"/>
            <a:ext cx="7215553" cy="20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661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D986BE-623E-850B-11B8-5B2D43276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bocais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EE0A9B7-21CE-AA29-B8F1-5965A4CCF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04" y="1579265"/>
            <a:ext cx="7813023" cy="527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907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F25B2-E7F1-FFE7-2E5E-2BD31E76D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Bocal curto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8834E9-F6EF-F111-7DD2-A438AFC6E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Sejam L e d, respectivamente, o comprimento e o diâmetro de um bocal cilíndrico. O bocal é curto quando L&lt;d.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4691C7D-6789-C660-DB96-B0D2BFF1A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1704" y="2852936"/>
            <a:ext cx="4665691" cy="371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717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4729D2-F1EC-5FEC-4AE8-23A008B4F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Bocal longo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C545AB-6A32-EF0C-3B61-61D41EAC9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772816"/>
            <a:ext cx="8595360" cy="4351337"/>
          </a:xfrm>
        </p:spPr>
        <p:txBody>
          <a:bodyPr/>
          <a:lstStyle/>
          <a:p>
            <a:r>
              <a:rPr lang="pt-BR" dirty="0"/>
              <a:t>O bocal é longo quando L ≥ d.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B429839-7231-7AFB-E9C2-F02F969FA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720" y="2852936"/>
            <a:ext cx="3998727" cy="2837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384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C4E8DC-69A7-3C99-A67C-419D796E3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Demais classificações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142F789-5641-01DD-E914-A07836D30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endParaRPr lang="pt-BR" dirty="0"/>
          </a:p>
          <a:p>
            <a:r>
              <a:rPr lang="pt-BR" dirty="0"/>
              <a:t>3d &lt; L ≤ 500d – tubos muito curtos </a:t>
            </a:r>
          </a:p>
          <a:p>
            <a:r>
              <a:rPr lang="pt-BR" dirty="0"/>
              <a:t>500d &lt; L ≤ 4000d – tubulação curta </a:t>
            </a:r>
          </a:p>
          <a:p>
            <a:r>
              <a:rPr lang="pt-BR" dirty="0"/>
              <a:t>L &gt; 4000d – tubulação longa</a:t>
            </a:r>
          </a:p>
        </p:txBody>
      </p:sp>
    </p:spTree>
    <p:extLst>
      <p:ext uri="{BB962C8B-B14F-4D97-AF65-F5344CB8AC3E}">
        <p14:creationId xmlns:p14="http://schemas.microsoft.com/office/powerpoint/2010/main" val="1473278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A639D-39D7-5DFA-14AC-F2A48CE7F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Bocais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38CD0B-E1C1-FEC2-CB2D-FA287B428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A equação teórica do escoamento é a mesma dos orifícios pequenos. </a:t>
            </a:r>
          </a:p>
          <a:p>
            <a:pPr algn="just"/>
            <a:r>
              <a:rPr lang="pt-BR" dirty="0"/>
              <a:t>Os coeficientes de velocidade, de contração e o de descarga é que mudam, em função da forma, deposição e dimensão do bocal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F7D6604-9B29-227C-960A-D7B5FE4A38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076" y="2912570"/>
            <a:ext cx="3446301" cy="218379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05C0EBDF-6C12-CDFC-55E0-0FB887DBCC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496" y="5096365"/>
            <a:ext cx="2109736" cy="717896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0AD247D4-24D3-9249-EA32-E44D0D8F273A}"/>
              </a:ext>
            </a:extLst>
          </p:cNvPr>
          <p:cNvSpPr txBox="1"/>
          <p:nvPr/>
        </p:nvSpPr>
        <p:spPr>
          <a:xfrm>
            <a:off x="5146758" y="3378268"/>
            <a:ext cx="610537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Onde </a:t>
            </a:r>
          </a:p>
          <a:p>
            <a:r>
              <a:rPr lang="pt-BR" dirty="0"/>
              <a:t>Q = m³/s (vazão); </a:t>
            </a:r>
          </a:p>
          <a:p>
            <a:r>
              <a:rPr lang="pt-BR" dirty="0"/>
              <a:t>a = m² (área da seção do bocal – quando variável menor seção); </a:t>
            </a:r>
          </a:p>
          <a:p>
            <a:r>
              <a:rPr lang="pt-BR" dirty="0" err="1"/>
              <a:t>Cd</a:t>
            </a:r>
            <a:r>
              <a:rPr lang="pt-BR" dirty="0"/>
              <a:t> = coeficiente de descarga do bocal; </a:t>
            </a:r>
          </a:p>
          <a:p>
            <a:r>
              <a:rPr lang="pt-BR" dirty="0"/>
              <a:t>h = m (carga do bocal – centro do bocal até a superfície livre).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4940798-1F76-5C1D-8AF6-B74D3E3F8C50}"/>
              </a:ext>
            </a:extLst>
          </p:cNvPr>
          <p:cNvSpPr txBox="1"/>
          <p:nvPr/>
        </p:nvSpPr>
        <p:spPr>
          <a:xfrm>
            <a:off x="1271076" y="6085965"/>
            <a:ext cx="95054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O estudo de orifícios em parede espessa é feito do mesmo modo que o estudo dos bocais. </a:t>
            </a:r>
          </a:p>
        </p:txBody>
      </p:sp>
    </p:spTree>
    <p:extLst>
      <p:ext uri="{BB962C8B-B14F-4D97-AF65-F5344CB8AC3E}">
        <p14:creationId xmlns:p14="http://schemas.microsoft.com/office/powerpoint/2010/main" val="1614502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ED443B-404D-AA7E-FDF6-E48D3A7E6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Atividade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603C5B-6A16-22BF-0970-69E75C3EF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Fazer uma pesquisa sobre os diferentes tipos de bocais e quais valores de </a:t>
            </a:r>
            <a:r>
              <a:rPr lang="pt-BR" dirty="0" err="1"/>
              <a:t>cd</a:t>
            </a:r>
            <a:r>
              <a:rPr lang="pt-BR" dirty="0"/>
              <a:t> associados</a:t>
            </a:r>
          </a:p>
        </p:txBody>
      </p:sp>
    </p:spTree>
    <p:extLst>
      <p:ext uri="{BB962C8B-B14F-4D97-AF65-F5344CB8AC3E}">
        <p14:creationId xmlns:p14="http://schemas.microsoft.com/office/powerpoint/2010/main" val="1337356268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7144</TotalTime>
  <Words>252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Schoolbook</vt:lpstr>
      <vt:lpstr>Wingdings 2</vt:lpstr>
      <vt:lpstr>Exibir</vt:lpstr>
      <vt:lpstr>Faculdade de tecnologia e ciências da Bahia Curso: Engenharia Civil Disciplina: Hidráulica Aplicada</vt:lpstr>
      <vt:lpstr>Bocais </vt:lpstr>
      <vt:lpstr>Bocais</vt:lpstr>
      <vt:lpstr>Classificação dos bocais </vt:lpstr>
      <vt:lpstr>Bocal curto</vt:lpstr>
      <vt:lpstr>Bocal longo</vt:lpstr>
      <vt:lpstr>Demais classificações</vt:lpstr>
      <vt:lpstr>Bocais</vt:lpstr>
      <vt:lpstr>Atividade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119</cp:revision>
  <dcterms:created xsi:type="dcterms:W3CDTF">2020-05-22T01:45:27Z</dcterms:created>
  <dcterms:modified xsi:type="dcterms:W3CDTF">2022-10-04T17:34:40Z</dcterms:modified>
</cp:coreProperties>
</file>