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9" r:id="rId1"/>
  </p:sldMasterIdLst>
  <p:notesMasterIdLst>
    <p:notesMasterId r:id="rId39"/>
  </p:notesMasterIdLst>
  <p:sldIdLst>
    <p:sldId id="256" r:id="rId2"/>
    <p:sldId id="294" r:id="rId3"/>
    <p:sldId id="260" r:id="rId4"/>
    <p:sldId id="258" r:id="rId5"/>
    <p:sldId id="257" r:id="rId6"/>
    <p:sldId id="261" r:id="rId7"/>
    <p:sldId id="262" r:id="rId8"/>
    <p:sldId id="263" r:id="rId9"/>
    <p:sldId id="264" r:id="rId10"/>
    <p:sldId id="265" r:id="rId11"/>
    <p:sldId id="266" r:id="rId12"/>
    <p:sldId id="267" r:id="rId13"/>
    <p:sldId id="268" r:id="rId14"/>
    <p:sldId id="269" r:id="rId15"/>
    <p:sldId id="270" r:id="rId16"/>
    <p:sldId id="274" r:id="rId17"/>
    <p:sldId id="272" r:id="rId18"/>
    <p:sldId id="287" r:id="rId19"/>
    <p:sldId id="288" r:id="rId20"/>
    <p:sldId id="289" r:id="rId21"/>
    <p:sldId id="273"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91" r:id="rId35"/>
    <p:sldId id="290" r:id="rId36"/>
    <p:sldId id="292" r:id="rId37"/>
    <p:sldId id="293"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ne Santos Souza" initials="JSS" lastIdx="1" clrIdx="0">
    <p:extLst>
      <p:ext uri="{19B8F6BF-5375-455C-9EA6-DF929625EA0E}">
        <p15:presenceInfo xmlns:p15="http://schemas.microsoft.com/office/powerpoint/2012/main" userId="b0147deb16f3c86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91" autoAdjust="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CBD61F-07A5-4F20-80FC-2580AF6DF786}" type="datetimeFigureOut">
              <a:rPr lang="pt-BR" smtClean="0"/>
              <a:t>15/11/2022</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CDFE3E-0A43-42FC-A7CD-B46ECF501E0D}" type="slidenum">
              <a:rPr lang="pt-BR" smtClean="0"/>
              <a:t>‹nº›</a:t>
            </a:fld>
            <a:endParaRPr lang="pt-BR"/>
          </a:p>
        </p:txBody>
      </p:sp>
    </p:spTree>
    <p:extLst>
      <p:ext uri="{BB962C8B-B14F-4D97-AF65-F5344CB8AC3E}">
        <p14:creationId xmlns:p14="http://schemas.microsoft.com/office/powerpoint/2010/main" val="2298019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pt-BR"/>
              <a:t>Clique para editar o título Mestre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466E55F0-8541-4B47-92B7-A3E6919A45DE}" type="datetimeFigureOut">
              <a:rPr lang="pt-BR" smtClean="0"/>
              <a:t>15/11/2022</a:t>
            </a:fld>
            <a:endParaRPr lang="pt-BR"/>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pt-BR"/>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F4FD55C3-C4B2-430D-B88B-C5C2B8EC187B}" type="slidenum">
              <a:rPr lang="pt-BR" smtClean="0"/>
              <a:t>‹nº›</a:t>
            </a:fld>
            <a:endParaRPr lang="pt-B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814576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66E55F0-8541-4B47-92B7-A3E6919A45DE}" type="datetimeFigureOut">
              <a:rPr lang="pt-BR" smtClean="0"/>
              <a:t>15/11/2022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4FD55C3-C4B2-430D-B88B-C5C2B8EC187B}" type="slidenum">
              <a:rPr lang="pt-BR" smtClean="0"/>
              <a:t>‹nº›</a:t>
            </a:fld>
            <a:endParaRPr lang="pt-BR"/>
          </a:p>
        </p:txBody>
      </p:sp>
    </p:spTree>
    <p:extLst>
      <p:ext uri="{BB962C8B-B14F-4D97-AF65-F5344CB8AC3E}">
        <p14:creationId xmlns:p14="http://schemas.microsoft.com/office/powerpoint/2010/main" val="3689515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66E55F0-8541-4B47-92B7-A3E6919A45DE}" type="datetimeFigureOut">
              <a:rPr lang="pt-BR" smtClean="0"/>
              <a:t>15/11/2022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4FD55C3-C4B2-430D-B88B-C5C2B8EC187B}" type="slidenum">
              <a:rPr lang="pt-BR" smtClean="0"/>
              <a:t>‹nº›</a:t>
            </a:fld>
            <a:endParaRPr lang="pt-BR"/>
          </a:p>
        </p:txBody>
      </p:sp>
    </p:spTree>
    <p:extLst>
      <p:ext uri="{BB962C8B-B14F-4D97-AF65-F5344CB8AC3E}">
        <p14:creationId xmlns:p14="http://schemas.microsoft.com/office/powerpoint/2010/main" val="959613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66E55F0-8541-4B47-92B7-A3E6919A45DE}" type="datetimeFigureOut">
              <a:rPr lang="pt-BR" smtClean="0"/>
              <a:t>15/11/2022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4FD55C3-C4B2-430D-B88B-C5C2B8EC187B}" type="slidenum">
              <a:rPr lang="pt-BR" smtClean="0"/>
              <a:t>‹nº›</a:t>
            </a:fld>
            <a:endParaRPr lang="pt-BR"/>
          </a:p>
        </p:txBody>
      </p:sp>
    </p:spTree>
    <p:extLst>
      <p:ext uri="{BB962C8B-B14F-4D97-AF65-F5344CB8AC3E}">
        <p14:creationId xmlns:p14="http://schemas.microsoft.com/office/powerpoint/2010/main" val="2692404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pt-BR"/>
              <a:t>Clique para editar o título Mestre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466E55F0-8541-4B47-92B7-A3E6919A45DE}" type="datetimeFigureOut">
              <a:rPr lang="pt-BR" smtClean="0"/>
              <a:t>15/11/2022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4FD55C3-C4B2-430D-B88B-C5C2B8EC187B}" type="slidenum">
              <a:rPr lang="pt-BR" smtClean="0"/>
              <a:t>‹nº›</a:t>
            </a:fld>
            <a:endParaRPr lang="pt-B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4773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466E55F0-8541-4B47-92B7-A3E6919A45DE}" type="datetimeFigureOut">
              <a:rPr lang="pt-BR" smtClean="0"/>
              <a:t>15/11/2022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4FD55C3-C4B2-430D-B88B-C5C2B8EC187B}" type="slidenum">
              <a:rPr lang="pt-BR" smtClean="0"/>
              <a:t>‹nº›</a:t>
            </a:fld>
            <a:endParaRPr lang="pt-BR"/>
          </a:p>
        </p:txBody>
      </p:sp>
    </p:spTree>
    <p:extLst>
      <p:ext uri="{BB962C8B-B14F-4D97-AF65-F5344CB8AC3E}">
        <p14:creationId xmlns:p14="http://schemas.microsoft.com/office/powerpoint/2010/main" val="1854875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pt-BR"/>
              <a:t>Clique para editar os estilos de texto Mestres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466E55F0-8541-4B47-92B7-A3E6919A45DE}" type="datetimeFigureOut">
              <a:rPr lang="pt-BR" smtClean="0"/>
              <a:t>15/11/2022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F4FD55C3-C4B2-430D-B88B-C5C2B8EC187B}" type="slidenum">
              <a:rPr lang="pt-BR" smtClean="0"/>
              <a:t>‹nº›</a:t>
            </a:fld>
            <a:endParaRPr lang="pt-BR"/>
          </a:p>
        </p:txBody>
      </p:sp>
    </p:spTree>
    <p:extLst>
      <p:ext uri="{BB962C8B-B14F-4D97-AF65-F5344CB8AC3E}">
        <p14:creationId xmlns:p14="http://schemas.microsoft.com/office/powerpoint/2010/main" val="2842955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466E55F0-8541-4B47-92B7-A3E6919A45DE}" type="datetimeFigureOut">
              <a:rPr lang="pt-BR" smtClean="0"/>
              <a:t>15/11/2022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F4FD55C3-C4B2-430D-B88B-C5C2B8EC187B}" type="slidenum">
              <a:rPr lang="pt-BR" smtClean="0"/>
              <a:t>‹nº›</a:t>
            </a:fld>
            <a:endParaRPr lang="pt-BR"/>
          </a:p>
        </p:txBody>
      </p:sp>
    </p:spTree>
    <p:extLst>
      <p:ext uri="{BB962C8B-B14F-4D97-AF65-F5344CB8AC3E}">
        <p14:creationId xmlns:p14="http://schemas.microsoft.com/office/powerpoint/2010/main" val="640618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6E55F0-8541-4B47-92B7-A3E6919A45DE}" type="datetimeFigureOut">
              <a:rPr lang="pt-BR" smtClean="0"/>
              <a:t>15/11/2022</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F4FD55C3-C4B2-430D-B88B-C5C2B8EC187B}" type="slidenum">
              <a:rPr lang="pt-BR" smtClean="0"/>
              <a:t>‹nº›</a:t>
            </a:fld>
            <a:endParaRPr lang="pt-BR"/>
          </a:p>
        </p:txBody>
      </p:sp>
    </p:spTree>
    <p:extLst>
      <p:ext uri="{BB962C8B-B14F-4D97-AF65-F5344CB8AC3E}">
        <p14:creationId xmlns:p14="http://schemas.microsoft.com/office/powerpoint/2010/main" val="1884192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pt-BR"/>
              <a:t>Clique para editar o título Mestre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66E55F0-8541-4B47-92B7-A3E6919A45DE}" type="datetimeFigureOut">
              <a:rPr lang="pt-BR" smtClean="0"/>
              <a:t>15/11/2022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4FD55C3-C4B2-430D-B88B-C5C2B8EC187B}" type="slidenum">
              <a:rPr lang="pt-BR" smtClean="0"/>
              <a:t>‹nº›</a:t>
            </a:fld>
            <a:endParaRPr lang="pt-BR"/>
          </a:p>
        </p:txBody>
      </p:sp>
    </p:spTree>
    <p:extLst>
      <p:ext uri="{BB962C8B-B14F-4D97-AF65-F5344CB8AC3E}">
        <p14:creationId xmlns:p14="http://schemas.microsoft.com/office/powerpoint/2010/main" val="3052143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66E55F0-8541-4B47-92B7-A3E6919A45DE}" type="datetimeFigureOut">
              <a:rPr lang="pt-BR" smtClean="0"/>
              <a:t>15/11/2022</a:t>
            </a:fld>
            <a:endParaRPr lang="pt-B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FD55C3-C4B2-430D-B88B-C5C2B8EC187B}" type="slidenum">
              <a:rPr lang="pt-BR" smtClean="0"/>
              <a:t>‹nº›</a:t>
            </a:fld>
            <a:endParaRPr lang="pt-BR"/>
          </a:p>
        </p:txBody>
      </p:sp>
    </p:spTree>
    <p:extLst>
      <p:ext uri="{BB962C8B-B14F-4D97-AF65-F5344CB8AC3E}">
        <p14:creationId xmlns:p14="http://schemas.microsoft.com/office/powerpoint/2010/main" val="851346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466E55F0-8541-4B47-92B7-A3E6919A45DE}" type="datetimeFigureOut">
              <a:rPr lang="pt-BR" smtClean="0"/>
              <a:t>15/11/2022</a:t>
            </a:fld>
            <a:endParaRPr lang="pt-B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pt-B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F4FD55C3-C4B2-430D-B88B-C5C2B8EC187B}" type="slidenum">
              <a:rPr lang="pt-BR" smtClean="0"/>
              <a:t>‹nº›</a:t>
            </a:fld>
            <a:endParaRPr lang="pt-BR"/>
          </a:p>
        </p:txBody>
      </p:sp>
    </p:spTree>
    <p:extLst>
      <p:ext uri="{BB962C8B-B14F-4D97-AF65-F5344CB8AC3E}">
        <p14:creationId xmlns:p14="http://schemas.microsoft.com/office/powerpoint/2010/main" val="4214656589"/>
      </p:ext>
    </p:extLst>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5E5CE6-BCA6-497F-A186-33F056A4D663}"/>
              </a:ext>
            </a:extLst>
          </p:cNvPr>
          <p:cNvSpPr>
            <a:spLocks noGrp="1"/>
          </p:cNvSpPr>
          <p:nvPr>
            <p:ph type="ctrTitle"/>
          </p:nvPr>
        </p:nvSpPr>
        <p:spPr>
          <a:xfrm>
            <a:off x="3235255" y="-919589"/>
            <a:ext cx="9418320" cy="2489259"/>
          </a:xfrm>
        </p:spPr>
        <p:txBody>
          <a:bodyPr>
            <a:normAutofit/>
          </a:bodyPr>
          <a:lstStyle/>
          <a:p>
            <a:r>
              <a:rPr lang="pt-BR" sz="2600" dirty="0"/>
              <a:t>Faculdade de Tecnologia e Ciências da Bahia</a:t>
            </a:r>
            <a:br>
              <a:rPr lang="pt-BR" sz="2600" dirty="0"/>
            </a:br>
            <a:r>
              <a:rPr lang="pt-BR" sz="2600" dirty="0"/>
              <a:t>Curso: Engenharia Civil</a:t>
            </a:r>
            <a:br>
              <a:rPr lang="pt-BR" sz="2600" dirty="0"/>
            </a:br>
            <a:r>
              <a:rPr lang="pt-BR" sz="2600" dirty="0"/>
              <a:t>Disciplina: Hidráulica Aplicada</a:t>
            </a:r>
          </a:p>
        </p:txBody>
      </p:sp>
      <p:sp>
        <p:nvSpPr>
          <p:cNvPr id="3" name="Subtítulo 2">
            <a:extLst>
              <a:ext uri="{FF2B5EF4-FFF2-40B4-BE49-F238E27FC236}">
                <a16:creationId xmlns:a16="http://schemas.microsoft.com/office/drawing/2014/main" id="{75C847A1-D8C7-4972-A50E-8FBF45FC5E77}"/>
              </a:ext>
            </a:extLst>
          </p:cNvPr>
          <p:cNvSpPr>
            <a:spLocks noGrp="1"/>
          </p:cNvSpPr>
          <p:nvPr>
            <p:ph type="subTitle" idx="1"/>
          </p:nvPr>
        </p:nvSpPr>
        <p:spPr>
          <a:xfrm>
            <a:off x="1066800" y="3109362"/>
            <a:ext cx="10058400" cy="1143000"/>
          </a:xfrm>
        </p:spPr>
        <p:txBody>
          <a:bodyPr>
            <a:noAutofit/>
          </a:bodyPr>
          <a:lstStyle/>
          <a:p>
            <a:pPr algn="ctr"/>
            <a:r>
              <a:rPr lang="pt-BR" sz="4000" dirty="0">
                <a:solidFill>
                  <a:schemeClr val="tx1"/>
                </a:solidFill>
              </a:rPr>
              <a:t>Condutos livres ou canais</a:t>
            </a:r>
          </a:p>
          <a:p>
            <a:pPr algn="ctr"/>
            <a:endParaRPr lang="pt-BR" sz="4000" dirty="0">
              <a:solidFill>
                <a:schemeClr val="tx1"/>
              </a:solidFill>
            </a:endParaRPr>
          </a:p>
          <a:p>
            <a:pPr algn="r"/>
            <a:r>
              <a:rPr lang="pt-BR" sz="2400" dirty="0">
                <a:solidFill>
                  <a:schemeClr val="tx1"/>
                </a:solidFill>
              </a:rPr>
              <a:t>Prof. Juliane Souza</a:t>
            </a:r>
          </a:p>
          <a:p>
            <a:pPr algn="ctr"/>
            <a:endParaRPr lang="pt-BR" sz="4000" dirty="0"/>
          </a:p>
        </p:txBody>
      </p:sp>
      <p:pic>
        <p:nvPicPr>
          <p:cNvPr id="4" name="Imagem 3" descr="Fatec_Logo">
            <a:extLst>
              <a:ext uri="{FF2B5EF4-FFF2-40B4-BE49-F238E27FC236}">
                <a16:creationId xmlns:a16="http://schemas.microsoft.com/office/drawing/2014/main" id="{4023555D-520B-4BEA-BD31-0BA148D5CCE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62609" y="419565"/>
            <a:ext cx="2466629" cy="1244629"/>
          </a:xfrm>
          <a:prstGeom prst="rect">
            <a:avLst/>
          </a:prstGeom>
          <a:noFill/>
          <a:ln>
            <a:noFill/>
          </a:ln>
        </p:spPr>
      </p:pic>
    </p:spTree>
    <p:extLst>
      <p:ext uri="{BB962C8B-B14F-4D97-AF65-F5344CB8AC3E}">
        <p14:creationId xmlns:p14="http://schemas.microsoft.com/office/powerpoint/2010/main" val="2902952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42C1DC-379D-4460-DCBA-5CC2FD69A19B}"/>
              </a:ext>
            </a:extLst>
          </p:cNvPr>
          <p:cNvSpPr>
            <a:spLocks noGrp="1"/>
          </p:cNvSpPr>
          <p:nvPr>
            <p:ph type="title"/>
          </p:nvPr>
        </p:nvSpPr>
        <p:spPr/>
        <p:txBody>
          <a:bodyPr/>
          <a:lstStyle/>
          <a:p>
            <a:r>
              <a:rPr lang="pt-BR" dirty="0"/>
              <a:t>Caracterização da forma dos canais</a:t>
            </a:r>
          </a:p>
        </p:txBody>
      </p:sp>
      <p:sp>
        <p:nvSpPr>
          <p:cNvPr id="3" name="Espaço Reservado para Conteúdo 2">
            <a:extLst>
              <a:ext uri="{FF2B5EF4-FFF2-40B4-BE49-F238E27FC236}">
                <a16:creationId xmlns:a16="http://schemas.microsoft.com/office/drawing/2014/main" id="{959AACAF-6D8F-BA09-C24C-112FAE45BD28}"/>
              </a:ext>
            </a:extLst>
          </p:cNvPr>
          <p:cNvSpPr>
            <a:spLocks noGrp="1"/>
          </p:cNvSpPr>
          <p:nvPr>
            <p:ph idx="1"/>
          </p:nvPr>
        </p:nvSpPr>
        <p:spPr>
          <a:xfrm>
            <a:off x="1261872" y="1828800"/>
            <a:ext cx="9692640" cy="4351337"/>
          </a:xfrm>
        </p:spPr>
        <p:txBody>
          <a:bodyPr/>
          <a:lstStyle/>
          <a:p>
            <a:pPr marL="0" indent="0">
              <a:buNone/>
            </a:pPr>
            <a:r>
              <a:rPr lang="pt-BR" dirty="0"/>
              <a:t>Perímetro Molhado (P) </a:t>
            </a:r>
          </a:p>
          <a:p>
            <a:pPr marL="0" indent="0">
              <a:buNone/>
            </a:pPr>
            <a:endParaRPr lang="pt-BR" dirty="0"/>
          </a:p>
          <a:p>
            <a:r>
              <a:rPr lang="pt-BR" dirty="0"/>
              <a:t>Comprimento da linha de contato entre a água, as paredes e o fundo do canal;</a:t>
            </a:r>
          </a:p>
          <a:p>
            <a:r>
              <a:rPr lang="pt-BR" dirty="0"/>
              <a:t>Perímetro este, em corte transversal do canal. </a:t>
            </a:r>
          </a:p>
        </p:txBody>
      </p:sp>
      <p:pic>
        <p:nvPicPr>
          <p:cNvPr id="5" name="Imagem 4">
            <a:extLst>
              <a:ext uri="{FF2B5EF4-FFF2-40B4-BE49-F238E27FC236}">
                <a16:creationId xmlns:a16="http://schemas.microsoft.com/office/drawing/2014/main" id="{CB87F033-872B-5821-1B3C-496FA58E2270}"/>
              </a:ext>
            </a:extLst>
          </p:cNvPr>
          <p:cNvPicPr>
            <a:picLocks noChangeAspect="1"/>
          </p:cNvPicPr>
          <p:nvPr/>
        </p:nvPicPr>
        <p:blipFill>
          <a:blip r:embed="rId2"/>
          <a:stretch>
            <a:fillRect/>
          </a:stretch>
        </p:blipFill>
        <p:spPr>
          <a:xfrm>
            <a:off x="6664985" y="3867463"/>
            <a:ext cx="5527015" cy="2990538"/>
          </a:xfrm>
          <a:prstGeom prst="rect">
            <a:avLst/>
          </a:prstGeom>
        </p:spPr>
      </p:pic>
    </p:spTree>
    <p:extLst>
      <p:ext uri="{BB962C8B-B14F-4D97-AF65-F5344CB8AC3E}">
        <p14:creationId xmlns:p14="http://schemas.microsoft.com/office/powerpoint/2010/main" val="3998129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425501-D162-2A7B-8EC2-E409FC659204}"/>
              </a:ext>
            </a:extLst>
          </p:cNvPr>
          <p:cNvSpPr>
            <a:spLocks noGrp="1"/>
          </p:cNvSpPr>
          <p:nvPr>
            <p:ph type="title"/>
          </p:nvPr>
        </p:nvSpPr>
        <p:spPr/>
        <p:txBody>
          <a:bodyPr/>
          <a:lstStyle/>
          <a:p>
            <a:r>
              <a:rPr lang="pt-BR" dirty="0"/>
              <a:t>Caracterização da forma dos canais</a:t>
            </a:r>
          </a:p>
        </p:txBody>
      </p:sp>
      <p:sp>
        <p:nvSpPr>
          <p:cNvPr id="3" name="Espaço Reservado para Conteúdo 2">
            <a:extLst>
              <a:ext uri="{FF2B5EF4-FFF2-40B4-BE49-F238E27FC236}">
                <a16:creationId xmlns:a16="http://schemas.microsoft.com/office/drawing/2014/main" id="{7F7CCE04-7438-4730-9D5A-497A4F280C2D}"/>
              </a:ext>
            </a:extLst>
          </p:cNvPr>
          <p:cNvSpPr>
            <a:spLocks noGrp="1"/>
          </p:cNvSpPr>
          <p:nvPr>
            <p:ph idx="1"/>
          </p:nvPr>
        </p:nvSpPr>
        <p:spPr>
          <a:xfrm>
            <a:off x="1261871" y="1828800"/>
            <a:ext cx="9692639" cy="4351337"/>
          </a:xfrm>
        </p:spPr>
        <p:txBody>
          <a:bodyPr/>
          <a:lstStyle/>
          <a:p>
            <a:pPr marL="0" indent="0" algn="just">
              <a:buNone/>
            </a:pPr>
            <a:r>
              <a:rPr lang="pt-BR" dirty="0"/>
              <a:t>Perímetro Molhado (P) </a:t>
            </a:r>
          </a:p>
          <a:p>
            <a:pPr algn="just"/>
            <a:endParaRPr lang="pt-BR" dirty="0"/>
          </a:p>
          <a:p>
            <a:pPr algn="just"/>
            <a:r>
              <a:rPr lang="pt-BR" dirty="0"/>
              <a:t>Perímetro molhado é o perímetro em corte transversal do canal que está em contato com a água transportada;</a:t>
            </a:r>
          </a:p>
          <a:p>
            <a:pPr algn="just"/>
            <a:r>
              <a:rPr lang="pt-BR" dirty="0"/>
              <a:t>A superfície da água não está inclusa.</a:t>
            </a:r>
          </a:p>
        </p:txBody>
      </p:sp>
      <p:pic>
        <p:nvPicPr>
          <p:cNvPr id="4" name="Imagem 3">
            <a:extLst>
              <a:ext uri="{FF2B5EF4-FFF2-40B4-BE49-F238E27FC236}">
                <a16:creationId xmlns:a16="http://schemas.microsoft.com/office/drawing/2014/main" id="{CA4D9E2C-B5D2-A0D9-7241-DF8BE0572D13}"/>
              </a:ext>
            </a:extLst>
          </p:cNvPr>
          <p:cNvPicPr>
            <a:picLocks noChangeAspect="1"/>
          </p:cNvPicPr>
          <p:nvPr/>
        </p:nvPicPr>
        <p:blipFill>
          <a:blip r:embed="rId2"/>
          <a:stretch>
            <a:fillRect/>
          </a:stretch>
        </p:blipFill>
        <p:spPr>
          <a:xfrm>
            <a:off x="6664985" y="3867463"/>
            <a:ext cx="5527015" cy="2990538"/>
          </a:xfrm>
          <a:prstGeom prst="rect">
            <a:avLst/>
          </a:prstGeom>
        </p:spPr>
      </p:pic>
    </p:spTree>
    <p:extLst>
      <p:ext uri="{BB962C8B-B14F-4D97-AF65-F5344CB8AC3E}">
        <p14:creationId xmlns:p14="http://schemas.microsoft.com/office/powerpoint/2010/main" val="3551345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4BDD84-7E2D-49A9-21AE-EDEBB63E490B}"/>
              </a:ext>
            </a:extLst>
          </p:cNvPr>
          <p:cNvSpPr>
            <a:spLocks noGrp="1"/>
          </p:cNvSpPr>
          <p:nvPr>
            <p:ph type="title"/>
          </p:nvPr>
        </p:nvSpPr>
        <p:spPr/>
        <p:txBody>
          <a:bodyPr/>
          <a:lstStyle/>
          <a:p>
            <a:r>
              <a:rPr lang="pt-BR" dirty="0"/>
              <a:t>Caracterização da forma dos canais</a:t>
            </a:r>
          </a:p>
        </p:txBody>
      </p:sp>
      <p:sp>
        <p:nvSpPr>
          <p:cNvPr id="3" name="Espaço Reservado para Conteúdo 2">
            <a:extLst>
              <a:ext uri="{FF2B5EF4-FFF2-40B4-BE49-F238E27FC236}">
                <a16:creationId xmlns:a16="http://schemas.microsoft.com/office/drawing/2014/main" id="{D1EE7EE7-45A5-2BE6-0A6C-7D8A43086B47}"/>
              </a:ext>
            </a:extLst>
          </p:cNvPr>
          <p:cNvSpPr>
            <a:spLocks noGrp="1"/>
          </p:cNvSpPr>
          <p:nvPr>
            <p:ph idx="1"/>
          </p:nvPr>
        </p:nvSpPr>
        <p:spPr>
          <a:xfrm>
            <a:off x="1261872" y="1828800"/>
            <a:ext cx="9692640" cy="4351337"/>
          </a:xfrm>
        </p:spPr>
        <p:txBody>
          <a:bodyPr/>
          <a:lstStyle/>
          <a:p>
            <a:r>
              <a:rPr lang="pt-BR" dirty="0"/>
              <a:t>Raio Hidráulico (RH)</a:t>
            </a:r>
          </a:p>
          <a:p>
            <a:endParaRPr lang="pt-BR" dirty="0"/>
          </a:p>
          <a:p>
            <a:r>
              <a:rPr lang="pt-BR" dirty="0"/>
              <a:t>É a razão entre a área molhada (Am) e o perímetro molhado (P).</a:t>
            </a:r>
          </a:p>
          <a:p>
            <a:endParaRPr lang="pt-BR" dirty="0"/>
          </a:p>
        </p:txBody>
      </p:sp>
      <p:pic>
        <p:nvPicPr>
          <p:cNvPr id="5" name="Imagem 4">
            <a:extLst>
              <a:ext uri="{FF2B5EF4-FFF2-40B4-BE49-F238E27FC236}">
                <a16:creationId xmlns:a16="http://schemas.microsoft.com/office/drawing/2014/main" id="{59B41CCE-3C82-EDF4-46D0-842E000B15FE}"/>
              </a:ext>
            </a:extLst>
          </p:cNvPr>
          <p:cNvPicPr>
            <a:picLocks noChangeAspect="1"/>
          </p:cNvPicPr>
          <p:nvPr/>
        </p:nvPicPr>
        <p:blipFill>
          <a:blip r:embed="rId2"/>
          <a:stretch>
            <a:fillRect/>
          </a:stretch>
        </p:blipFill>
        <p:spPr>
          <a:xfrm>
            <a:off x="4881094" y="3737768"/>
            <a:ext cx="1800225" cy="533400"/>
          </a:xfrm>
          <a:prstGeom prst="rect">
            <a:avLst/>
          </a:prstGeom>
        </p:spPr>
      </p:pic>
    </p:spTree>
    <p:extLst>
      <p:ext uri="{BB962C8B-B14F-4D97-AF65-F5344CB8AC3E}">
        <p14:creationId xmlns:p14="http://schemas.microsoft.com/office/powerpoint/2010/main" val="858275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F48A6D-53F4-65BD-63FF-DCAF4743F9C6}"/>
              </a:ext>
            </a:extLst>
          </p:cNvPr>
          <p:cNvSpPr>
            <a:spLocks noGrp="1"/>
          </p:cNvSpPr>
          <p:nvPr>
            <p:ph type="title"/>
          </p:nvPr>
        </p:nvSpPr>
        <p:spPr/>
        <p:txBody>
          <a:bodyPr/>
          <a:lstStyle/>
          <a:p>
            <a:r>
              <a:rPr lang="pt-BR" dirty="0"/>
              <a:t>Raio Hidráulico </a:t>
            </a:r>
          </a:p>
        </p:txBody>
      </p:sp>
      <p:sp>
        <p:nvSpPr>
          <p:cNvPr id="3" name="Espaço Reservado para Conteúdo 2">
            <a:extLst>
              <a:ext uri="{FF2B5EF4-FFF2-40B4-BE49-F238E27FC236}">
                <a16:creationId xmlns:a16="http://schemas.microsoft.com/office/drawing/2014/main" id="{4232B8ED-9152-39DF-C82F-245B8A9912E8}"/>
              </a:ext>
            </a:extLst>
          </p:cNvPr>
          <p:cNvSpPr>
            <a:spLocks noGrp="1"/>
          </p:cNvSpPr>
          <p:nvPr>
            <p:ph idx="1"/>
          </p:nvPr>
        </p:nvSpPr>
        <p:spPr/>
        <p:txBody>
          <a:bodyPr/>
          <a:lstStyle/>
          <a:p>
            <a:r>
              <a:rPr lang="pt-BR" dirty="0"/>
              <a:t>Para uma seção retangular</a:t>
            </a:r>
          </a:p>
          <a:p>
            <a:endParaRPr lang="pt-BR" dirty="0"/>
          </a:p>
          <a:p>
            <a:endParaRPr lang="pt-BR" dirty="0"/>
          </a:p>
          <a:p>
            <a:endParaRPr lang="pt-BR" dirty="0"/>
          </a:p>
        </p:txBody>
      </p:sp>
      <p:pic>
        <p:nvPicPr>
          <p:cNvPr id="5" name="Imagem 4">
            <a:extLst>
              <a:ext uri="{FF2B5EF4-FFF2-40B4-BE49-F238E27FC236}">
                <a16:creationId xmlns:a16="http://schemas.microsoft.com/office/drawing/2014/main" id="{6CF70B31-715C-3906-3FF5-566DDEA5E1A0}"/>
              </a:ext>
            </a:extLst>
          </p:cNvPr>
          <p:cNvPicPr>
            <a:picLocks noChangeAspect="1"/>
          </p:cNvPicPr>
          <p:nvPr/>
        </p:nvPicPr>
        <p:blipFill>
          <a:blip r:embed="rId2"/>
          <a:stretch>
            <a:fillRect/>
          </a:stretch>
        </p:blipFill>
        <p:spPr>
          <a:xfrm>
            <a:off x="5966717" y="3027235"/>
            <a:ext cx="5191961" cy="2893880"/>
          </a:xfrm>
          <a:prstGeom prst="rect">
            <a:avLst/>
          </a:prstGeom>
        </p:spPr>
      </p:pic>
      <p:pic>
        <p:nvPicPr>
          <p:cNvPr id="9" name="Imagem 8">
            <a:extLst>
              <a:ext uri="{FF2B5EF4-FFF2-40B4-BE49-F238E27FC236}">
                <a16:creationId xmlns:a16="http://schemas.microsoft.com/office/drawing/2014/main" id="{5DA87663-CDDE-1442-0FED-967A3A7D7E3A}"/>
              </a:ext>
            </a:extLst>
          </p:cNvPr>
          <p:cNvPicPr>
            <a:picLocks noChangeAspect="1"/>
          </p:cNvPicPr>
          <p:nvPr/>
        </p:nvPicPr>
        <p:blipFill>
          <a:blip r:embed="rId3"/>
          <a:stretch>
            <a:fillRect/>
          </a:stretch>
        </p:blipFill>
        <p:spPr>
          <a:xfrm>
            <a:off x="2563318" y="3894652"/>
            <a:ext cx="2010478" cy="1076317"/>
          </a:xfrm>
          <a:prstGeom prst="rect">
            <a:avLst/>
          </a:prstGeom>
        </p:spPr>
      </p:pic>
    </p:spTree>
    <p:extLst>
      <p:ext uri="{BB962C8B-B14F-4D97-AF65-F5344CB8AC3E}">
        <p14:creationId xmlns:p14="http://schemas.microsoft.com/office/powerpoint/2010/main" val="2530270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8C724D-54CB-A0A2-730C-75C67FD0A949}"/>
              </a:ext>
            </a:extLst>
          </p:cNvPr>
          <p:cNvSpPr>
            <a:spLocks noGrp="1"/>
          </p:cNvSpPr>
          <p:nvPr>
            <p:ph type="title"/>
          </p:nvPr>
        </p:nvSpPr>
        <p:spPr/>
        <p:txBody>
          <a:bodyPr/>
          <a:lstStyle/>
          <a:p>
            <a:r>
              <a:rPr lang="pt-BR" dirty="0"/>
              <a:t>Raio Hidráulico </a:t>
            </a:r>
          </a:p>
        </p:txBody>
      </p:sp>
      <p:sp>
        <p:nvSpPr>
          <p:cNvPr id="3" name="Espaço Reservado para Conteúdo 2">
            <a:extLst>
              <a:ext uri="{FF2B5EF4-FFF2-40B4-BE49-F238E27FC236}">
                <a16:creationId xmlns:a16="http://schemas.microsoft.com/office/drawing/2014/main" id="{A9127CFB-DC1E-D47B-27BA-D46E3F676930}"/>
              </a:ext>
            </a:extLst>
          </p:cNvPr>
          <p:cNvSpPr>
            <a:spLocks noGrp="1"/>
          </p:cNvSpPr>
          <p:nvPr>
            <p:ph idx="1"/>
          </p:nvPr>
        </p:nvSpPr>
        <p:spPr/>
        <p:txBody>
          <a:bodyPr/>
          <a:lstStyle/>
          <a:p>
            <a:r>
              <a:rPr lang="pt-BR" dirty="0"/>
              <a:t>Para uma seção circular:</a:t>
            </a:r>
          </a:p>
          <a:p>
            <a:endParaRPr lang="pt-BR" dirty="0"/>
          </a:p>
          <a:p>
            <a:r>
              <a:rPr lang="pt-BR" dirty="0"/>
              <a:t>Seção parcialmente cheia com: y0 / D = 0,5</a:t>
            </a:r>
          </a:p>
        </p:txBody>
      </p:sp>
      <p:pic>
        <p:nvPicPr>
          <p:cNvPr id="5" name="Imagem 4">
            <a:extLst>
              <a:ext uri="{FF2B5EF4-FFF2-40B4-BE49-F238E27FC236}">
                <a16:creationId xmlns:a16="http://schemas.microsoft.com/office/drawing/2014/main" id="{E7AA4107-D6A4-947F-4454-8D74FCA9CF7D}"/>
              </a:ext>
            </a:extLst>
          </p:cNvPr>
          <p:cNvPicPr>
            <a:picLocks noChangeAspect="1"/>
          </p:cNvPicPr>
          <p:nvPr/>
        </p:nvPicPr>
        <p:blipFill>
          <a:blip r:embed="rId2"/>
          <a:stretch>
            <a:fillRect/>
          </a:stretch>
        </p:blipFill>
        <p:spPr>
          <a:xfrm>
            <a:off x="7812846" y="2833141"/>
            <a:ext cx="3264213" cy="2779245"/>
          </a:xfrm>
          <a:prstGeom prst="rect">
            <a:avLst/>
          </a:prstGeom>
        </p:spPr>
      </p:pic>
      <p:pic>
        <p:nvPicPr>
          <p:cNvPr id="7" name="Imagem 6">
            <a:extLst>
              <a:ext uri="{FF2B5EF4-FFF2-40B4-BE49-F238E27FC236}">
                <a16:creationId xmlns:a16="http://schemas.microsoft.com/office/drawing/2014/main" id="{102EF5A6-522B-E039-5D5E-FA87F820EB65}"/>
              </a:ext>
            </a:extLst>
          </p:cNvPr>
          <p:cNvPicPr>
            <a:picLocks noChangeAspect="1"/>
          </p:cNvPicPr>
          <p:nvPr/>
        </p:nvPicPr>
        <p:blipFill>
          <a:blip r:embed="rId3"/>
          <a:stretch>
            <a:fillRect/>
          </a:stretch>
        </p:blipFill>
        <p:spPr>
          <a:xfrm>
            <a:off x="1817616" y="3847084"/>
            <a:ext cx="4728089" cy="1024719"/>
          </a:xfrm>
          <a:prstGeom prst="rect">
            <a:avLst/>
          </a:prstGeom>
        </p:spPr>
      </p:pic>
    </p:spTree>
    <p:extLst>
      <p:ext uri="{BB962C8B-B14F-4D97-AF65-F5344CB8AC3E}">
        <p14:creationId xmlns:p14="http://schemas.microsoft.com/office/powerpoint/2010/main" val="2822581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9ABABF-3EAC-1A28-A956-6F3DDC85A350}"/>
              </a:ext>
            </a:extLst>
          </p:cNvPr>
          <p:cNvSpPr>
            <a:spLocks noGrp="1"/>
          </p:cNvSpPr>
          <p:nvPr>
            <p:ph type="title"/>
          </p:nvPr>
        </p:nvSpPr>
        <p:spPr/>
        <p:txBody>
          <a:bodyPr/>
          <a:lstStyle/>
          <a:p>
            <a:r>
              <a:rPr lang="pt-BR" dirty="0"/>
              <a:t>Raio Hidráulico </a:t>
            </a:r>
          </a:p>
        </p:txBody>
      </p:sp>
      <p:sp>
        <p:nvSpPr>
          <p:cNvPr id="3" name="Espaço Reservado para Conteúdo 2">
            <a:extLst>
              <a:ext uri="{FF2B5EF4-FFF2-40B4-BE49-F238E27FC236}">
                <a16:creationId xmlns:a16="http://schemas.microsoft.com/office/drawing/2014/main" id="{B25E2B23-D716-921A-7F12-E902B765514B}"/>
              </a:ext>
            </a:extLst>
          </p:cNvPr>
          <p:cNvSpPr>
            <a:spLocks noGrp="1"/>
          </p:cNvSpPr>
          <p:nvPr>
            <p:ph idx="1"/>
          </p:nvPr>
        </p:nvSpPr>
        <p:spPr>
          <a:xfrm>
            <a:off x="1261872" y="1828800"/>
            <a:ext cx="9692640" cy="4351337"/>
          </a:xfrm>
        </p:spPr>
        <p:txBody>
          <a:bodyPr/>
          <a:lstStyle/>
          <a:p>
            <a:r>
              <a:rPr lang="pt-BR" dirty="0"/>
              <a:t>Seção na iminência de encher (seção plena): y0 / D = 1,0</a:t>
            </a:r>
          </a:p>
        </p:txBody>
      </p:sp>
      <p:pic>
        <p:nvPicPr>
          <p:cNvPr id="5" name="Imagem 4">
            <a:extLst>
              <a:ext uri="{FF2B5EF4-FFF2-40B4-BE49-F238E27FC236}">
                <a16:creationId xmlns:a16="http://schemas.microsoft.com/office/drawing/2014/main" id="{DAC20B90-3EAE-C0AD-29CD-A7575AEFB235}"/>
              </a:ext>
            </a:extLst>
          </p:cNvPr>
          <p:cNvPicPr>
            <a:picLocks noChangeAspect="1"/>
          </p:cNvPicPr>
          <p:nvPr/>
        </p:nvPicPr>
        <p:blipFill>
          <a:blip r:embed="rId2"/>
          <a:stretch>
            <a:fillRect/>
          </a:stretch>
        </p:blipFill>
        <p:spPr>
          <a:xfrm>
            <a:off x="7778957" y="2216834"/>
            <a:ext cx="3343745" cy="3539390"/>
          </a:xfrm>
          <a:prstGeom prst="rect">
            <a:avLst/>
          </a:prstGeom>
        </p:spPr>
      </p:pic>
      <p:pic>
        <p:nvPicPr>
          <p:cNvPr id="7" name="Imagem 6">
            <a:extLst>
              <a:ext uri="{FF2B5EF4-FFF2-40B4-BE49-F238E27FC236}">
                <a16:creationId xmlns:a16="http://schemas.microsoft.com/office/drawing/2014/main" id="{9E06E980-C07F-09C8-C6F0-05C128381380}"/>
              </a:ext>
            </a:extLst>
          </p:cNvPr>
          <p:cNvPicPr>
            <a:picLocks noChangeAspect="1"/>
          </p:cNvPicPr>
          <p:nvPr/>
        </p:nvPicPr>
        <p:blipFill>
          <a:blip r:embed="rId3"/>
          <a:stretch>
            <a:fillRect/>
          </a:stretch>
        </p:blipFill>
        <p:spPr>
          <a:xfrm>
            <a:off x="1934689" y="3842270"/>
            <a:ext cx="5200630" cy="1284366"/>
          </a:xfrm>
          <a:prstGeom prst="rect">
            <a:avLst/>
          </a:prstGeom>
        </p:spPr>
      </p:pic>
    </p:spTree>
    <p:extLst>
      <p:ext uri="{BB962C8B-B14F-4D97-AF65-F5344CB8AC3E}">
        <p14:creationId xmlns:p14="http://schemas.microsoft.com/office/powerpoint/2010/main" val="1971428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C1D288-5B8C-B2BC-A1D5-C67D67202730}"/>
              </a:ext>
            </a:extLst>
          </p:cNvPr>
          <p:cNvSpPr>
            <a:spLocks noGrp="1"/>
          </p:cNvSpPr>
          <p:nvPr>
            <p:ph type="title"/>
          </p:nvPr>
        </p:nvSpPr>
        <p:spPr/>
        <p:txBody>
          <a:bodyPr/>
          <a:lstStyle/>
          <a:p>
            <a:r>
              <a:rPr lang="pt-BR" dirty="0"/>
              <a:t>Raio Hidráulico</a:t>
            </a:r>
          </a:p>
        </p:txBody>
      </p:sp>
      <p:pic>
        <p:nvPicPr>
          <p:cNvPr id="5" name="Imagem 4">
            <a:extLst>
              <a:ext uri="{FF2B5EF4-FFF2-40B4-BE49-F238E27FC236}">
                <a16:creationId xmlns:a16="http://schemas.microsoft.com/office/drawing/2014/main" id="{44761C55-88FA-3EF2-3EE0-36B443721457}"/>
              </a:ext>
            </a:extLst>
          </p:cNvPr>
          <p:cNvPicPr>
            <a:picLocks noChangeAspect="1"/>
          </p:cNvPicPr>
          <p:nvPr/>
        </p:nvPicPr>
        <p:blipFill>
          <a:blip r:embed="rId2"/>
          <a:stretch>
            <a:fillRect/>
          </a:stretch>
        </p:blipFill>
        <p:spPr>
          <a:xfrm>
            <a:off x="1307211" y="1691323"/>
            <a:ext cx="9402517" cy="5166678"/>
          </a:xfrm>
          <a:prstGeom prst="rect">
            <a:avLst/>
          </a:prstGeom>
        </p:spPr>
      </p:pic>
    </p:spTree>
    <p:extLst>
      <p:ext uri="{BB962C8B-B14F-4D97-AF65-F5344CB8AC3E}">
        <p14:creationId xmlns:p14="http://schemas.microsoft.com/office/powerpoint/2010/main" val="2946411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84666D-85CD-917A-FE5E-E47FD34CF591}"/>
              </a:ext>
            </a:extLst>
          </p:cNvPr>
          <p:cNvSpPr>
            <a:spLocks noGrp="1"/>
          </p:cNvSpPr>
          <p:nvPr>
            <p:ph type="title"/>
          </p:nvPr>
        </p:nvSpPr>
        <p:spPr/>
        <p:txBody>
          <a:bodyPr/>
          <a:lstStyle/>
          <a:p>
            <a:r>
              <a:rPr lang="pt-BR" dirty="0"/>
              <a:t>Tipos de movimento</a:t>
            </a:r>
          </a:p>
        </p:txBody>
      </p:sp>
      <p:sp>
        <p:nvSpPr>
          <p:cNvPr id="3" name="Espaço Reservado para Conteúdo 2">
            <a:extLst>
              <a:ext uri="{FF2B5EF4-FFF2-40B4-BE49-F238E27FC236}">
                <a16:creationId xmlns:a16="http://schemas.microsoft.com/office/drawing/2014/main" id="{5851BA89-E168-DADE-DFE2-1E1236149EA5}"/>
              </a:ext>
            </a:extLst>
          </p:cNvPr>
          <p:cNvSpPr>
            <a:spLocks noGrp="1"/>
          </p:cNvSpPr>
          <p:nvPr>
            <p:ph idx="1"/>
          </p:nvPr>
        </p:nvSpPr>
        <p:spPr>
          <a:xfrm>
            <a:off x="1261872" y="1828800"/>
            <a:ext cx="9692640" cy="4796852"/>
          </a:xfrm>
        </p:spPr>
        <p:txBody>
          <a:bodyPr>
            <a:normAutofit lnSpcReduction="10000"/>
          </a:bodyPr>
          <a:lstStyle/>
          <a:p>
            <a:pPr marL="0" indent="0" algn="just">
              <a:buNone/>
            </a:pPr>
            <a:r>
              <a:rPr lang="pt-BR" dirty="0"/>
              <a:t>O escoamento em condutos livres pode se realizar de várias maneiras:</a:t>
            </a:r>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r>
              <a:rPr lang="pt-BR" dirty="0"/>
              <a:t>Nos canais com escoamento uniforme o regime poderá se alterar passando a variado em consequência de mudanças de declividade, variação de seção e presença de obstáculos. </a:t>
            </a:r>
          </a:p>
          <a:p>
            <a:pPr marL="0" indent="0" algn="just">
              <a:buNone/>
            </a:pPr>
            <a:endParaRPr lang="pt-BR" dirty="0"/>
          </a:p>
        </p:txBody>
      </p:sp>
      <p:pic>
        <p:nvPicPr>
          <p:cNvPr id="5" name="Imagem 4">
            <a:extLst>
              <a:ext uri="{FF2B5EF4-FFF2-40B4-BE49-F238E27FC236}">
                <a16:creationId xmlns:a16="http://schemas.microsoft.com/office/drawing/2014/main" id="{EE8E0BE8-6A3E-4D76-599C-41D412352ED6}"/>
              </a:ext>
            </a:extLst>
          </p:cNvPr>
          <p:cNvPicPr>
            <a:picLocks noChangeAspect="1"/>
          </p:cNvPicPr>
          <p:nvPr/>
        </p:nvPicPr>
        <p:blipFill>
          <a:blip r:embed="rId2"/>
          <a:stretch>
            <a:fillRect/>
          </a:stretch>
        </p:blipFill>
        <p:spPr>
          <a:xfrm>
            <a:off x="1261872" y="2457742"/>
            <a:ext cx="8736567" cy="3063472"/>
          </a:xfrm>
          <a:prstGeom prst="rect">
            <a:avLst/>
          </a:prstGeom>
        </p:spPr>
      </p:pic>
    </p:spTree>
    <p:extLst>
      <p:ext uri="{BB962C8B-B14F-4D97-AF65-F5344CB8AC3E}">
        <p14:creationId xmlns:p14="http://schemas.microsoft.com/office/powerpoint/2010/main" val="1195401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FE361A-7FC3-522D-6817-1B4EBF08EBE1}"/>
              </a:ext>
            </a:extLst>
          </p:cNvPr>
          <p:cNvSpPr>
            <a:spLocks noGrp="1"/>
          </p:cNvSpPr>
          <p:nvPr>
            <p:ph type="title"/>
          </p:nvPr>
        </p:nvSpPr>
        <p:spPr/>
        <p:txBody>
          <a:bodyPr/>
          <a:lstStyle/>
          <a:p>
            <a:r>
              <a:rPr lang="pt-BR" dirty="0"/>
              <a:t>Movimento Permanente e Uniforme</a:t>
            </a:r>
          </a:p>
        </p:txBody>
      </p:sp>
      <p:sp>
        <p:nvSpPr>
          <p:cNvPr id="3" name="Espaço Reservado para Conteúdo 2">
            <a:extLst>
              <a:ext uri="{FF2B5EF4-FFF2-40B4-BE49-F238E27FC236}">
                <a16:creationId xmlns:a16="http://schemas.microsoft.com/office/drawing/2014/main" id="{B52D04C2-FB28-61F6-833E-8A171BDE1E2A}"/>
              </a:ext>
            </a:extLst>
          </p:cNvPr>
          <p:cNvSpPr>
            <a:spLocks noGrp="1"/>
          </p:cNvSpPr>
          <p:nvPr>
            <p:ph idx="1"/>
          </p:nvPr>
        </p:nvSpPr>
        <p:spPr>
          <a:xfrm>
            <a:off x="1261871" y="1828800"/>
            <a:ext cx="9692639" cy="4351337"/>
          </a:xfrm>
        </p:spPr>
        <p:txBody>
          <a:bodyPr/>
          <a:lstStyle/>
          <a:p>
            <a:pPr algn="just"/>
            <a:endParaRPr lang="pt-BR" dirty="0"/>
          </a:p>
          <a:p>
            <a:pPr algn="just"/>
            <a:r>
              <a:rPr lang="pt-BR" dirty="0"/>
              <a:t>Movimento Permanente: </a:t>
            </a:r>
          </a:p>
          <a:p>
            <a:pPr algn="just"/>
            <a:endParaRPr lang="pt-BR" dirty="0"/>
          </a:p>
          <a:p>
            <a:pPr algn="just"/>
            <a:r>
              <a:rPr lang="pt-BR" dirty="0"/>
              <a:t>Um movimento é dito permanente quando os parâmetros hidráulicos envolvidos no escoamento (altura da água, velocidade média, vazão, área molhada, perímetro molhado, raio hidráulico etc.) não variam no decorrer do tempo, para determinada seção</a:t>
            </a:r>
          </a:p>
        </p:txBody>
      </p:sp>
    </p:spTree>
    <p:extLst>
      <p:ext uri="{BB962C8B-B14F-4D97-AF65-F5344CB8AC3E}">
        <p14:creationId xmlns:p14="http://schemas.microsoft.com/office/powerpoint/2010/main" val="2394434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6D9CD-9D1B-FC67-3B0D-D28911E49992}"/>
              </a:ext>
            </a:extLst>
          </p:cNvPr>
          <p:cNvSpPr>
            <a:spLocks noGrp="1"/>
          </p:cNvSpPr>
          <p:nvPr>
            <p:ph type="title"/>
          </p:nvPr>
        </p:nvSpPr>
        <p:spPr/>
        <p:txBody>
          <a:bodyPr/>
          <a:lstStyle/>
          <a:p>
            <a:r>
              <a:rPr lang="pt-BR" dirty="0"/>
              <a:t>Movimento Permanente e Uniforme</a:t>
            </a:r>
          </a:p>
        </p:txBody>
      </p:sp>
      <p:sp>
        <p:nvSpPr>
          <p:cNvPr id="3" name="Espaço Reservado para Conteúdo 2">
            <a:extLst>
              <a:ext uri="{FF2B5EF4-FFF2-40B4-BE49-F238E27FC236}">
                <a16:creationId xmlns:a16="http://schemas.microsoft.com/office/drawing/2014/main" id="{42D0A501-C522-3A45-CA86-ACB52D4143E6}"/>
              </a:ext>
            </a:extLst>
          </p:cNvPr>
          <p:cNvSpPr>
            <a:spLocks noGrp="1"/>
          </p:cNvSpPr>
          <p:nvPr>
            <p:ph idx="1"/>
          </p:nvPr>
        </p:nvSpPr>
        <p:spPr>
          <a:xfrm>
            <a:off x="1261871" y="1828800"/>
            <a:ext cx="9692639" cy="4351337"/>
          </a:xfrm>
        </p:spPr>
        <p:txBody>
          <a:bodyPr/>
          <a:lstStyle/>
          <a:p>
            <a:pPr algn="just"/>
            <a:endParaRPr lang="pt-BR" dirty="0"/>
          </a:p>
          <a:p>
            <a:pPr algn="just"/>
            <a:r>
              <a:rPr lang="pt-BR" dirty="0"/>
              <a:t>Movimento Uniforme: </a:t>
            </a:r>
          </a:p>
          <a:p>
            <a:pPr algn="just"/>
            <a:endParaRPr lang="pt-BR" dirty="0"/>
          </a:p>
          <a:p>
            <a:pPr algn="just"/>
            <a:r>
              <a:rPr lang="pt-BR" dirty="0"/>
              <a:t>Um movimento é dito uniforme quando os parâmetros hidráulicos envolvidos no escoamento (altura d’água, velocidade média, vazão, área molhada, perímetro molhado, raio hidráulico etc.), não variam ao longo do espaço, considerando-se um determinado trecho de canal.</a:t>
            </a:r>
          </a:p>
        </p:txBody>
      </p:sp>
    </p:spTree>
    <p:extLst>
      <p:ext uri="{BB962C8B-B14F-4D97-AF65-F5344CB8AC3E}">
        <p14:creationId xmlns:p14="http://schemas.microsoft.com/office/powerpoint/2010/main" val="2768617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DAA2B7-9D62-B693-611C-64158CC4E016}"/>
              </a:ext>
            </a:extLst>
          </p:cNvPr>
          <p:cNvSpPr>
            <a:spLocks noGrp="1"/>
          </p:cNvSpPr>
          <p:nvPr>
            <p:ph type="title"/>
          </p:nvPr>
        </p:nvSpPr>
        <p:spPr/>
        <p:txBody>
          <a:bodyPr/>
          <a:lstStyle/>
          <a:p>
            <a:r>
              <a:rPr lang="pt-BR" dirty="0"/>
              <a:t>Aviso</a:t>
            </a:r>
          </a:p>
        </p:txBody>
      </p:sp>
      <p:sp>
        <p:nvSpPr>
          <p:cNvPr id="3" name="Espaço Reservado para Conteúdo 2">
            <a:extLst>
              <a:ext uri="{FF2B5EF4-FFF2-40B4-BE49-F238E27FC236}">
                <a16:creationId xmlns:a16="http://schemas.microsoft.com/office/drawing/2014/main" id="{B35E9940-0465-812C-6FBD-D96A29781F46}"/>
              </a:ext>
            </a:extLst>
          </p:cNvPr>
          <p:cNvSpPr>
            <a:spLocks noGrp="1"/>
          </p:cNvSpPr>
          <p:nvPr>
            <p:ph idx="1"/>
          </p:nvPr>
        </p:nvSpPr>
        <p:spPr/>
        <p:txBody>
          <a:bodyPr/>
          <a:lstStyle/>
          <a:p>
            <a:pPr marL="0" indent="0">
              <a:buNone/>
            </a:pPr>
            <a:r>
              <a:rPr lang="pt-BR" dirty="0"/>
              <a:t>Avaliação da III Unidade </a:t>
            </a:r>
          </a:p>
          <a:p>
            <a:r>
              <a:rPr lang="pt-BR" dirty="0"/>
              <a:t>Data: 29/11/2022</a:t>
            </a:r>
          </a:p>
          <a:p>
            <a:endParaRPr lang="pt-BR" dirty="0"/>
          </a:p>
          <a:p>
            <a:endParaRPr lang="pt-BR" dirty="0"/>
          </a:p>
          <a:p>
            <a:pPr marL="0" indent="0">
              <a:buNone/>
            </a:pPr>
            <a:r>
              <a:rPr lang="pt-BR" dirty="0"/>
              <a:t>Assunto</a:t>
            </a:r>
          </a:p>
          <a:p>
            <a:r>
              <a:rPr lang="pt-BR" dirty="0"/>
              <a:t>Condutos livres e canais</a:t>
            </a:r>
          </a:p>
        </p:txBody>
      </p:sp>
    </p:spTree>
    <p:extLst>
      <p:ext uri="{BB962C8B-B14F-4D97-AF65-F5344CB8AC3E}">
        <p14:creationId xmlns:p14="http://schemas.microsoft.com/office/powerpoint/2010/main" val="215436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7813B0-072C-F127-D200-DD5C9F3FA8A2}"/>
              </a:ext>
            </a:extLst>
          </p:cNvPr>
          <p:cNvSpPr>
            <a:spLocks noGrp="1"/>
          </p:cNvSpPr>
          <p:nvPr>
            <p:ph type="title"/>
          </p:nvPr>
        </p:nvSpPr>
        <p:spPr/>
        <p:txBody>
          <a:bodyPr/>
          <a:lstStyle/>
          <a:p>
            <a:r>
              <a:rPr lang="pt-BR" dirty="0"/>
              <a:t>Movimento Permanente e Uniforme</a:t>
            </a:r>
          </a:p>
        </p:txBody>
      </p:sp>
      <p:sp>
        <p:nvSpPr>
          <p:cNvPr id="3" name="Espaço Reservado para Conteúdo 2">
            <a:extLst>
              <a:ext uri="{FF2B5EF4-FFF2-40B4-BE49-F238E27FC236}">
                <a16:creationId xmlns:a16="http://schemas.microsoft.com/office/drawing/2014/main" id="{EEEEE467-0D13-BD7D-82F2-540A7C5FBD17}"/>
              </a:ext>
            </a:extLst>
          </p:cNvPr>
          <p:cNvSpPr>
            <a:spLocks noGrp="1"/>
          </p:cNvSpPr>
          <p:nvPr>
            <p:ph idx="1"/>
          </p:nvPr>
        </p:nvSpPr>
        <p:spPr>
          <a:xfrm>
            <a:off x="1261872" y="2048395"/>
            <a:ext cx="9692639" cy="4351337"/>
          </a:xfrm>
        </p:spPr>
        <p:txBody>
          <a:bodyPr/>
          <a:lstStyle/>
          <a:p>
            <a:pPr algn="just"/>
            <a:r>
              <a:rPr lang="pt-BR" dirty="0"/>
              <a:t>Movimento Permanente e Uniforme: </a:t>
            </a:r>
          </a:p>
          <a:p>
            <a:pPr algn="just"/>
            <a:endParaRPr lang="pt-BR" dirty="0"/>
          </a:p>
          <a:p>
            <a:pPr algn="just"/>
            <a:r>
              <a:rPr lang="pt-BR" dirty="0"/>
              <a:t>O </a:t>
            </a:r>
            <a:r>
              <a:rPr lang="pt-BR" b="1" dirty="0"/>
              <a:t>MPU</a:t>
            </a:r>
            <a:r>
              <a:rPr lang="pt-BR" dirty="0"/>
              <a:t> (Movimento Permanente e Uniforme) caracteriza-se, então, pela constância dos parâmetros hidráulicos envolvidos no escoamento, tanto no tempo quanto no espaço.</a:t>
            </a:r>
          </a:p>
        </p:txBody>
      </p:sp>
    </p:spTree>
    <p:extLst>
      <p:ext uri="{BB962C8B-B14F-4D97-AF65-F5344CB8AC3E}">
        <p14:creationId xmlns:p14="http://schemas.microsoft.com/office/powerpoint/2010/main" val="962360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5D241A-DC40-9715-1573-59F01E50EFFD}"/>
              </a:ext>
            </a:extLst>
          </p:cNvPr>
          <p:cNvSpPr>
            <a:spLocks noGrp="1"/>
          </p:cNvSpPr>
          <p:nvPr>
            <p:ph type="title"/>
          </p:nvPr>
        </p:nvSpPr>
        <p:spPr>
          <a:xfrm>
            <a:off x="1261872" y="665563"/>
            <a:ext cx="9692640" cy="1325562"/>
          </a:xfrm>
        </p:spPr>
        <p:txBody>
          <a:bodyPr>
            <a:normAutofit fontScale="90000"/>
          </a:bodyPr>
          <a:lstStyle/>
          <a:p>
            <a:r>
              <a:rPr lang="pt-BR" dirty="0"/>
              <a:t>Desenvolvimento das formulações de </a:t>
            </a:r>
            <a:r>
              <a:rPr lang="pt-BR" dirty="0" err="1"/>
              <a:t>Chezy</a:t>
            </a:r>
            <a:r>
              <a:rPr lang="pt-BR" dirty="0"/>
              <a:t> e Manning para dimensionamento de canais no MPU</a:t>
            </a:r>
          </a:p>
        </p:txBody>
      </p:sp>
      <p:sp>
        <p:nvSpPr>
          <p:cNvPr id="3" name="Espaço Reservado para Conteúdo 2">
            <a:extLst>
              <a:ext uri="{FF2B5EF4-FFF2-40B4-BE49-F238E27FC236}">
                <a16:creationId xmlns:a16="http://schemas.microsoft.com/office/drawing/2014/main" id="{41E581CF-748B-6384-CB04-2D9588C93CCD}"/>
              </a:ext>
            </a:extLst>
          </p:cNvPr>
          <p:cNvSpPr>
            <a:spLocks noGrp="1"/>
          </p:cNvSpPr>
          <p:nvPr>
            <p:ph idx="1"/>
          </p:nvPr>
        </p:nvSpPr>
        <p:spPr>
          <a:xfrm>
            <a:off x="1261871" y="2140903"/>
            <a:ext cx="9874701" cy="4351337"/>
          </a:xfrm>
        </p:spPr>
        <p:txBody>
          <a:bodyPr/>
          <a:lstStyle/>
          <a:p>
            <a:pPr marL="0" indent="0" algn="just">
              <a:buNone/>
            </a:pPr>
            <a:r>
              <a:rPr lang="pt-BR" dirty="0"/>
              <a:t>Pode-se dizer que a perda de carga em canais é:</a:t>
            </a:r>
          </a:p>
          <a:p>
            <a:pPr algn="just"/>
            <a:endParaRPr lang="pt-BR" dirty="0"/>
          </a:p>
          <a:p>
            <a:pPr algn="just"/>
            <a:r>
              <a:rPr lang="pt-BR" dirty="0"/>
              <a:t>diretamente proporcional à rugosidade das paredes: </a:t>
            </a:r>
            <a:r>
              <a:rPr lang="pt-BR" b="1" dirty="0"/>
              <a:t>α rugosidade</a:t>
            </a:r>
            <a:r>
              <a:rPr lang="pt-BR" dirty="0"/>
              <a:t>; </a:t>
            </a:r>
          </a:p>
          <a:p>
            <a:pPr algn="just"/>
            <a:r>
              <a:rPr lang="pt-BR" dirty="0"/>
              <a:t>diretamente proporcional ao quadrado da velocidade média: </a:t>
            </a:r>
            <a:r>
              <a:rPr lang="pt-BR" b="1" dirty="0"/>
              <a:t>αV2</a:t>
            </a:r>
            <a:r>
              <a:rPr lang="pt-BR" dirty="0"/>
              <a:t> ; </a:t>
            </a:r>
          </a:p>
          <a:p>
            <a:pPr algn="just"/>
            <a:r>
              <a:rPr lang="pt-BR" dirty="0"/>
              <a:t>diretamente proporcional à superfície de atrito entre a água e as paredes do canal: </a:t>
            </a:r>
            <a:r>
              <a:rPr lang="pt-BR" b="1" dirty="0"/>
              <a:t>α (P</a:t>
            </a:r>
            <a:r>
              <a:rPr lang="pt-BR" sz="1050" b="1" dirty="0"/>
              <a:t>M</a:t>
            </a:r>
            <a:r>
              <a:rPr lang="pt-BR" b="1" dirty="0"/>
              <a:t> x L)</a:t>
            </a:r>
            <a:r>
              <a:rPr lang="pt-BR" dirty="0"/>
              <a:t>; </a:t>
            </a:r>
          </a:p>
          <a:p>
            <a:pPr algn="just"/>
            <a:r>
              <a:rPr lang="pt-BR" dirty="0"/>
              <a:t>inversamente proporcional à área do canal: </a:t>
            </a:r>
            <a:r>
              <a:rPr lang="pt-BR" b="1" dirty="0"/>
              <a:t>1/α (AM) </a:t>
            </a:r>
            <a:r>
              <a:rPr lang="pt-BR" dirty="0"/>
              <a:t>→ quanto &gt; AM, menor a interferências das paredes sobre o escoamento</a:t>
            </a:r>
          </a:p>
        </p:txBody>
      </p:sp>
    </p:spTree>
    <p:extLst>
      <p:ext uri="{BB962C8B-B14F-4D97-AF65-F5344CB8AC3E}">
        <p14:creationId xmlns:p14="http://schemas.microsoft.com/office/powerpoint/2010/main" val="3678758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1A7295-460E-7DA3-55D6-87723081C96B}"/>
              </a:ext>
            </a:extLst>
          </p:cNvPr>
          <p:cNvSpPr>
            <a:spLocks noGrp="1"/>
          </p:cNvSpPr>
          <p:nvPr>
            <p:ph type="title"/>
          </p:nvPr>
        </p:nvSpPr>
        <p:spPr>
          <a:xfrm>
            <a:off x="1249680" y="503238"/>
            <a:ext cx="9692640" cy="1325562"/>
          </a:xfrm>
        </p:spPr>
        <p:txBody>
          <a:bodyPr>
            <a:normAutofit fontScale="90000"/>
          </a:bodyPr>
          <a:lstStyle/>
          <a:p>
            <a:r>
              <a:rPr lang="pt-BR" dirty="0"/>
              <a:t>Desenvolvimento das formulações de </a:t>
            </a:r>
            <a:r>
              <a:rPr lang="pt-BR" dirty="0" err="1"/>
              <a:t>Chezy</a:t>
            </a:r>
            <a:r>
              <a:rPr lang="pt-BR" dirty="0"/>
              <a:t> e Manning para dimensionamento de canais no MPU</a:t>
            </a:r>
          </a:p>
        </p:txBody>
      </p:sp>
      <p:sp>
        <p:nvSpPr>
          <p:cNvPr id="3" name="Espaço Reservado para Conteúdo 2">
            <a:extLst>
              <a:ext uri="{FF2B5EF4-FFF2-40B4-BE49-F238E27FC236}">
                <a16:creationId xmlns:a16="http://schemas.microsoft.com/office/drawing/2014/main" id="{CE580941-4152-244F-B3D2-C805A9D91DFD}"/>
              </a:ext>
            </a:extLst>
          </p:cNvPr>
          <p:cNvSpPr>
            <a:spLocks noGrp="1"/>
          </p:cNvSpPr>
          <p:nvPr>
            <p:ph idx="1"/>
          </p:nvPr>
        </p:nvSpPr>
        <p:spPr>
          <a:xfrm>
            <a:off x="1249680" y="2003425"/>
            <a:ext cx="9692640" cy="4351337"/>
          </a:xfrm>
        </p:spPr>
        <p:txBody>
          <a:bodyPr/>
          <a:lstStyle/>
          <a:p>
            <a:pPr algn="just"/>
            <a:r>
              <a:rPr lang="pt-BR" dirty="0"/>
              <a:t>Matematicamente, o que foi escrito anteriormente pode ser traduzido pela seguinte expressão</a:t>
            </a:r>
          </a:p>
        </p:txBody>
      </p:sp>
      <p:pic>
        <p:nvPicPr>
          <p:cNvPr id="5" name="Imagem 4">
            <a:extLst>
              <a:ext uri="{FF2B5EF4-FFF2-40B4-BE49-F238E27FC236}">
                <a16:creationId xmlns:a16="http://schemas.microsoft.com/office/drawing/2014/main" id="{1A989D2A-90F5-9424-AFC4-446A36EE2ECF}"/>
              </a:ext>
            </a:extLst>
          </p:cNvPr>
          <p:cNvPicPr>
            <a:picLocks noChangeAspect="1"/>
          </p:cNvPicPr>
          <p:nvPr/>
        </p:nvPicPr>
        <p:blipFill>
          <a:blip r:embed="rId2"/>
          <a:stretch>
            <a:fillRect/>
          </a:stretch>
        </p:blipFill>
        <p:spPr>
          <a:xfrm>
            <a:off x="4422098" y="3556103"/>
            <a:ext cx="2061460" cy="924103"/>
          </a:xfrm>
          <a:prstGeom prst="rect">
            <a:avLst/>
          </a:prstGeom>
        </p:spPr>
      </p:pic>
    </p:spTree>
    <p:extLst>
      <p:ext uri="{BB962C8B-B14F-4D97-AF65-F5344CB8AC3E}">
        <p14:creationId xmlns:p14="http://schemas.microsoft.com/office/powerpoint/2010/main" val="3265432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6F2C4C-24CA-D13C-CCC0-96D2E931C9A7}"/>
              </a:ext>
            </a:extLst>
          </p:cNvPr>
          <p:cNvSpPr>
            <a:spLocks noGrp="1"/>
          </p:cNvSpPr>
          <p:nvPr>
            <p:ph type="title"/>
          </p:nvPr>
        </p:nvSpPr>
        <p:spPr>
          <a:xfrm>
            <a:off x="1261872" y="503238"/>
            <a:ext cx="9692640" cy="1325562"/>
          </a:xfrm>
        </p:spPr>
        <p:txBody>
          <a:bodyPr>
            <a:normAutofit fontScale="90000"/>
          </a:bodyPr>
          <a:lstStyle/>
          <a:p>
            <a:r>
              <a:rPr lang="pt-BR" dirty="0"/>
              <a:t>Desenvolvimento das formulações de </a:t>
            </a:r>
            <a:r>
              <a:rPr lang="pt-BR" dirty="0" err="1"/>
              <a:t>Chezy</a:t>
            </a:r>
            <a:r>
              <a:rPr lang="pt-BR" dirty="0"/>
              <a:t> e Manning para dimensionamento de canais no MPU</a:t>
            </a:r>
          </a:p>
        </p:txBody>
      </p:sp>
      <p:sp>
        <p:nvSpPr>
          <p:cNvPr id="3" name="Espaço Reservado para Conteúdo 2">
            <a:extLst>
              <a:ext uri="{FF2B5EF4-FFF2-40B4-BE49-F238E27FC236}">
                <a16:creationId xmlns:a16="http://schemas.microsoft.com/office/drawing/2014/main" id="{0D104930-DC83-4F19-B61E-500BF739C99B}"/>
              </a:ext>
            </a:extLst>
          </p:cNvPr>
          <p:cNvSpPr>
            <a:spLocks noGrp="1"/>
          </p:cNvSpPr>
          <p:nvPr>
            <p:ph idx="1"/>
          </p:nvPr>
        </p:nvSpPr>
        <p:spPr>
          <a:xfrm>
            <a:off x="1261872" y="1828800"/>
            <a:ext cx="9692640" cy="4351337"/>
          </a:xfrm>
        </p:spPr>
        <p:txBody>
          <a:bodyPr/>
          <a:lstStyle/>
          <a:p>
            <a:pPr algn="just"/>
            <a:r>
              <a:rPr lang="pt-BR" dirty="0"/>
              <a:t>Toda vez que se deseja substituir o sinal de proporcionalidade (</a:t>
            </a:r>
            <a:r>
              <a:rPr lang="pt-BR" b="1" dirty="0"/>
              <a:t>α</a:t>
            </a:r>
            <a:r>
              <a:rPr lang="pt-BR" dirty="0"/>
              <a:t>) por um sinal de igualdade (</a:t>
            </a:r>
            <a:r>
              <a:rPr lang="pt-BR" b="1" dirty="0"/>
              <a:t>=</a:t>
            </a:r>
            <a:r>
              <a:rPr lang="pt-BR" dirty="0"/>
              <a:t>), teremos que introduzir um fator corretivo para que a expressão se torne verdadeira</a:t>
            </a:r>
          </a:p>
          <a:p>
            <a:pPr algn="just"/>
            <a:endParaRPr lang="pt-BR" dirty="0"/>
          </a:p>
          <a:p>
            <a:pPr algn="just"/>
            <a:r>
              <a:rPr lang="pt-BR" dirty="0"/>
              <a:t>O fator corretivo citado foi denominado </a:t>
            </a:r>
            <a:r>
              <a:rPr lang="pt-BR" b="1" dirty="0"/>
              <a:t>k</a:t>
            </a:r>
            <a:r>
              <a:rPr lang="pt-BR" dirty="0"/>
              <a:t> por </a:t>
            </a:r>
            <a:r>
              <a:rPr lang="pt-BR" dirty="0" err="1"/>
              <a:t>Chezy</a:t>
            </a:r>
            <a:r>
              <a:rPr lang="pt-BR" dirty="0"/>
              <a:t>.</a:t>
            </a:r>
          </a:p>
          <a:p>
            <a:pPr algn="just"/>
            <a:endParaRPr lang="pt-BR" dirty="0"/>
          </a:p>
          <a:p>
            <a:pPr algn="just"/>
            <a:endParaRPr lang="pt-BR" dirty="0"/>
          </a:p>
        </p:txBody>
      </p:sp>
      <p:pic>
        <p:nvPicPr>
          <p:cNvPr id="5" name="Imagem 4">
            <a:extLst>
              <a:ext uri="{FF2B5EF4-FFF2-40B4-BE49-F238E27FC236}">
                <a16:creationId xmlns:a16="http://schemas.microsoft.com/office/drawing/2014/main" id="{9E2F3032-98CB-CB7C-DE75-569D4BBC6B57}"/>
              </a:ext>
            </a:extLst>
          </p:cNvPr>
          <p:cNvPicPr>
            <a:picLocks noChangeAspect="1"/>
          </p:cNvPicPr>
          <p:nvPr/>
        </p:nvPicPr>
        <p:blipFill>
          <a:blip r:embed="rId2"/>
          <a:stretch>
            <a:fillRect/>
          </a:stretch>
        </p:blipFill>
        <p:spPr>
          <a:xfrm>
            <a:off x="5005478" y="4400316"/>
            <a:ext cx="2181044" cy="919283"/>
          </a:xfrm>
          <a:prstGeom prst="rect">
            <a:avLst/>
          </a:prstGeom>
        </p:spPr>
      </p:pic>
    </p:spTree>
    <p:extLst>
      <p:ext uri="{BB962C8B-B14F-4D97-AF65-F5344CB8AC3E}">
        <p14:creationId xmlns:p14="http://schemas.microsoft.com/office/powerpoint/2010/main" val="1810825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5EDD86-453D-FBB5-6450-38DF2E528B60}"/>
              </a:ext>
            </a:extLst>
          </p:cNvPr>
          <p:cNvSpPr>
            <a:spLocks noGrp="1"/>
          </p:cNvSpPr>
          <p:nvPr>
            <p:ph type="title"/>
          </p:nvPr>
        </p:nvSpPr>
        <p:spPr>
          <a:xfrm>
            <a:off x="1261872" y="503238"/>
            <a:ext cx="9692640" cy="1325562"/>
          </a:xfrm>
        </p:spPr>
        <p:txBody>
          <a:bodyPr>
            <a:normAutofit fontScale="90000"/>
          </a:bodyPr>
          <a:lstStyle/>
          <a:p>
            <a:r>
              <a:rPr lang="pt-BR" dirty="0"/>
              <a:t>Desenvolvimento das formulações de </a:t>
            </a:r>
            <a:r>
              <a:rPr lang="pt-BR" dirty="0" err="1"/>
              <a:t>Chezy</a:t>
            </a:r>
            <a:r>
              <a:rPr lang="pt-BR" dirty="0"/>
              <a:t> e Manning para dimensionamento de canais no MPU</a:t>
            </a:r>
          </a:p>
        </p:txBody>
      </p:sp>
      <p:sp>
        <p:nvSpPr>
          <p:cNvPr id="3" name="Espaço Reservado para Conteúdo 2">
            <a:extLst>
              <a:ext uri="{FF2B5EF4-FFF2-40B4-BE49-F238E27FC236}">
                <a16:creationId xmlns:a16="http://schemas.microsoft.com/office/drawing/2014/main" id="{DD02F013-2186-1F8B-4F65-8244AE32AD33}"/>
              </a:ext>
            </a:extLst>
          </p:cNvPr>
          <p:cNvSpPr>
            <a:spLocks noGrp="1"/>
          </p:cNvSpPr>
          <p:nvPr>
            <p:ph idx="1"/>
          </p:nvPr>
        </p:nvSpPr>
        <p:spPr>
          <a:xfrm>
            <a:off x="1261872" y="1828800"/>
            <a:ext cx="9692640" cy="4691921"/>
          </a:xfrm>
        </p:spPr>
        <p:txBody>
          <a:bodyPr/>
          <a:lstStyle/>
          <a:p>
            <a:r>
              <a:rPr lang="pt-BR" dirty="0"/>
              <a:t>Considerando:</a:t>
            </a:r>
          </a:p>
          <a:p>
            <a:endParaRPr lang="pt-BR" dirty="0"/>
          </a:p>
          <a:p>
            <a:endParaRPr lang="pt-BR" dirty="0"/>
          </a:p>
          <a:p>
            <a:endParaRPr lang="pt-BR" dirty="0"/>
          </a:p>
          <a:p>
            <a:r>
              <a:rPr lang="pt-BR" dirty="0"/>
              <a:t>Onde I e a declividade</a:t>
            </a:r>
          </a:p>
          <a:p>
            <a:endParaRPr lang="pt-BR" dirty="0"/>
          </a:p>
          <a:p>
            <a:r>
              <a:rPr lang="pt-BR" dirty="0"/>
              <a:t>Substituindo, obtém:</a:t>
            </a:r>
          </a:p>
          <a:p>
            <a:endParaRPr lang="pt-BR" dirty="0"/>
          </a:p>
          <a:p>
            <a:endParaRPr lang="pt-BR" dirty="0"/>
          </a:p>
          <a:p>
            <a:endParaRPr lang="pt-BR" dirty="0"/>
          </a:p>
          <a:p>
            <a:endParaRPr lang="pt-BR" dirty="0"/>
          </a:p>
          <a:p>
            <a:endParaRPr lang="pt-BR" dirty="0"/>
          </a:p>
        </p:txBody>
      </p:sp>
      <p:pic>
        <p:nvPicPr>
          <p:cNvPr id="5" name="Imagem 4">
            <a:extLst>
              <a:ext uri="{FF2B5EF4-FFF2-40B4-BE49-F238E27FC236}">
                <a16:creationId xmlns:a16="http://schemas.microsoft.com/office/drawing/2014/main" id="{AF5A8F99-3625-C4FB-0BE3-2697308A6540}"/>
              </a:ext>
            </a:extLst>
          </p:cNvPr>
          <p:cNvPicPr>
            <a:picLocks noChangeAspect="1"/>
          </p:cNvPicPr>
          <p:nvPr/>
        </p:nvPicPr>
        <p:blipFill>
          <a:blip r:embed="rId2"/>
          <a:stretch>
            <a:fillRect/>
          </a:stretch>
        </p:blipFill>
        <p:spPr>
          <a:xfrm>
            <a:off x="1237488" y="2690851"/>
            <a:ext cx="2246823" cy="989273"/>
          </a:xfrm>
          <a:prstGeom prst="rect">
            <a:avLst/>
          </a:prstGeom>
        </p:spPr>
      </p:pic>
      <p:pic>
        <p:nvPicPr>
          <p:cNvPr id="7" name="Imagem 6">
            <a:extLst>
              <a:ext uri="{FF2B5EF4-FFF2-40B4-BE49-F238E27FC236}">
                <a16:creationId xmlns:a16="http://schemas.microsoft.com/office/drawing/2014/main" id="{FF36FD85-08A9-82A1-A5D7-F91CCF8A5E71}"/>
              </a:ext>
            </a:extLst>
          </p:cNvPr>
          <p:cNvPicPr>
            <a:picLocks noChangeAspect="1"/>
          </p:cNvPicPr>
          <p:nvPr/>
        </p:nvPicPr>
        <p:blipFill>
          <a:blip r:embed="rId3"/>
          <a:stretch>
            <a:fillRect/>
          </a:stretch>
        </p:blipFill>
        <p:spPr>
          <a:xfrm>
            <a:off x="4192599" y="5406637"/>
            <a:ext cx="3831185" cy="989273"/>
          </a:xfrm>
          <a:prstGeom prst="rect">
            <a:avLst/>
          </a:prstGeom>
        </p:spPr>
      </p:pic>
    </p:spTree>
    <p:extLst>
      <p:ext uri="{BB962C8B-B14F-4D97-AF65-F5344CB8AC3E}">
        <p14:creationId xmlns:p14="http://schemas.microsoft.com/office/powerpoint/2010/main" val="636582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94AFB5-B719-19CF-B94A-FF9A005B543E}"/>
              </a:ext>
            </a:extLst>
          </p:cNvPr>
          <p:cNvSpPr>
            <a:spLocks noGrp="1"/>
          </p:cNvSpPr>
          <p:nvPr>
            <p:ph type="title"/>
          </p:nvPr>
        </p:nvSpPr>
        <p:spPr>
          <a:xfrm>
            <a:off x="1261872" y="503238"/>
            <a:ext cx="9692640" cy="1325562"/>
          </a:xfrm>
        </p:spPr>
        <p:txBody>
          <a:bodyPr>
            <a:normAutofit fontScale="90000"/>
          </a:bodyPr>
          <a:lstStyle/>
          <a:p>
            <a:r>
              <a:rPr lang="pt-BR" dirty="0"/>
              <a:t>Desenvolvimento das formulações de </a:t>
            </a:r>
            <a:r>
              <a:rPr lang="pt-BR" dirty="0" err="1"/>
              <a:t>Chezy</a:t>
            </a:r>
            <a:r>
              <a:rPr lang="pt-BR" dirty="0"/>
              <a:t> e Manning para dimensionamento de canais no MPU</a:t>
            </a:r>
          </a:p>
        </p:txBody>
      </p:sp>
      <p:sp>
        <p:nvSpPr>
          <p:cNvPr id="3" name="Espaço Reservado para Conteúdo 2">
            <a:extLst>
              <a:ext uri="{FF2B5EF4-FFF2-40B4-BE49-F238E27FC236}">
                <a16:creationId xmlns:a16="http://schemas.microsoft.com/office/drawing/2014/main" id="{8BB39B80-0293-3131-4919-2985AA05A520}"/>
              </a:ext>
            </a:extLst>
          </p:cNvPr>
          <p:cNvSpPr>
            <a:spLocks noGrp="1"/>
          </p:cNvSpPr>
          <p:nvPr>
            <p:ph idx="1"/>
          </p:nvPr>
        </p:nvSpPr>
        <p:spPr/>
        <p:txBody>
          <a:bodyPr/>
          <a:lstStyle/>
          <a:p>
            <a:r>
              <a:rPr lang="pt-BR" dirty="0"/>
              <a:t>Explicitando-se em termos de V, obtém-se:</a:t>
            </a:r>
          </a:p>
          <a:p>
            <a:endParaRPr lang="pt-BR" dirty="0"/>
          </a:p>
          <a:p>
            <a:endParaRPr lang="pt-BR" dirty="0"/>
          </a:p>
          <a:p>
            <a:endParaRPr lang="pt-BR" dirty="0"/>
          </a:p>
          <a:p>
            <a:endParaRPr lang="pt-BR" dirty="0"/>
          </a:p>
          <a:p>
            <a:endParaRPr lang="pt-BR" dirty="0"/>
          </a:p>
          <a:p>
            <a:r>
              <a:rPr lang="pt-BR" dirty="0" err="1"/>
              <a:t>Chezy</a:t>
            </a:r>
            <a:r>
              <a:rPr lang="pt-BR" dirty="0"/>
              <a:t> chamou:</a:t>
            </a:r>
          </a:p>
          <a:p>
            <a:endParaRPr lang="pt-BR" dirty="0"/>
          </a:p>
          <a:p>
            <a:endParaRPr lang="pt-BR" dirty="0"/>
          </a:p>
        </p:txBody>
      </p:sp>
      <p:pic>
        <p:nvPicPr>
          <p:cNvPr id="5" name="Imagem 4">
            <a:extLst>
              <a:ext uri="{FF2B5EF4-FFF2-40B4-BE49-F238E27FC236}">
                <a16:creationId xmlns:a16="http://schemas.microsoft.com/office/drawing/2014/main" id="{919480C2-8626-F93C-39EF-993C860AFF88}"/>
              </a:ext>
            </a:extLst>
          </p:cNvPr>
          <p:cNvPicPr>
            <a:picLocks noChangeAspect="1"/>
          </p:cNvPicPr>
          <p:nvPr/>
        </p:nvPicPr>
        <p:blipFill>
          <a:blip r:embed="rId2"/>
          <a:stretch>
            <a:fillRect/>
          </a:stretch>
        </p:blipFill>
        <p:spPr>
          <a:xfrm>
            <a:off x="4822305" y="3005528"/>
            <a:ext cx="2011492" cy="846944"/>
          </a:xfrm>
          <a:prstGeom prst="rect">
            <a:avLst/>
          </a:prstGeom>
        </p:spPr>
      </p:pic>
      <p:pic>
        <p:nvPicPr>
          <p:cNvPr id="7" name="Imagem 6">
            <a:extLst>
              <a:ext uri="{FF2B5EF4-FFF2-40B4-BE49-F238E27FC236}">
                <a16:creationId xmlns:a16="http://schemas.microsoft.com/office/drawing/2014/main" id="{740CDB69-652B-05AA-CD02-F45FA77DBAA7}"/>
              </a:ext>
            </a:extLst>
          </p:cNvPr>
          <p:cNvPicPr>
            <a:picLocks noChangeAspect="1"/>
          </p:cNvPicPr>
          <p:nvPr/>
        </p:nvPicPr>
        <p:blipFill>
          <a:blip r:embed="rId3"/>
          <a:stretch>
            <a:fillRect/>
          </a:stretch>
        </p:blipFill>
        <p:spPr>
          <a:xfrm>
            <a:off x="4930762" y="5358644"/>
            <a:ext cx="1720191" cy="921531"/>
          </a:xfrm>
          <a:prstGeom prst="rect">
            <a:avLst/>
          </a:prstGeom>
        </p:spPr>
      </p:pic>
    </p:spTree>
    <p:extLst>
      <p:ext uri="{BB962C8B-B14F-4D97-AF65-F5344CB8AC3E}">
        <p14:creationId xmlns:p14="http://schemas.microsoft.com/office/powerpoint/2010/main" val="1930298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B3F5B0-2F96-882F-6237-B53B4CAE14CC}"/>
              </a:ext>
            </a:extLst>
          </p:cNvPr>
          <p:cNvSpPr>
            <a:spLocks noGrp="1"/>
          </p:cNvSpPr>
          <p:nvPr>
            <p:ph type="title"/>
          </p:nvPr>
        </p:nvSpPr>
        <p:spPr>
          <a:xfrm>
            <a:off x="1261872" y="503238"/>
            <a:ext cx="9692640" cy="1325562"/>
          </a:xfrm>
        </p:spPr>
        <p:txBody>
          <a:bodyPr>
            <a:normAutofit fontScale="90000"/>
          </a:bodyPr>
          <a:lstStyle/>
          <a:p>
            <a:r>
              <a:rPr lang="pt-BR" dirty="0"/>
              <a:t>Desenvolvimento das formulações de </a:t>
            </a:r>
            <a:r>
              <a:rPr lang="pt-BR" dirty="0" err="1"/>
              <a:t>Chezy</a:t>
            </a:r>
            <a:r>
              <a:rPr lang="pt-BR" dirty="0"/>
              <a:t> e Manning para dimensionamento de canais no MPU</a:t>
            </a:r>
          </a:p>
        </p:txBody>
      </p:sp>
      <p:sp>
        <p:nvSpPr>
          <p:cNvPr id="3" name="Espaço Reservado para Conteúdo 2">
            <a:extLst>
              <a:ext uri="{FF2B5EF4-FFF2-40B4-BE49-F238E27FC236}">
                <a16:creationId xmlns:a16="http://schemas.microsoft.com/office/drawing/2014/main" id="{7554000C-18C8-4019-A5FC-2B8F34CA0350}"/>
              </a:ext>
            </a:extLst>
          </p:cNvPr>
          <p:cNvSpPr>
            <a:spLocks noGrp="1"/>
          </p:cNvSpPr>
          <p:nvPr>
            <p:ph idx="1"/>
          </p:nvPr>
        </p:nvSpPr>
        <p:spPr>
          <a:xfrm>
            <a:off x="1261872" y="1828800"/>
            <a:ext cx="9692640" cy="4351337"/>
          </a:xfrm>
        </p:spPr>
        <p:txBody>
          <a:bodyPr/>
          <a:lstStyle/>
          <a:p>
            <a:r>
              <a:rPr lang="pt-BR" dirty="0"/>
              <a:t>Portanto:</a:t>
            </a:r>
          </a:p>
          <a:p>
            <a:endParaRPr lang="pt-BR" dirty="0"/>
          </a:p>
          <a:p>
            <a:endParaRPr lang="pt-BR" dirty="0"/>
          </a:p>
          <a:p>
            <a:endParaRPr lang="pt-BR" dirty="0"/>
          </a:p>
          <a:p>
            <a:endParaRPr lang="pt-BR" dirty="0"/>
          </a:p>
          <a:p>
            <a:pPr marL="0" indent="0">
              <a:buNone/>
            </a:pPr>
            <a:r>
              <a:rPr lang="pt-BR" dirty="0"/>
              <a:t>Escrevendo em termos de Q: </a:t>
            </a:r>
          </a:p>
          <a:p>
            <a:r>
              <a:rPr lang="pt-BR" dirty="0"/>
              <a:t>Fazendo: Q = V x A</a:t>
            </a:r>
            <a:r>
              <a:rPr lang="pt-BR" sz="1200" dirty="0"/>
              <a:t>M</a:t>
            </a:r>
            <a:r>
              <a:rPr lang="pt-BR" dirty="0"/>
              <a:t> , obtém-se finalmente</a:t>
            </a:r>
          </a:p>
          <a:p>
            <a:pPr marL="0" indent="0">
              <a:buNone/>
            </a:pPr>
            <a:r>
              <a:rPr lang="pt-BR" dirty="0"/>
              <a:t>Onde A</a:t>
            </a:r>
            <a:r>
              <a:rPr lang="pt-BR" sz="1200" dirty="0"/>
              <a:t>M </a:t>
            </a:r>
            <a:r>
              <a:rPr lang="pt-BR" dirty="0"/>
              <a:t>= área molhada</a:t>
            </a:r>
            <a:endParaRPr lang="pt-BR" sz="2800" dirty="0"/>
          </a:p>
        </p:txBody>
      </p:sp>
      <p:pic>
        <p:nvPicPr>
          <p:cNvPr id="5" name="Imagem 4">
            <a:extLst>
              <a:ext uri="{FF2B5EF4-FFF2-40B4-BE49-F238E27FC236}">
                <a16:creationId xmlns:a16="http://schemas.microsoft.com/office/drawing/2014/main" id="{F653BD7F-45E4-EBBE-9203-60A07A5965B3}"/>
              </a:ext>
            </a:extLst>
          </p:cNvPr>
          <p:cNvPicPr>
            <a:picLocks noChangeAspect="1"/>
          </p:cNvPicPr>
          <p:nvPr/>
        </p:nvPicPr>
        <p:blipFill>
          <a:blip r:embed="rId2"/>
          <a:stretch>
            <a:fillRect/>
          </a:stretch>
        </p:blipFill>
        <p:spPr>
          <a:xfrm>
            <a:off x="4833080" y="2581223"/>
            <a:ext cx="1719417" cy="573139"/>
          </a:xfrm>
          <a:prstGeom prst="rect">
            <a:avLst/>
          </a:prstGeom>
        </p:spPr>
      </p:pic>
      <p:pic>
        <p:nvPicPr>
          <p:cNvPr id="7" name="Imagem 6">
            <a:extLst>
              <a:ext uri="{FF2B5EF4-FFF2-40B4-BE49-F238E27FC236}">
                <a16:creationId xmlns:a16="http://schemas.microsoft.com/office/drawing/2014/main" id="{1D23C846-5847-20F2-CBB9-7BDD1987BB57}"/>
              </a:ext>
            </a:extLst>
          </p:cNvPr>
          <p:cNvPicPr>
            <a:picLocks noChangeAspect="1"/>
          </p:cNvPicPr>
          <p:nvPr/>
        </p:nvPicPr>
        <p:blipFill>
          <a:blip r:embed="rId3"/>
          <a:stretch>
            <a:fillRect/>
          </a:stretch>
        </p:blipFill>
        <p:spPr>
          <a:xfrm>
            <a:off x="4833080" y="5487024"/>
            <a:ext cx="1862699" cy="573138"/>
          </a:xfrm>
          <a:prstGeom prst="rect">
            <a:avLst/>
          </a:prstGeom>
        </p:spPr>
      </p:pic>
    </p:spTree>
    <p:extLst>
      <p:ext uri="{BB962C8B-B14F-4D97-AF65-F5344CB8AC3E}">
        <p14:creationId xmlns:p14="http://schemas.microsoft.com/office/powerpoint/2010/main" val="3218702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40454C-1FDD-A0A8-3AE2-839B1D650040}"/>
              </a:ext>
            </a:extLst>
          </p:cNvPr>
          <p:cNvSpPr>
            <a:spLocks noGrp="1"/>
          </p:cNvSpPr>
          <p:nvPr>
            <p:ph type="title"/>
          </p:nvPr>
        </p:nvSpPr>
        <p:spPr>
          <a:xfrm>
            <a:off x="1249680" y="503238"/>
            <a:ext cx="9692640" cy="1325562"/>
          </a:xfrm>
        </p:spPr>
        <p:txBody>
          <a:bodyPr>
            <a:normAutofit fontScale="90000"/>
          </a:bodyPr>
          <a:lstStyle/>
          <a:p>
            <a:r>
              <a:rPr lang="pt-BR" dirty="0"/>
              <a:t>Desenvolvimento das formulações de </a:t>
            </a:r>
            <a:r>
              <a:rPr lang="pt-BR" dirty="0" err="1"/>
              <a:t>Chezy</a:t>
            </a:r>
            <a:r>
              <a:rPr lang="pt-BR" dirty="0"/>
              <a:t> e Manning para dimensionamento de canais no MPU</a:t>
            </a:r>
          </a:p>
        </p:txBody>
      </p:sp>
      <p:sp>
        <p:nvSpPr>
          <p:cNvPr id="3" name="Espaço Reservado para Conteúdo 2">
            <a:extLst>
              <a:ext uri="{FF2B5EF4-FFF2-40B4-BE49-F238E27FC236}">
                <a16:creationId xmlns:a16="http://schemas.microsoft.com/office/drawing/2014/main" id="{79B4F59A-80A6-D6AD-F961-F94D8FBBE0F8}"/>
              </a:ext>
            </a:extLst>
          </p:cNvPr>
          <p:cNvSpPr>
            <a:spLocks noGrp="1"/>
          </p:cNvSpPr>
          <p:nvPr>
            <p:ph idx="1"/>
          </p:nvPr>
        </p:nvSpPr>
        <p:spPr>
          <a:xfrm>
            <a:off x="1261871" y="1828800"/>
            <a:ext cx="9692639" cy="4351337"/>
          </a:xfrm>
        </p:spPr>
        <p:txBody>
          <a:bodyPr/>
          <a:lstStyle/>
          <a:p>
            <a:pPr algn="just"/>
            <a:r>
              <a:rPr lang="pt-BR" dirty="0"/>
              <a:t>A Equação de </a:t>
            </a:r>
            <a:r>
              <a:rPr lang="pt-BR" dirty="0" err="1"/>
              <a:t>Chezy</a:t>
            </a:r>
            <a:r>
              <a:rPr lang="pt-BR" dirty="0"/>
              <a:t>, é conhecida como a Equação Fundamental do Escoamento em Canais em MPU</a:t>
            </a:r>
          </a:p>
          <a:p>
            <a:pPr algn="just"/>
            <a:endParaRPr lang="pt-BR" dirty="0"/>
          </a:p>
          <a:p>
            <a:pPr algn="just"/>
            <a:endParaRPr lang="pt-BR" dirty="0"/>
          </a:p>
          <a:p>
            <a:pPr algn="just"/>
            <a:endParaRPr lang="pt-BR" dirty="0"/>
          </a:p>
          <a:p>
            <a:pPr algn="just"/>
            <a:r>
              <a:rPr lang="pt-BR" dirty="0"/>
              <a:t>C = coeficiente de rugosidade de </a:t>
            </a:r>
            <a:r>
              <a:rPr lang="pt-BR" dirty="0" err="1"/>
              <a:t>Chezy</a:t>
            </a:r>
            <a:r>
              <a:rPr lang="pt-BR" dirty="0"/>
              <a:t> (depende da natureza do revestimento das paredes do canal) → tabelado para diferentes tipos de revestimento.</a:t>
            </a:r>
          </a:p>
        </p:txBody>
      </p:sp>
      <p:pic>
        <p:nvPicPr>
          <p:cNvPr id="4" name="Imagem 3">
            <a:extLst>
              <a:ext uri="{FF2B5EF4-FFF2-40B4-BE49-F238E27FC236}">
                <a16:creationId xmlns:a16="http://schemas.microsoft.com/office/drawing/2014/main" id="{70DAE2C4-E64F-BC0B-FD43-FE6901CA0300}"/>
              </a:ext>
            </a:extLst>
          </p:cNvPr>
          <p:cNvPicPr>
            <a:picLocks noChangeAspect="1"/>
          </p:cNvPicPr>
          <p:nvPr/>
        </p:nvPicPr>
        <p:blipFill>
          <a:blip r:embed="rId2"/>
          <a:stretch>
            <a:fillRect/>
          </a:stretch>
        </p:blipFill>
        <p:spPr>
          <a:xfrm>
            <a:off x="4890612" y="2783473"/>
            <a:ext cx="2410776" cy="741777"/>
          </a:xfrm>
          <a:prstGeom prst="rect">
            <a:avLst/>
          </a:prstGeom>
        </p:spPr>
      </p:pic>
    </p:spTree>
    <p:extLst>
      <p:ext uri="{BB962C8B-B14F-4D97-AF65-F5344CB8AC3E}">
        <p14:creationId xmlns:p14="http://schemas.microsoft.com/office/powerpoint/2010/main" val="1553001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F66DD0-481B-EBA2-D843-9F2992B56CA1}"/>
              </a:ext>
            </a:extLst>
          </p:cNvPr>
          <p:cNvSpPr>
            <a:spLocks noGrp="1"/>
          </p:cNvSpPr>
          <p:nvPr>
            <p:ph type="title"/>
          </p:nvPr>
        </p:nvSpPr>
        <p:spPr>
          <a:xfrm>
            <a:off x="1261872" y="503238"/>
            <a:ext cx="9692640" cy="1325562"/>
          </a:xfrm>
        </p:spPr>
        <p:txBody>
          <a:bodyPr>
            <a:normAutofit fontScale="90000"/>
          </a:bodyPr>
          <a:lstStyle/>
          <a:p>
            <a:r>
              <a:rPr lang="pt-BR" dirty="0"/>
              <a:t>Desenvolvimento das formulações de </a:t>
            </a:r>
            <a:r>
              <a:rPr lang="pt-BR" dirty="0" err="1"/>
              <a:t>Chezy</a:t>
            </a:r>
            <a:r>
              <a:rPr lang="pt-BR" dirty="0"/>
              <a:t> e Manning para dimensionamento de canais no MPU</a:t>
            </a:r>
          </a:p>
        </p:txBody>
      </p:sp>
      <p:sp>
        <p:nvSpPr>
          <p:cNvPr id="3" name="Espaço Reservado para Conteúdo 2">
            <a:extLst>
              <a:ext uri="{FF2B5EF4-FFF2-40B4-BE49-F238E27FC236}">
                <a16:creationId xmlns:a16="http://schemas.microsoft.com/office/drawing/2014/main" id="{90F5BD4B-66B0-203F-DE6A-B7C16C70C8A6}"/>
              </a:ext>
            </a:extLst>
          </p:cNvPr>
          <p:cNvSpPr>
            <a:spLocks noGrp="1"/>
          </p:cNvSpPr>
          <p:nvPr>
            <p:ph idx="1"/>
          </p:nvPr>
        </p:nvSpPr>
        <p:spPr>
          <a:xfrm>
            <a:off x="1261872" y="2003425"/>
            <a:ext cx="9692640" cy="4351337"/>
          </a:xfrm>
        </p:spPr>
        <p:txBody>
          <a:bodyPr/>
          <a:lstStyle/>
          <a:p>
            <a:pPr algn="just"/>
            <a:r>
              <a:rPr lang="pt-BR" dirty="0"/>
              <a:t>A equação de </a:t>
            </a:r>
            <a:r>
              <a:rPr lang="pt-BR" dirty="0" err="1"/>
              <a:t>Chezy</a:t>
            </a:r>
            <a:r>
              <a:rPr lang="pt-BR" dirty="0"/>
              <a:t>, embora conhecida como a Equação Fundamental do escoamento em MPU, tem uso pouco difundido face às limitações de disponibilidade de valores para C relativos aos diferentes tipos de revestimento das paredes. </a:t>
            </a:r>
          </a:p>
          <a:p>
            <a:pPr algn="just"/>
            <a:endParaRPr lang="pt-BR" dirty="0"/>
          </a:p>
          <a:p>
            <a:pPr algn="just"/>
            <a:r>
              <a:rPr lang="pt-BR" dirty="0"/>
              <a:t>A equação de Manning que é uma adaptação da Equação de </a:t>
            </a:r>
            <a:r>
              <a:rPr lang="pt-BR" dirty="0" err="1"/>
              <a:t>Chezy</a:t>
            </a:r>
            <a:r>
              <a:rPr lang="pt-BR" dirty="0"/>
              <a:t>, utiliza de outro coeficiente de rugosidade que incorpora, além das características das naturezas das paredes, um parâmetro hidráulico (RH = raio hidráulico) em seu coeficiente de rugosidade. Portanto, a partir da equação de </a:t>
            </a:r>
            <a:r>
              <a:rPr lang="pt-BR" dirty="0" err="1"/>
              <a:t>Chezy</a:t>
            </a:r>
            <a:r>
              <a:rPr lang="pt-BR" dirty="0"/>
              <a:t>, tem-se o desenvolvimento da equação de Manning</a:t>
            </a:r>
          </a:p>
        </p:txBody>
      </p:sp>
    </p:spTree>
    <p:extLst>
      <p:ext uri="{BB962C8B-B14F-4D97-AF65-F5344CB8AC3E}">
        <p14:creationId xmlns:p14="http://schemas.microsoft.com/office/powerpoint/2010/main" val="1905836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F4E452-57CD-69DF-16F3-A644989EC6B2}"/>
              </a:ext>
            </a:extLst>
          </p:cNvPr>
          <p:cNvSpPr>
            <a:spLocks noGrp="1"/>
          </p:cNvSpPr>
          <p:nvPr>
            <p:ph type="title"/>
          </p:nvPr>
        </p:nvSpPr>
        <p:spPr>
          <a:xfrm>
            <a:off x="1261871" y="503238"/>
            <a:ext cx="9692640" cy="1325562"/>
          </a:xfrm>
        </p:spPr>
        <p:txBody>
          <a:bodyPr>
            <a:normAutofit fontScale="90000"/>
          </a:bodyPr>
          <a:lstStyle/>
          <a:p>
            <a:r>
              <a:rPr lang="pt-BR" dirty="0"/>
              <a:t>Desenvolvimento das formulações de </a:t>
            </a:r>
            <a:r>
              <a:rPr lang="pt-BR" dirty="0" err="1"/>
              <a:t>Chezy</a:t>
            </a:r>
            <a:r>
              <a:rPr lang="pt-BR" dirty="0"/>
              <a:t> e Manning para dimensionamento de canais no MPU</a:t>
            </a:r>
          </a:p>
        </p:txBody>
      </p:sp>
      <p:sp>
        <p:nvSpPr>
          <p:cNvPr id="3" name="Espaço Reservado para Conteúdo 2">
            <a:extLst>
              <a:ext uri="{FF2B5EF4-FFF2-40B4-BE49-F238E27FC236}">
                <a16:creationId xmlns:a16="http://schemas.microsoft.com/office/drawing/2014/main" id="{95690871-AF43-3BC4-2B5C-F3A400A73C13}"/>
              </a:ext>
            </a:extLst>
          </p:cNvPr>
          <p:cNvSpPr>
            <a:spLocks noGrp="1"/>
          </p:cNvSpPr>
          <p:nvPr>
            <p:ph idx="1"/>
          </p:nvPr>
        </p:nvSpPr>
        <p:spPr>
          <a:xfrm>
            <a:off x="1261871" y="1828800"/>
            <a:ext cx="9692639" cy="4351337"/>
          </a:xfrm>
        </p:spPr>
        <p:txBody>
          <a:bodyPr/>
          <a:lstStyle/>
          <a:p>
            <a:r>
              <a:rPr lang="pt-BR" dirty="0"/>
              <a:t>Manning definiu C de </a:t>
            </a:r>
            <a:r>
              <a:rPr lang="pt-BR" dirty="0" err="1"/>
              <a:t>Chezy</a:t>
            </a:r>
            <a:r>
              <a:rPr lang="pt-BR" dirty="0"/>
              <a:t> como sendo:</a:t>
            </a:r>
          </a:p>
          <a:p>
            <a:endParaRPr lang="pt-BR" dirty="0"/>
          </a:p>
          <a:p>
            <a:endParaRPr lang="pt-BR" dirty="0"/>
          </a:p>
          <a:p>
            <a:endParaRPr lang="pt-BR" dirty="0"/>
          </a:p>
          <a:p>
            <a:endParaRPr lang="pt-BR" dirty="0"/>
          </a:p>
          <a:p>
            <a:pPr marL="0" indent="0">
              <a:buNone/>
            </a:pPr>
            <a:r>
              <a:rPr lang="pt-BR" dirty="0"/>
              <a:t>Onde: </a:t>
            </a:r>
          </a:p>
          <a:p>
            <a:r>
              <a:rPr lang="pt-BR" dirty="0"/>
              <a:t>n é o coeficiente de rugosidade de Manning; tabelado para uma gama grande de tipos de revestimento de canais. </a:t>
            </a:r>
          </a:p>
          <a:p>
            <a:endParaRPr lang="pt-BR" dirty="0"/>
          </a:p>
        </p:txBody>
      </p:sp>
      <p:pic>
        <p:nvPicPr>
          <p:cNvPr id="5" name="Imagem 4">
            <a:extLst>
              <a:ext uri="{FF2B5EF4-FFF2-40B4-BE49-F238E27FC236}">
                <a16:creationId xmlns:a16="http://schemas.microsoft.com/office/drawing/2014/main" id="{E1194750-66BF-0045-DD85-D70CAC2B7383}"/>
              </a:ext>
            </a:extLst>
          </p:cNvPr>
          <p:cNvPicPr>
            <a:picLocks noChangeAspect="1"/>
          </p:cNvPicPr>
          <p:nvPr/>
        </p:nvPicPr>
        <p:blipFill>
          <a:blip r:embed="rId2"/>
          <a:stretch>
            <a:fillRect/>
          </a:stretch>
        </p:blipFill>
        <p:spPr>
          <a:xfrm>
            <a:off x="4983778" y="2672309"/>
            <a:ext cx="1654817" cy="782924"/>
          </a:xfrm>
          <a:prstGeom prst="rect">
            <a:avLst/>
          </a:prstGeom>
        </p:spPr>
      </p:pic>
    </p:spTree>
    <p:extLst>
      <p:ext uri="{BB962C8B-B14F-4D97-AF65-F5344CB8AC3E}">
        <p14:creationId xmlns:p14="http://schemas.microsoft.com/office/powerpoint/2010/main" val="3167505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161A93-0C6F-18FC-BB11-A08C5DB03B93}"/>
              </a:ext>
            </a:extLst>
          </p:cNvPr>
          <p:cNvSpPr>
            <a:spLocks noGrp="1"/>
          </p:cNvSpPr>
          <p:nvPr>
            <p:ph type="title"/>
          </p:nvPr>
        </p:nvSpPr>
        <p:spPr/>
        <p:txBody>
          <a:bodyPr/>
          <a:lstStyle/>
          <a:p>
            <a:r>
              <a:rPr lang="pt-BR" dirty="0"/>
              <a:t>Condutos livres e canais abertos</a:t>
            </a:r>
          </a:p>
        </p:txBody>
      </p:sp>
      <p:pic>
        <p:nvPicPr>
          <p:cNvPr id="4" name="Espaço Reservado para Conteúdo 3">
            <a:extLst>
              <a:ext uri="{FF2B5EF4-FFF2-40B4-BE49-F238E27FC236}">
                <a16:creationId xmlns:a16="http://schemas.microsoft.com/office/drawing/2014/main" id="{91896219-F64A-B03B-1AEF-C135C82AB5AF}"/>
              </a:ext>
            </a:extLst>
          </p:cNvPr>
          <p:cNvPicPr>
            <a:picLocks noGrp="1" noChangeAspect="1"/>
          </p:cNvPicPr>
          <p:nvPr>
            <p:ph idx="1"/>
          </p:nvPr>
        </p:nvPicPr>
        <p:blipFill>
          <a:blip r:embed="rId2"/>
          <a:stretch>
            <a:fillRect/>
          </a:stretch>
        </p:blipFill>
        <p:spPr>
          <a:xfrm>
            <a:off x="1249680" y="2528311"/>
            <a:ext cx="9692639" cy="3632647"/>
          </a:xfrm>
          <a:prstGeom prst="rect">
            <a:avLst/>
          </a:prstGeom>
        </p:spPr>
      </p:pic>
    </p:spTree>
    <p:extLst>
      <p:ext uri="{BB962C8B-B14F-4D97-AF65-F5344CB8AC3E}">
        <p14:creationId xmlns:p14="http://schemas.microsoft.com/office/powerpoint/2010/main" val="3125698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A2C605DA-DC17-7B38-71DF-11DE79057403}"/>
              </a:ext>
            </a:extLst>
          </p:cNvPr>
          <p:cNvSpPr>
            <a:spLocks noGrp="1"/>
          </p:cNvSpPr>
          <p:nvPr>
            <p:ph idx="1"/>
          </p:nvPr>
        </p:nvSpPr>
        <p:spPr>
          <a:xfrm>
            <a:off x="1261872" y="293376"/>
            <a:ext cx="9668256" cy="4351337"/>
          </a:xfrm>
        </p:spPr>
        <p:txBody>
          <a:bodyPr/>
          <a:lstStyle/>
          <a:p>
            <a:r>
              <a:rPr lang="pt-BR" dirty="0"/>
              <a:t>Valores de n de Manning para distintos tipos de revestimento das paredes do canal</a:t>
            </a:r>
          </a:p>
        </p:txBody>
      </p:sp>
      <p:pic>
        <p:nvPicPr>
          <p:cNvPr id="5" name="Imagem 4">
            <a:extLst>
              <a:ext uri="{FF2B5EF4-FFF2-40B4-BE49-F238E27FC236}">
                <a16:creationId xmlns:a16="http://schemas.microsoft.com/office/drawing/2014/main" id="{2EE21AC7-B3EE-944D-430A-AB642F57B88D}"/>
              </a:ext>
            </a:extLst>
          </p:cNvPr>
          <p:cNvPicPr>
            <a:picLocks noChangeAspect="1"/>
          </p:cNvPicPr>
          <p:nvPr/>
        </p:nvPicPr>
        <p:blipFill>
          <a:blip r:embed="rId2"/>
          <a:stretch>
            <a:fillRect/>
          </a:stretch>
        </p:blipFill>
        <p:spPr>
          <a:xfrm>
            <a:off x="3190863" y="666776"/>
            <a:ext cx="5617765" cy="6191224"/>
          </a:xfrm>
          <a:prstGeom prst="rect">
            <a:avLst/>
          </a:prstGeom>
        </p:spPr>
      </p:pic>
    </p:spTree>
    <p:extLst>
      <p:ext uri="{BB962C8B-B14F-4D97-AF65-F5344CB8AC3E}">
        <p14:creationId xmlns:p14="http://schemas.microsoft.com/office/powerpoint/2010/main" val="3615786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8738067-B623-EF75-87F5-4526819BC28C}"/>
              </a:ext>
            </a:extLst>
          </p:cNvPr>
          <p:cNvSpPr>
            <a:spLocks noGrp="1"/>
          </p:cNvSpPr>
          <p:nvPr>
            <p:ph idx="1"/>
          </p:nvPr>
        </p:nvSpPr>
        <p:spPr>
          <a:xfrm>
            <a:off x="1261872" y="374754"/>
            <a:ext cx="9665958" cy="5805383"/>
          </a:xfrm>
        </p:spPr>
        <p:txBody>
          <a:bodyPr/>
          <a:lstStyle/>
          <a:p>
            <a:r>
              <a:rPr lang="pt-BR" dirty="0"/>
              <a:t>Valores de coeficiente de rugosidade n da fórmula de Manning, para distintos tipos de revestimento das paredes dos canais</a:t>
            </a:r>
          </a:p>
          <a:p>
            <a:endParaRPr lang="pt-BR" dirty="0"/>
          </a:p>
        </p:txBody>
      </p:sp>
      <p:pic>
        <p:nvPicPr>
          <p:cNvPr id="5" name="Imagem 4">
            <a:extLst>
              <a:ext uri="{FF2B5EF4-FFF2-40B4-BE49-F238E27FC236}">
                <a16:creationId xmlns:a16="http://schemas.microsoft.com/office/drawing/2014/main" id="{0F67A027-B845-B55C-FFAD-E48AC12B8123}"/>
              </a:ext>
            </a:extLst>
          </p:cNvPr>
          <p:cNvPicPr>
            <a:picLocks noChangeAspect="1"/>
          </p:cNvPicPr>
          <p:nvPr/>
        </p:nvPicPr>
        <p:blipFill>
          <a:blip r:embed="rId2"/>
          <a:stretch>
            <a:fillRect/>
          </a:stretch>
        </p:blipFill>
        <p:spPr>
          <a:xfrm>
            <a:off x="2759883" y="1052616"/>
            <a:ext cx="6369128" cy="5805383"/>
          </a:xfrm>
          <a:prstGeom prst="rect">
            <a:avLst/>
          </a:prstGeom>
        </p:spPr>
      </p:pic>
    </p:spTree>
    <p:extLst>
      <p:ext uri="{BB962C8B-B14F-4D97-AF65-F5344CB8AC3E}">
        <p14:creationId xmlns:p14="http://schemas.microsoft.com/office/powerpoint/2010/main" val="2461242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90310E27-81D0-C0DE-0532-5C55C6651BB4}"/>
              </a:ext>
            </a:extLst>
          </p:cNvPr>
          <p:cNvSpPr>
            <a:spLocks noGrp="1"/>
          </p:cNvSpPr>
          <p:nvPr>
            <p:ph idx="1"/>
          </p:nvPr>
        </p:nvSpPr>
        <p:spPr>
          <a:xfrm>
            <a:off x="1261871" y="509666"/>
            <a:ext cx="9591007" cy="5670471"/>
          </a:xfrm>
        </p:spPr>
        <p:txBody>
          <a:bodyPr/>
          <a:lstStyle/>
          <a:p>
            <a:pPr algn="just"/>
            <a:r>
              <a:rPr lang="pt-BR" dirty="0"/>
              <a:t>Valores de coeficiente de rugosidade n da fórmula de Manning, para distintos tipos de revestimento das paredes dos canais</a:t>
            </a:r>
          </a:p>
          <a:p>
            <a:pPr algn="just"/>
            <a:endParaRPr lang="pt-BR" dirty="0"/>
          </a:p>
        </p:txBody>
      </p:sp>
      <p:pic>
        <p:nvPicPr>
          <p:cNvPr id="5" name="Imagem 4">
            <a:extLst>
              <a:ext uri="{FF2B5EF4-FFF2-40B4-BE49-F238E27FC236}">
                <a16:creationId xmlns:a16="http://schemas.microsoft.com/office/drawing/2014/main" id="{96337B15-3514-6146-D093-081C55BB67E1}"/>
              </a:ext>
            </a:extLst>
          </p:cNvPr>
          <p:cNvPicPr>
            <a:picLocks noChangeAspect="1"/>
          </p:cNvPicPr>
          <p:nvPr/>
        </p:nvPicPr>
        <p:blipFill>
          <a:blip r:embed="rId2"/>
          <a:stretch>
            <a:fillRect/>
          </a:stretch>
        </p:blipFill>
        <p:spPr>
          <a:xfrm>
            <a:off x="2859341" y="1446290"/>
            <a:ext cx="6473318" cy="4733847"/>
          </a:xfrm>
          <a:prstGeom prst="rect">
            <a:avLst/>
          </a:prstGeom>
        </p:spPr>
      </p:pic>
    </p:spTree>
    <p:extLst>
      <p:ext uri="{BB962C8B-B14F-4D97-AF65-F5344CB8AC3E}">
        <p14:creationId xmlns:p14="http://schemas.microsoft.com/office/powerpoint/2010/main" val="903959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330C03-B4FD-9E7B-ECAD-8E71D4539B23}"/>
              </a:ext>
            </a:extLst>
          </p:cNvPr>
          <p:cNvSpPr>
            <a:spLocks noGrp="1"/>
          </p:cNvSpPr>
          <p:nvPr>
            <p:ph type="title"/>
          </p:nvPr>
        </p:nvSpPr>
        <p:spPr>
          <a:xfrm>
            <a:off x="1261872" y="503238"/>
            <a:ext cx="9692640" cy="1325562"/>
          </a:xfrm>
        </p:spPr>
        <p:txBody>
          <a:bodyPr>
            <a:normAutofit/>
          </a:bodyPr>
          <a:lstStyle/>
          <a:p>
            <a:r>
              <a:rPr lang="pt-BR" dirty="0" err="1"/>
              <a:t>Chezy</a:t>
            </a:r>
            <a:r>
              <a:rPr lang="pt-BR" dirty="0"/>
              <a:t> e Manning para dimensionamento de canais no MPU</a:t>
            </a:r>
          </a:p>
        </p:txBody>
      </p:sp>
      <p:sp>
        <p:nvSpPr>
          <p:cNvPr id="3" name="Espaço Reservado para Conteúdo 2">
            <a:extLst>
              <a:ext uri="{FF2B5EF4-FFF2-40B4-BE49-F238E27FC236}">
                <a16:creationId xmlns:a16="http://schemas.microsoft.com/office/drawing/2014/main" id="{5DDD1383-77F2-53E7-6820-EEDD5AB23FB0}"/>
              </a:ext>
            </a:extLst>
          </p:cNvPr>
          <p:cNvSpPr>
            <a:spLocks noGrp="1"/>
          </p:cNvSpPr>
          <p:nvPr>
            <p:ph idx="1"/>
          </p:nvPr>
        </p:nvSpPr>
        <p:spPr>
          <a:xfrm>
            <a:off x="1261872" y="1828800"/>
            <a:ext cx="9692640" cy="4525962"/>
          </a:xfrm>
        </p:spPr>
        <p:txBody>
          <a:bodyPr>
            <a:normAutofit lnSpcReduction="10000"/>
          </a:bodyPr>
          <a:lstStyle/>
          <a:p>
            <a:pPr algn="just"/>
            <a:r>
              <a:rPr lang="pt-BR" dirty="0"/>
              <a:t>Combinando </a:t>
            </a:r>
            <a:r>
              <a:rPr lang="pt-BR" dirty="0" err="1"/>
              <a:t>Chezy</a:t>
            </a:r>
            <a:r>
              <a:rPr lang="pt-BR" dirty="0"/>
              <a:t> com o novo coeficiente de rugosidade C definido por Manning, temos:</a:t>
            </a:r>
          </a:p>
          <a:p>
            <a:pPr algn="just"/>
            <a:endParaRPr lang="pt-BR" dirty="0"/>
          </a:p>
          <a:p>
            <a:pPr algn="just"/>
            <a:endParaRPr lang="pt-BR" dirty="0"/>
          </a:p>
          <a:p>
            <a:pPr algn="just"/>
            <a:endParaRPr lang="pt-BR" dirty="0"/>
          </a:p>
          <a:p>
            <a:pPr algn="just"/>
            <a:endParaRPr lang="pt-BR" dirty="0"/>
          </a:p>
          <a:p>
            <a:pPr algn="just"/>
            <a:endParaRPr lang="pt-BR" dirty="0"/>
          </a:p>
          <a:p>
            <a:pPr algn="just"/>
            <a:endParaRPr lang="pt-BR" dirty="0"/>
          </a:p>
          <a:p>
            <a:pPr algn="just"/>
            <a:r>
              <a:rPr lang="pt-BR" dirty="0"/>
              <a:t>A Equação acima é conhecida como equação de Manning, escrita em sua forma clássica que separa no seu termo esquerdo, os parâmetros hidráulicos n, Q, e I, e, no seu termo direito, os parâmetros geométricos das seções transversais dos canais (A = área molhada e RH = raio hidráulico)</a:t>
            </a:r>
          </a:p>
          <a:p>
            <a:pPr algn="just"/>
            <a:endParaRPr lang="pt-BR" dirty="0"/>
          </a:p>
        </p:txBody>
      </p:sp>
      <p:pic>
        <p:nvPicPr>
          <p:cNvPr id="5" name="Imagem 4">
            <a:extLst>
              <a:ext uri="{FF2B5EF4-FFF2-40B4-BE49-F238E27FC236}">
                <a16:creationId xmlns:a16="http://schemas.microsoft.com/office/drawing/2014/main" id="{6F8AC70D-7446-62F5-4997-D3609E51B9CF}"/>
              </a:ext>
            </a:extLst>
          </p:cNvPr>
          <p:cNvPicPr>
            <a:picLocks noChangeAspect="1"/>
          </p:cNvPicPr>
          <p:nvPr/>
        </p:nvPicPr>
        <p:blipFill>
          <a:blip r:embed="rId2"/>
          <a:stretch>
            <a:fillRect/>
          </a:stretch>
        </p:blipFill>
        <p:spPr>
          <a:xfrm>
            <a:off x="5233479" y="2286937"/>
            <a:ext cx="2028591" cy="2704788"/>
          </a:xfrm>
          <a:prstGeom prst="rect">
            <a:avLst/>
          </a:prstGeom>
        </p:spPr>
      </p:pic>
    </p:spTree>
    <p:extLst>
      <p:ext uri="{BB962C8B-B14F-4D97-AF65-F5344CB8AC3E}">
        <p14:creationId xmlns:p14="http://schemas.microsoft.com/office/powerpoint/2010/main" val="19408119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0E4DB7-0486-5F38-94EA-FD71C0395812}"/>
              </a:ext>
            </a:extLst>
          </p:cNvPr>
          <p:cNvSpPr>
            <a:spLocks noGrp="1"/>
          </p:cNvSpPr>
          <p:nvPr>
            <p:ph type="title"/>
          </p:nvPr>
        </p:nvSpPr>
        <p:spPr/>
        <p:txBody>
          <a:bodyPr/>
          <a:lstStyle/>
          <a:p>
            <a:r>
              <a:rPr lang="pt-BR" dirty="0" err="1"/>
              <a:t>Chezy</a:t>
            </a:r>
            <a:r>
              <a:rPr lang="pt-BR" dirty="0"/>
              <a:t> e Manning para dimensionamento de canais no MPU</a:t>
            </a:r>
          </a:p>
        </p:txBody>
      </p:sp>
      <p:sp>
        <p:nvSpPr>
          <p:cNvPr id="3" name="Espaço Reservado para Conteúdo 2">
            <a:extLst>
              <a:ext uri="{FF2B5EF4-FFF2-40B4-BE49-F238E27FC236}">
                <a16:creationId xmlns:a16="http://schemas.microsoft.com/office/drawing/2014/main" id="{F238B8F8-6418-A812-D4A4-371F6FFDC773}"/>
              </a:ext>
            </a:extLst>
          </p:cNvPr>
          <p:cNvSpPr>
            <a:spLocks noGrp="1"/>
          </p:cNvSpPr>
          <p:nvPr>
            <p:ph idx="1"/>
          </p:nvPr>
        </p:nvSpPr>
        <p:spPr/>
        <p:txBody>
          <a:bodyPr/>
          <a:lstStyle/>
          <a:p>
            <a:pPr algn="l">
              <a:buFont typeface="Arial" panose="020B0604020202020204" pitchFamily="34" charset="0"/>
              <a:buChar char="•"/>
            </a:pPr>
            <a:endParaRPr lang="pt-BR" b="0" i="0" dirty="0">
              <a:solidFill>
                <a:srgbClr val="3A3A3A"/>
              </a:solidFill>
              <a:effectLst/>
              <a:latin typeface="-apple-system"/>
            </a:endParaRPr>
          </a:p>
          <a:p>
            <a:pPr algn="l">
              <a:buFont typeface="Arial" panose="020B0604020202020204" pitchFamily="34" charset="0"/>
              <a:buChar char="•"/>
            </a:pPr>
            <a:endParaRPr lang="pt-BR" dirty="0">
              <a:solidFill>
                <a:srgbClr val="3A3A3A"/>
              </a:solidFill>
              <a:latin typeface="-apple-system"/>
            </a:endParaRPr>
          </a:p>
          <a:p>
            <a:pPr algn="l">
              <a:buFont typeface="Arial" panose="020B0604020202020204" pitchFamily="34" charset="0"/>
              <a:buChar char="•"/>
            </a:pPr>
            <a:endParaRPr lang="pt-BR" b="0" i="0" dirty="0">
              <a:solidFill>
                <a:srgbClr val="3A3A3A"/>
              </a:solidFill>
              <a:effectLst/>
              <a:latin typeface="-apple-system"/>
            </a:endParaRPr>
          </a:p>
          <a:p>
            <a:pPr algn="l">
              <a:buFont typeface="Arial" panose="020B0604020202020204" pitchFamily="34" charset="0"/>
              <a:buChar char="•"/>
            </a:pPr>
            <a:r>
              <a:rPr lang="pt-BR" dirty="0">
                <a:latin typeface="Times New Roman" panose="02020603050405020304" pitchFamily="18" charset="0"/>
                <a:cs typeface="Times New Roman" panose="02020603050405020304" pitchFamily="18" charset="0"/>
              </a:rPr>
              <a:t>Onde:</a:t>
            </a:r>
          </a:p>
          <a:p>
            <a:pPr algn="l">
              <a:buFont typeface="Arial" panose="020B0604020202020204" pitchFamily="34" charset="0"/>
              <a:buChar char="•"/>
            </a:pPr>
            <a:r>
              <a:rPr lang="pt-BR" b="0" i="0" dirty="0">
                <a:effectLst/>
                <a:latin typeface="Times New Roman" panose="02020603050405020304" pitchFamily="18" charset="0"/>
                <a:cs typeface="Times New Roman" panose="02020603050405020304" pitchFamily="18" charset="0"/>
              </a:rPr>
              <a:t>Q: vazão de escoamento;</a:t>
            </a:r>
          </a:p>
          <a:p>
            <a:pPr algn="l">
              <a:buFont typeface="Arial" panose="020B0604020202020204" pitchFamily="34" charset="0"/>
              <a:buChar char="•"/>
            </a:pPr>
            <a:r>
              <a:rPr lang="pt-BR" b="0" i="0" dirty="0">
                <a:effectLst/>
                <a:latin typeface="Times New Roman" panose="02020603050405020304" pitchFamily="18" charset="0"/>
                <a:cs typeface="Times New Roman" panose="02020603050405020304" pitchFamily="18" charset="0"/>
              </a:rPr>
              <a:t>n: coeficiente de rugosidade do canal;</a:t>
            </a:r>
          </a:p>
          <a:p>
            <a:pPr algn="l">
              <a:buFont typeface="Arial" panose="020B0604020202020204" pitchFamily="34" charset="0"/>
              <a:buChar char="•"/>
            </a:pPr>
            <a:r>
              <a:rPr lang="pt-BR" b="0" i="0" dirty="0">
                <a:effectLst/>
                <a:latin typeface="Times New Roman" panose="02020603050405020304" pitchFamily="18" charset="0"/>
                <a:cs typeface="Times New Roman" panose="02020603050405020304" pitchFamily="18" charset="0"/>
              </a:rPr>
              <a:t>I0​: inclinação longitudinal do canal;</a:t>
            </a:r>
          </a:p>
          <a:p>
            <a:pPr algn="l">
              <a:buFont typeface="Arial" panose="020B0604020202020204" pitchFamily="34" charset="0"/>
              <a:buChar char="•"/>
            </a:pPr>
            <a:r>
              <a:rPr lang="pt-BR" b="0" i="0" dirty="0">
                <a:effectLst/>
                <a:latin typeface="Times New Roman" panose="02020603050405020304" pitchFamily="18" charset="0"/>
                <a:cs typeface="Times New Roman" panose="02020603050405020304" pitchFamily="18" charset="0"/>
              </a:rPr>
              <a:t>A: área molhada da seção transversal;</a:t>
            </a:r>
          </a:p>
          <a:p>
            <a:pPr algn="l">
              <a:buFont typeface="Arial" panose="020B0604020202020204" pitchFamily="34" charset="0"/>
              <a:buChar char="•"/>
            </a:pPr>
            <a:r>
              <a:rPr lang="pt-BR" b="0" i="0" dirty="0">
                <a:effectLst/>
                <a:latin typeface="Times New Roman" panose="02020603050405020304" pitchFamily="18" charset="0"/>
                <a:cs typeface="Times New Roman" panose="02020603050405020304" pitchFamily="18" charset="0"/>
              </a:rPr>
              <a:t>Rh​: raio hidráulico da seção.</a:t>
            </a:r>
          </a:p>
          <a:p>
            <a:endParaRPr lang="pt-BR" dirty="0"/>
          </a:p>
        </p:txBody>
      </p:sp>
      <p:pic>
        <p:nvPicPr>
          <p:cNvPr id="5" name="Imagem 4">
            <a:extLst>
              <a:ext uri="{FF2B5EF4-FFF2-40B4-BE49-F238E27FC236}">
                <a16:creationId xmlns:a16="http://schemas.microsoft.com/office/drawing/2014/main" id="{4146872F-E237-C081-F56F-9FBE0A6DEA07}"/>
              </a:ext>
            </a:extLst>
          </p:cNvPr>
          <p:cNvPicPr>
            <a:picLocks noChangeAspect="1"/>
          </p:cNvPicPr>
          <p:nvPr/>
        </p:nvPicPr>
        <p:blipFill>
          <a:blip r:embed="rId2"/>
          <a:stretch>
            <a:fillRect/>
          </a:stretch>
        </p:blipFill>
        <p:spPr>
          <a:xfrm>
            <a:off x="5353050" y="2041004"/>
            <a:ext cx="1485900" cy="857250"/>
          </a:xfrm>
          <a:prstGeom prst="rect">
            <a:avLst/>
          </a:prstGeom>
        </p:spPr>
      </p:pic>
    </p:spTree>
    <p:extLst>
      <p:ext uri="{BB962C8B-B14F-4D97-AF65-F5344CB8AC3E}">
        <p14:creationId xmlns:p14="http://schemas.microsoft.com/office/powerpoint/2010/main" val="1913372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2FA009-23B0-4408-319F-18D87FF6F06C}"/>
              </a:ext>
            </a:extLst>
          </p:cNvPr>
          <p:cNvSpPr>
            <a:spLocks noGrp="1"/>
          </p:cNvSpPr>
          <p:nvPr>
            <p:ph type="title"/>
          </p:nvPr>
        </p:nvSpPr>
        <p:spPr/>
        <p:txBody>
          <a:bodyPr/>
          <a:lstStyle/>
          <a:p>
            <a:r>
              <a:rPr lang="pt-BR" dirty="0"/>
              <a:t>Exemplo</a:t>
            </a:r>
          </a:p>
        </p:txBody>
      </p:sp>
      <p:sp>
        <p:nvSpPr>
          <p:cNvPr id="3" name="Espaço Reservado para Conteúdo 2">
            <a:extLst>
              <a:ext uri="{FF2B5EF4-FFF2-40B4-BE49-F238E27FC236}">
                <a16:creationId xmlns:a16="http://schemas.microsoft.com/office/drawing/2014/main" id="{223C0144-590F-5174-840A-8CF53FA5F8D8}"/>
              </a:ext>
            </a:extLst>
          </p:cNvPr>
          <p:cNvSpPr>
            <a:spLocks noGrp="1"/>
          </p:cNvSpPr>
          <p:nvPr>
            <p:ph idx="1"/>
          </p:nvPr>
        </p:nvSpPr>
        <p:spPr>
          <a:xfrm>
            <a:off x="1261872" y="1828800"/>
            <a:ext cx="9692640" cy="4351337"/>
          </a:xfrm>
        </p:spPr>
        <p:txBody>
          <a:bodyPr/>
          <a:lstStyle/>
          <a:p>
            <a:r>
              <a:rPr lang="pt-BR" b="0" i="0" dirty="0">
                <a:effectLst/>
                <a:latin typeface="+mj-lt"/>
              </a:rPr>
              <a:t>Considere a seguinte calha retangular, de material PVC, apresentada na figura abaixo. Considerar n = 0,011 e sabendo que a inclinação longitudinal da calha é de 1%.</a:t>
            </a:r>
          </a:p>
          <a:p>
            <a:endParaRPr lang="pt-BR" dirty="0">
              <a:latin typeface="+mj-lt"/>
            </a:endParaRPr>
          </a:p>
          <a:p>
            <a:endParaRPr lang="pt-BR" dirty="0"/>
          </a:p>
        </p:txBody>
      </p:sp>
      <p:pic>
        <p:nvPicPr>
          <p:cNvPr id="5" name="Imagem 4">
            <a:extLst>
              <a:ext uri="{FF2B5EF4-FFF2-40B4-BE49-F238E27FC236}">
                <a16:creationId xmlns:a16="http://schemas.microsoft.com/office/drawing/2014/main" id="{74A685D1-25E2-7D91-CD38-021EC06FA25E}"/>
              </a:ext>
            </a:extLst>
          </p:cNvPr>
          <p:cNvPicPr>
            <a:picLocks noChangeAspect="1"/>
          </p:cNvPicPr>
          <p:nvPr/>
        </p:nvPicPr>
        <p:blipFill>
          <a:blip r:embed="rId2"/>
          <a:stretch>
            <a:fillRect/>
          </a:stretch>
        </p:blipFill>
        <p:spPr>
          <a:xfrm>
            <a:off x="3371850" y="2983865"/>
            <a:ext cx="5448300" cy="3333750"/>
          </a:xfrm>
          <a:prstGeom prst="rect">
            <a:avLst/>
          </a:prstGeom>
        </p:spPr>
      </p:pic>
    </p:spTree>
    <p:extLst>
      <p:ext uri="{BB962C8B-B14F-4D97-AF65-F5344CB8AC3E}">
        <p14:creationId xmlns:p14="http://schemas.microsoft.com/office/powerpoint/2010/main" val="30973251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63C63D-EB9D-0882-CD97-C5CD23A4582E}"/>
              </a:ext>
            </a:extLst>
          </p:cNvPr>
          <p:cNvSpPr>
            <a:spLocks noGrp="1"/>
          </p:cNvSpPr>
          <p:nvPr>
            <p:ph type="title"/>
          </p:nvPr>
        </p:nvSpPr>
        <p:spPr/>
        <p:txBody>
          <a:bodyPr/>
          <a:lstStyle/>
          <a:p>
            <a:r>
              <a:rPr lang="pt-BR" dirty="0"/>
              <a:t>Exemplo</a:t>
            </a:r>
          </a:p>
        </p:txBody>
      </p:sp>
      <p:sp>
        <p:nvSpPr>
          <p:cNvPr id="3" name="Espaço Reservado para Conteúdo 2">
            <a:extLst>
              <a:ext uri="{FF2B5EF4-FFF2-40B4-BE49-F238E27FC236}">
                <a16:creationId xmlns:a16="http://schemas.microsoft.com/office/drawing/2014/main" id="{27896E9A-8D9E-782E-0F61-6A58314696FF}"/>
              </a:ext>
            </a:extLst>
          </p:cNvPr>
          <p:cNvSpPr>
            <a:spLocks noGrp="1"/>
          </p:cNvSpPr>
          <p:nvPr>
            <p:ph idx="1"/>
          </p:nvPr>
        </p:nvSpPr>
        <p:spPr>
          <a:xfrm>
            <a:off x="1261871" y="1828800"/>
            <a:ext cx="9692639" cy="4351337"/>
          </a:xfrm>
        </p:spPr>
        <p:txBody>
          <a:bodyPr/>
          <a:lstStyle/>
          <a:p>
            <a:r>
              <a:rPr lang="pt-BR" b="0" i="0" dirty="0">
                <a:solidFill>
                  <a:srgbClr val="333333"/>
                </a:solidFill>
                <a:effectLst/>
                <a:latin typeface="+mj-lt"/>
              </a:rPr>
              <a:t>Determinar a vazão de um canal trapezoidal com as seguintes características:</a:t>
            </a:r>
          </a:p>
          <a:p>
            <a:endParaRPr lang="pt-BR" dirty="0">
              <a:solidFill>
                <a:srgbClr val="333333"/>
              </a:solidFill>
              <a:latin typeface="+mj-lt"/>
            </a:endParaRPr>
          </a:p>
          <a:p>
            <a:pPr algn="l">
              <a:buFont typeface="Arial" panose="020B0604020202020204" pitchFamily="34" charset="0"/>
              <a:buChar char="•"/>
            </a:pPr>
            <a:r>
              <a:rPr lang="pt-BR" b="0" i="0" dirty="0">
                <a:solidFill>
                  <a:srgbClr val="333333"/>
                </a:solidFill>
                <a:effectLst/>
                <a:latin typeface="+mj-lt"/>
              </a:rPr>
              <a:t>Z: 1,5 </a:t>
            </a:r>
          </a:p>
          <a:p>
            <a:pPr algn="l">
              <a:buFont typeface="Arial" panose="020B0604020202020204" pitchFamily="34" charset="0"/>
              <a:buChar char="•"/>
            </a:pPr>
            <a:r>
              <a:rPr lang="pt-BR" b="0" i="0" dirty="0">
                <a:solidFill>
                  <a:srgbClr val="333333"/>
                </a:solidFill>
                <a:effectLst/>
                <a:latin typeface="+mj-lt"/>
              </a:rPr>
              <a:t>Declividade do canal: 1 m em 1500 m</a:t>
            </a:r>
          </a:p>
          <a:p>
            <a:pPr algn="l">
              <a:buFont typeface="Arial" panose="020B0604020202020204" pitchFamily="34" charset="0"/>
              <a:buChar char="•"/>
            </a:pPr>
            <a:r>
              <a:rPr lang="pt-BR" b="0" i="0" dirty="0">
                <a:solidFill>
                  <a:srgbClr val="333333"/>
                </a:solidFill>
                <a:effectLst/>
                <a:latin typeface="+mj-lt"/>
              </a:rPr>
              <a:t>Largura do fundo (b): 3,5 m</a:t>
            </a:r>
          </a:p>
          <a:p>
            <a:pPr algn="l">
              <a:buFont typeface="Arial" panose="020B0604020202020204" pitchFamily="34" charset="0"/>
              <a:buChar char="•"/>
            </a:pPr>
            <a:r>
              <a:rPr lang="pt-BR" b="0" i="0" dirty="0">
                <a:solidFill>
                  <a:srgbClr val="333333"/>
                </a:solidFill>
                <a:effectLst/>
                <a:latin typeface="+mj-lt"/>
              </a:rPr>
              <a:t>Profundidade de escoamento (y): 1,2 m</a:t>
            </a:r>
          </a:p>
          <a:p>
            <a:pPr algn="l">
              <a:buFont typeface="Arial" panose="020B0604020202020204" pitchFamily="34" charset="0"/>
              <a:buChar char="•"/>
            </a:pPr>
            <a:r>
              <a:rPr lang="pt-BR" b="0" i="0" dirty="0">
                <a:solidFill>
                  <a:srgbClr val="333333"/>
                </a:solidFill>
                <a:effectLst/>
                <a:latin typeface="+mj-lt"/>
              </a:rPr>
              <a:t>n=0,018.</a:t>
            </a:r>
            <a:endParaRPr lang="pt-BR" dirty="0">
              <a:solidFill>
                <a:srgbClr val="333333"/>
              </a:solidFill>
              <a:latin typeface="+mj-lt"/>
            </a:endParaRPr>
          </a:p>
          <a:p>
            <a:endParaRPr lang="pt-BR" dirty="0"/>
          </a:p>
        </p:txBody>
      </p:sp>
    </p:spTree>
    <p:extLst>
      <p:ext uri="{BB962C8B-B14F-4D97-AF65-F5344CB8AC3E}">
        <p14:creationId xmlns:p14="http://schemas.microsoft.com/office/powerpoint/2010/main" val="300519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EB19D5-BD73-1923-C279-20FEF2CEB4F6}"/>
              </a:ext>
            </a:extLst>
          </p:cNvPr>
          <p:cNvSpPr>
            <a:spLocks noGrp="1"/>
          </p:cNvSpPr>
          <p:nvPr>
            <p:ph type="title"/>
          </p:nvPr>
        </p:nvSpPr>
        <p:spPr/>
        <p:txBody>
          <a:bodyPr/>
          <a:lstStyle/>
          <a:p>
            <a:r>
              <a:rPr lang="pt-BR" dirty="0"/>
              <a:t>Exemplo</a:t>
            </a:r>
          </a:p>
        </p:txBody>
      </p:sp>
      <p:sp>
        <p:nvSpPr>
          <p:cNvPr id="3" name="Espaço Reservado para Conteúdo 2">
            <a:extLst>
              <a:ext uri="{FF2B5EF4-FFF2-40B4-BE49-F238E27FC236}">
                <a16:creationId xmlns:a16="http://schemas.microsoft.com/office/drawing/2014/main" id="{E9E49B62-2C1D-DE57-85EF-D6E30C11780C}"/>
              </a:ext>
            </a:extLst>
          </p:cNvPr>
          <p:cNvSpPr>
            <a:spLocks noGrp="1"/>
          </p:cNvSpPr>
          <p:nvPr>
            <p:ph idx="1"/>
          </p:nvPr>
        </p:nvSpPr>
        <p:spPr>
          <a:xfrm>
            <a:off x="1261872" y="1828800"/>
            <a:ext cx="9692640" cy="4351337"/>
          </a:xfrm>
        </p:spPr>
        <p:txBody>
          <a:bodyPr/>
          <a:lstStyle/>
          <a:p>
            <a:pPr algn="just"/>
            <a:r>
              <a:rPr lang="pt-BR" b="0" i="0" dirty="0">
                <a:effectLst/>
                <a:latin typeface="+mj-lt"/>
              </a:rPr>
              <a:t>Determinar a declividade que deve ser dada a um canal retangular para atender as seguintes condições de um projeto:</a:t>
            </a:r>
          </a:p>
          <a:p>
            <a:pPr algn="just"/>
            <a:endParaRPr lang="pt-BR" dirty="0">
              <a:latin typeface="+mj-lt"/>
            </a:endParaRPr>
          </a:p>
          <a:p>
            <a:pPr algn="l">
              <a:buFont typeface="Arial" panose="020B0604020202020204" pitchFamily="34" charset="0"/>
              <a:buChar char="•"/>
            </a:pPr>
            <a:r>
              <a:rPr lang="pt-BR" b="0" i="0" dirty="0">
                <a:effectLst/>
                <a:latin typeface="+mj-lt"/>
              </a:rPr>
              <a:t>Vazão (Q): 2,0 m³/s</a:t>
            </a:r>
          </a:p>
          <a:p>
            <a:pPr algn="l">
              <a:buFont typeface="Arial" panose="020B0604020202020204" pitchFamily="34" charset="0"/>
              <a:buChar char="•"/>
            </a:pPr>
            <a:r>
              <a:rPr lang="pt-BR" b="0" i="0" dirty="0">
                <a:effectLst/>
                <a:latin typeface="+mj-lt"/>
              </a:rPr>
              <a:t>Profundidade de escoamento (y): 0,80 m</a:t>
            </a:r>
          </a:p>
          <a:p>
            <a:pPr algn="l">
              <a:buFont typeface="Arial" panose="020B0604020202020204" pitchFamily="34" charset="0"/>
              <a:buChar char="•"/>
            </a:pPr>
            <a:r>
              <a:rPr lang="pt-BR" b="0" i="0" dirty="0">
                <a:effectLst/>
                <a:latin typeface="+mj-lt"/>
              </a:rPr>
              <a:t>Largura do fundo (b): 2,0 m</a:t>
            </a:r>
          </a:p>
          <a:p>
            <a:pPr algn="l">
              <a:buFont typeface="Arial" panose="020B0604020202020204" pitchFamily="34" charset="0"/>
              <a:buChar char="•"/>
            </a:pPr>
            <a:r>
              <a:rPr lang="pt-BR" b="0" i="0" dirty="0">
                <a:effectLst/>
                <a:latin typeface="+mj-lt"/>
              </a:rPr>
              <a:t>Paredes revestidas de concreto bem acabado: n=0,013</a:t>
            </a:r>
          </a:p>
          <a:p>
            <a:pPr algn="just"/>
            <a:endParaRPr lang="pt-BR" dirty="0">
              <a:latin typeface="+mj-lt"/>
            </a:endParaRPr>
          </a:p>
        </p:txBody>
      </p:sp>
    </p:spTree>
    <p:extLst>
      <p:ext uri="{BB962C8B-B14F-4D97-AF65-F5344CB8AC3E}">
        <p14:creationId xmlns:p14="http://schemas.microsoft.com/office/powerpoint/2010/main" val="266155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55EBC9-0ED1-D99C-FF77-4809CC0F4387}"/>
              </a:ext>
            </a:extLst>
          </p:cNvPr>
          <p:cNvSpPr>
            <a:spLocks noGrp="1"/>
          </p:cNvSpPr>
          <p:nvPr>
            <p:ph type="title"/>
          </p:nvPr>
        </p:nvSpPr>
        <p:spPr/>
        <p:txBody>
          <a:bodyPr/>
          <a:lstStyle/>
          <a:p>
            <a:r>
              <a:rPr lang="pt-BR" dirty="0"/>
              <a:t>Condutos livres e canais abertos</a:t>
            </a:r>
          </a:p>
        </p:txBody>
      </p:sp>
      <p:sp>
        <p:nvSpPr>
          <p:cNvPr id="3" name="Espaço Reservado para Conteúdo 2">
            <a:extLst>
              <a:ext uri="{FF2B5EF4-FFF2-40B4-BE49-F238E27FC236}">
                <a16:creationId xmlns:a16="http://schemas.microsoft.com/office/drawing/2014/main" id="{34EA4B97-261C-E338-8166-753FCF64DE6C}"/>
              </a:ext>
            </a:extLst>
          </p:cNvPr>
          <p:cNvSpPr>
            <a:spLocks noGrp="1"/>
          </p:cNvSpPr>
          <p:nvPr>
            <p:ph idx="1"/>
          </p:nvPr>
        </p:nvSpPr>
        <p:spPr>
          <a:xfrm>
            <a:off x="1261872" y="1828800"/>
            <a:ext cx="9692640" cy="4351337"/>
          </a:xfrm>
        </p:spPr>
        <p:txBody>
          <a:bodyPr/>
          <a:lstStyle/>
          <a:p>
            <a:pPr algn="just"/>
            <a:r>
              <a:rPr lang="pt-BR" dirty="0"/>
              <a:t>Nesses tipos de condutos, encontram-se os cursos d’água naturais, os canais artificiais de irrigação e drenagem, os condutos de drenagem subterrânea, os aquedutos abertos, os condutos de esgotos e, de um modo geral, as canalizações fechadas onde o líquido não enche completamente a seção do escoamento. </a:t>
            </a:r>
          </a:p>
        </p:txBody>
      </p:sp>
      <p:pic>
        <p:nvPicPr>
          <p:cNvPr id="8" name="Imagem 7">
            <a:extLst>
              <a:ext uri="{FF2B5EF4-FFF2-40B4-BE49-F238E27FC236}">
                <a16:creationId xmlns:a16="http://schemas.microsoft.com/office/drawing/2014/main" id="{4E750B82-60FB-22E6-D41E-EAF7985CDB72}"/>
              </a:ext>
            </a:extLst>
          </p:cNvPr>
          <p:cNvPicPr>
            <a:picLocks noChangeAspect="1"/>
          </p:cNvPicPr>
          <p:nvPr/>
        </p:nvPicPr>
        <p:blipFill>
          <a:blip r:embed="rId2"/>
          <a:stretch>
            <a:fillRect/>
          </a:stretch>
        </p:blipFill>
        <p:spPr>
          <a:xfrm>
            <a:off x="1860966" y="3429000"/>
            <a:ext cx="8778100" cy="2537085"/>
          </a:xfrm>
          <a:prstGeom prst="rect">
            <a:avLst/>
          </a:prstGeom>
        </p:spPr>
      </p:pic>
    </p:spTree>
    <p:extLst>
      <p:ext uri="{BB962C8B-B14F-4D97-AF65-F5344CB8AC3E}">
        <p14:creationId xmlns:p14="http://schemas.microsoft.com/office/powerpoint/2010/main" val="1389857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6598E6-78E0-C509-AE03-C2C18A213819}"/>
              </a:ext>
            </a:extLst>
          </p:cNvPr>
          <p:cNvSpPr>
            <a:spLocks noGrp="1"/>
          </p:cNvSpPr>
          <p:nvPr>
            <p:ph type="title"/>
          </p:nvPr>
        </p:nvSpPr>
        <p:spPr/>
        <p:txBody>
          <a:bodyPr/>
          <a:lstStyle/>
          <a:p>
            <a:r>
              <a:rPr lang="pt-BR" dirty="0"/>
              <a:t>Conceituação do escoamento em canais</a:t>
            </a:r>
          </a:p>
        </p:txBody>
      </p:sp>
      <mc:AlternateContent xmlns:mc="http://schemas.openxmlformats.org/markup-compatibility/2006" xmlns:a14="http://schemas.microsoft.com/office/drawing/2010/main">
        <mc:Choice Requires="a14">
          <p:sp>
            <p:nvSpPr>
              <p:cNvPr id="3" name="Espaço Reservado para Conteúdo 2">
                <a:extLst>
                  <a:ext uri="{FF2B5EF4-FFF2-40B4-BE49-F238E27FC236}">
                    <a16:creationId xmlns:a16="http://schemas.microsoft.com/office/drawing/2014/main" id="{11AC181F-441D-B211-8584-2F7A31641482}"/>
                  </a:ext>
                </a:extLst>
              </p:cNvPr>
              <p:cNvSpPr>
                <a:spLocks noGrp="1"/>
              </p:cNvSpPr>
              <p:nvPr>
                <p:ph idx="1"/>
              </p:nvPr>
            </p:nvSpPr>
            <p:spPr>
              <a:xfrm>
                <a:off x="1261871" y="1828800"/>
                <a:ext cx="9692639" cy="4351337"/>
              </a:xfrm>
            </p:spPr>
            <p:txBody>
              <a:bodyPr/>
              <a:lstStyle/>
              <a:p>
                <a:pPr marL="0" indent="0" algn="just">
                  <a:buNone/>
                </a:pPr>
                <a:r>
                  <a:rPr lang="pt-BR" dirty="0"/>
                  <a:t>O escoamento em canais pode ser resumido pela existência das seguintes particularidades:</a:t>
                </a:r>
              </a:p>
              <a:p>
                <a:pPr algn="just"/>
                <a:r>
                  <a:rPr lang="pt-BR" dirty="0"/>
                  <a:t>1. Existência de uma superfície livre (interface ar- água), onde atua a pressão atmosférica (Pat/</a:t>
                </a:r>
                <a14:m>
                  <m:oMath xmlns:m="http://schemas.openxmlformats.org/officeDocument/2006/math">
                    <m:r>
                      <a:rPr lang="pt-BR" i="1" smtClean="0">
                        <a:latin typeface="Cambria Math" panose="02040503050406030204" pitchFamily="18" charset="0"/>
                        <a:ea typeface="Cambria Math" panose="02040503050406030204" pitchFamily="18" charset="0"/>
                      </a:rPr>
                      <m:t>𝛾</m:t>
                    </m:r>
                    <m:r>
                      <a:rPr lang="pt-BR" b="0" i="1" smtClean="0">
                        <a:latin typeface="Cambria Math" panose="02040503050406030204" pitchFamily="18" charset="0"/>
                        <a:ea typeface="Cambria Math" panose="02040503050406030204" pitchFamily="18" charset="0"/>
                      </a:rPr>
                      <m:t>)</m:t>
                    </m:r>
                  </m:oMath>
                </a14:m>
                <a:endParaRPr lang="pt-BR" b="0" dirty="0">
                  <a:ea typeface="Cambria Math" panose="02040503050406030204" pitchFamily="18" charset="0"/>
                </a:endParaRPr>
              </a:p>
              <a:p>
                <a:pPr algn="just"/>
                <a:r>
                  <a:rPr lang="pt-BR" dirty="0"/>
                  <a:t>2. O escoamento em condutos forçados, o escoamento em canais se dá apenas pela ação da força gravitacional.</a:t>
                </a:r>
              </a:p>
            </p:txBody>
          </p:sp>
        </mc:Choice>
        <mc:Fallback xmlns="">
          <p:sp>
            <p:nvSpPr>
              <p:cNvPr id="3" name="Espaço Reservado para Conteúdo 2">
                <a:extLst>
                  <a:ext uri="{FF2B5EF4-FFF2-40B4-BE49-F238E27FC236}">
                    <a16:creationId xmlns:a16="http://schemas.microsoft.com/office/drawing/2014/main" id="{11AC181F-441D-B211-8584-2F7A31641482}"/>
                  </a:ext>
                </a:extLst>
              </p:cNvPr>
              <p:cNvSpPr>
                <a:spLocks noGrp="1" noRot="1" noChangeAspect="1" noMove="1" noResize="1" noEditPoints="1" noAdjustHandles="1" noChangeArrowheads="1" noChangeShapeType="1" noTextEdit="1"/>
              </p:cNvSpPr>
              <p:nvPr>
                <p:ph idx="1"/>
              </p:nvPr>
            </p:nvSpPr>
            <p:spPr>
              <a:xfrm>
                <a:off x="1261871" y="1828800"/>
                <a:ext cx="9692639" cy="4351337"/>
              </a:xfrm>
              <a:blipFill>
                <a:blip r:embed="rId2"/>
                <a:stretch>
                  <a:fillRect l="-503" t="-980" r="-503"/>
                </a:stretch>
              </a:blipFill>
            </p:spPr>
            <p:txBody>
              <a:bodyPr/>
              <a:lstStyle/>
              <a:p>
                <a:r>
                  <a:rPr lang="pt-BR">
                    <a:noFill/>
                  </a:rPr>
                  <a:t> </a:t>
                </a:r>
              </a:p>
            </p:txBody>
          </p:sp>
        </mc:Fallback>
      </mc:AlternateContent>
    </p:spTree>
    <p:extLst>
      <p:ext uri="{BB962C8B-B14F-4D97-AF65-F5344CB8AC3E}">
        <p14:creationId xmlns:p14="http://schemas.microsoft.com/office/powerpoint/2010/main" val="3988037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5028EB-1764-A65D-D2B9-AEC59D328897}"/>
              </a:ext>
            </a:extLst>
          </p:cNvPr>
          <p:cNvSpPr>
            <a:spLocks noGrp="1"/>
          </p:cNvSpPr>
          <p:nvPr>
            <p:ph type="title"/>
          </p:nvPr>
        </p:nvSpPr>
        <p:spPr/>
        <p:txBody>
          <a:bodyPr/>
          <a:lstStyle/>
          <a:p>
            <a:r>
              <a:rPr lang="pt-BR" dirty="0"/>
              <a:t>Condutos livres e canais abertos</a:t>
            </a:r>
          </a:p>
        </p:txBody>
      </p:sp>
      <p:sp>
        <p:nvSpPr>
          <p:cNvPr id="3" name="Espaço Reservado para Conteúdo 2">
            <a:extLst>
              <a:ext uri="{FF2B5EF4-FFF2-40B4-BE49-F238E27FC236}">
                <a16:creationId xmlns:a16="http://schemas.microsoft.com/office/drawing/2014/main" id="{52E75FA9-FDFC-473D-3F0E-611C4DAC7413}"/>
              </a:ext>
            </a:extLst>
          </p:cNvPr>
          <p:cNvSpPr>
            <a:spLocks noGrp="1"/>
          </p:cNvSpPr>
          <p:nvPr>
            <p:ph idx="1"/>
          </p:nvPr>
        </p:nvSpPr>
        <p:spPr/>
        <p:txBody>
          <a:bodyPr/>
          <a:lstStyle/>
          <a:p>
            <a:pPr marL="0" indent="0">
              <a:buNone/>
            </a:pPr>
            <a:r>
              <a:rPr lang="pt-BR" dirty="0"/>
              <a:t>Formas</a:t>
            </a:r>
          </a:p>
          <a:p>
            <a:endParaRPr lang="pt-BR" dirty="0"/>
          </a:p>
          <a:p>
            <a:r>
              <a:rPr lang="pt-BR" dirty="0"/>
              <a:t>Circular ou semicircular; </a:t>
            </a:r>
          </a:p>
          <a:p>
            <a:r>
              <a:rPr lang="pt-BR" dirty="0"/>
              <a:t>Retangular; </a:t>
            </a:r>
          </a:p>
          <a:p>
            <a:r>
              <a:rPr lang="pt-BR" dirty="0"/>
              <a:t>Trapezoidal; </a:t>
            </a:r>
          </a:p>
          <a:p>
            <a:r>
              <a:rPr lang="pt-BR" dirty="0"/>
              <a:t>Irregular.</a:t>
            </a:r>
          </a:p>
        </p:txBody>
      </p:sp>
    </p:spTree>
    <p:extLst>
      <p:ext uri="{BB962C8B-B14F-4D97-AF65-F5344CB8AC3E}">
        <p14:creationId xmlns:p14="http://schemas.microsoft.com/office/powerpoint/2010/main" val="1500630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D549AB-0033-5974-42F3-B39ED588F490}"/>
              </a:ext>
            </a:extLst>
          </p:cNvPr>
          <p:cNvSpPr>
            <a:spLocks noGrp="1"/>
          </p:cNvSpPr>
          <p:nvPr>
            <p:ph type="title"/>
          </p:nvPr>
        </p:nvSpPr>
        <p:spPr/>
        <p:txBody>
          <a:bodyPr/>
          <a:lstStyle/>
          <a:p>
            <a:r>
              <a:rPr lang="pt-BR" dirty="0"/>
              <a:t>Condutos livres e canais abertos</a:t>
            </a:r>
          </a:p>
        </p:txBody>
      </p:sp>
      <p:sp>
        <p:nvSpPr>
          <p:cNvPr id="3" name="Espaço Reservado para Conteúdo 2">
            <a:extLst>
              <a:ext uri="{FF2B5EF4-FFF2-40B4-BE49-F238E27FC236}">
                <a16:creationId xmlns:a16="http://schemas.microsoft.com/office/drawing/2014/main" id="{00010E5F-D7B7-E86F-3CC6-535D261A95F8}"/>
              </a:ext>
            </a:extLst>
          </p:cNvPr>
          <p:cNvSpPr>
            <a:spLocks noGrp="1"/>
          </p:cNvSpPr>
          <p:nvPr>
            <p:ph idx="1"/>
          </p:nvPr>
        </p:nvSpPr>
        <p:spPr/>
        <p:txBody>
          <a:bodyPr/>
          <a:lstStyle/>
          <a:p>
            <a:r>
              <a:rPr lang="pt-BR" dirty="0"/>
              <a:t>Caracterização da forma dos canais</a:t>
            </a:r>
          </a:p>
          <a:p>
            <a:endParaRPr lang="pt-BR" dirty="0"/>
          </a:p>
          <a:p>
            <a:r>
              <a:rPr lang="pt-BR" dirty="0"/>
              <a:t>Área Molhada; </a:t>
            </a:r>
          </a:p>
          <a:p>
            <a:r>
              <a:rPr lang="pt-BR" dirty="0"/>
              <a:t>Perímetro Molhado;</a:t>
            </a:r>
          </a:p>
          <a:p>
            <a:r>
              <a:rPr lang="pt-BR" dirty="0"/>
              <a:t>Raio Hidráulico.</a:t>
            </a:r>
          </a:p>
        </p:txBody>
      </p:sp>
    </p:spTree>
    <p:extLst>
      <p:ext uri="{BB962C8B-B14F-4D97-AF65-F5344CB8AC3E}">
        <p14:creationId xmlns:p14="http://schemas.microsoft.com/office/powerpoint/2010/main" val="3286543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89E04D-A521-52DF-1543-F88A52C7B7D8}"/>
              </a:ext>
            </a:extLst>
          </p:cNvPr>
          <p:cNvSpPr>
            <a:spLocks noGrp="1"/>
          </p:cNvSpPr>
          <p:nvPr>
            <p:ph type="title"/>
          </p:nvPr>
        </p:nvSpPr>
        <p:spPr/>
        <p:txBody>
          <a:bodyPr/>
          <a:lstStyle/>
          <a:p>
            <a:pPr marL="0" indent="0">
              <a:buNone/>
            </a:pPr>
            <a:r>
              <a:rPr lang="pt-BR" dirty="0"/>
              <a:t>Caracterização da forma dos canais</a:t>
            </a:r>
          </a:p>
        </p:txBody>
      </p:sp>
      <p:sp>
        <p:nvSpPr>
          <p:cNvPr id="3" name="Espaço Reservado para Conteúdo 2">
            <a:extLst>
              <a:ext uri="{FF2B5EF4-FFF2-40B4-BE49-F238E27FC236}">
                <a16:creationId xmlns:a16="http://schemas.microsoft.com/office/drawing/2014/main" id="{6A0F66AE-84C0-7215-FD8A-5824014007C9}"/>
              </a:ext>
            </a:extLst>
          </p:cNvPr>
          <p:cNvSpPr>
            <a:spLocks noGrp="1"/>
          </p:cNvSpPr>
          <p:nvPr>
            <p:ph idx="1"/>
          </p:nvPr>
        </p:nvSpPr>
        <p:spPr/>
        <p:txBody>
          <a:bodyPr/>
          <a:lstStyle/>
          <a:p>
            <a:pPr marL="0" indent="0">
              <a:buNone/>
            </a:pPr>
            <a:r>
              <a:rPr lang="pt-BR" dirty="0"/>
              <a:t>Área Molhada (Am) </a:t>
            </a:r>
          </a:p>
          <a:p>
            <a:endParaRPr lang="pt-BR" dirty="0"/>
          </a:p>
          <a:p>
            <a:r>
              <a:rPr lang="pt-BR" dirty="0"/>
              <a:t>Parte da seção transversal que é ocupada pelo líquido; </a:t>
            </a:r>
          </a:p>
          <a:p>
            <a:r>
              <a:rPr lang="pt-BR" dirty="0"/>
              <a:t>Área útil ocupada pelo líquido.</a:t>
            </a:r>
          </a:p>
        </p:txBody>
      </p:sp>
      <p:pic>
        <p:nvPicPr>
          <p:cNvPr id="5" name="Imagem 4">
            <a:extLst>
              <a:ext uri="{FF2B5EF4-FFF2-40B4-BE49-F238E27FC236}">
                <a16:creationId xmlns:a16="http://schemas.microsoft.com/office/drawing/2014/main" id="{7F31C266-973A-BDA3-5747-93B4F1C1FE24}"/>
              </a:ext>
            </a:extLst>
          </p:cNvPr>
          <p:cNvPicPr>
            <a:picLocks noChangeAspect="1"/>
          </p:cNvPicPr>
          <p:nvPr/>
        </p:nvPicPr>
        <p:blipFill>
          <a:blip r:embed="rId2"/>
          <a:stretch>
            <a:fillRect/>
          </a:stretch>
        </p:blipFill>
        <p:spPr>
          <a:xfrm>
            <a:off x="6096000" y="4137609"/>
            <a:ext cx="6096000" cy="2720392"/>
          </a:xfrm>
          <a:prstGeom prst="rect">
            <a:avLst/>
          </a:prstGeom>
        </p:spPr>
      </p:pic>
    </p:spTree>
    <p:extLst>
      <p:ext uri="{BB962C8B-B14F-4D97-AF65-F5344CB8AC3E}">
        <p14:creationId xmlns:p14="http://schemas.microsoft.com/office/powerpoint/2010/main" val="3800948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7FED87-5A35-741A-A579-F0D051ED8312}"/>
              </a:ext>
            </a:extLst>
          </p:cNvPr>
          <p:cNvSpPr>
            <a:spLocks noGrp="1"/>
          </p:cNvSpPr>
          <p:nvPr>
            <p:ph type="title"/>
          </p:nvPr>
        </p:nvSpPr>
        <p:spPr/>
        <p:txBody>
          <a:bodyPr/>
          <a:lstStyle/>
          <a:p>
            <a:r>
              <a:rPr lang="pt-BR" dirty="0"/>
              <a:t>Caracterização da forma dos canais</a:t>
            </a:r>
          </a:p>
        </p:txBody>
      </p:sp>
      <p:sp>
        <p:nvSpPr>
          <p:cNvPr id="3" name="Espaço Reservado para Conteúdo 2">
            <a:extLst>
              <a:ext uri="{FF2B5EF4-FFF2-40B4-BE49-F238E27FC236}">
                <a16:creationId xmlns:a16="http://schemas.microsoft.com/office/drawing/2014/main" id="{E756FD7F-9AF7-2CC9-CDD1-72808004E81C}"/>
              </a:ext>
            </a:extLst>
          </p:cNvPr>
          <p:cNvSpPr>
            <a:spLocks noGrp="1"/>
          </p:cNvSpPr>
          <p:nvPr>
            <p:ph idx="1"/>
          </p:nvPr>
        </p:nvSpPr>
        <p:spPr>
          <a:xfrm>
            <a:off x="1261871" y="1828800"/>
            <a:ext cx="9692639" cy="4351337"/>
          </a:xfrm>
        </p:spPr>
        <p:txBody>
          <a:bodyPr/>
          <a:lstStyle/>
          <a:p>
            <a:pPr marL="0" indent="0">
              <a:buNone/>
            </a:pPr>
            <a:r>
              <a:rPr lang="pt-BR" dirty="0"/>
              <a:t>Seção Molhada (S)</a:t>
            </a:r>
          </a:p>
          <a:p>
            <a:endParaRPr lang="pt-BR" dirty="0"/>
          </a:p>
          <a:p>
            <a:r>
              <a:rPr lang="pt-BR" dirty="0"/>
              <a:t>Profundidade (h): altura do líquido acima do fundo do canal; </a:t>
            </a:r>
          </a:p>
          <a:p>
            <a:r>
              <a:rPr lang="pt-BR" dirty="0"/>
              <a:t>Largura Superficial (B): largura da superfície em contato com a atmosfera.</a:t>
            </a:r>
          </a:p>
          <a:p>
            <a:endParaRPr lang="pt-BR" dirty="0"/>
          </a:p>
        </p:txBody>
      </p:sp>
      <p:pic>
        <p:nvPicPr>
          <p:cNvPr id="4" name="Imagem 3">
            <a:extLst>
              <a:ext uri="{FF2B5EF4-FFF2-40B4-BE49-F238E27FC236}">
                <a16:creationId xmlns:a16="http://schemas.microsoft.com/office/drawing/2014/main" id="{F167A905-638F-8160-4154-1AA68EE39A88}"/>
              </a:ext>
            </a:extLst>
          </p:cNvPr>
          <p:cNvPicPr>
            <a:picLocks noChangeAspect="1"/>
          </p:cNvPicPr>
          <p:nvPr/>
        </p:nvPicPr>
        <p:blipFill>
          <a:blip r:embed="rId2"/>
          <a:stretch>
            <a:fillRect/>
          </a:stretch>
        </p:blipFill>
        <p:spPr>
          <a:xfrm>
            <a:off x="6416891" y="3725839"/>
            <a:ext cx="5788758" cy="3132161"/>
          </a:xfrm>
          <a:prstGeom prst="rect">
            <a:avLst/>
          </a:prstGeom>
        </p:spPr>
      </p:pic>
    </p:spTree>
    <p:extLst>
      <p:ext uri="{BB962C8B-B14F-4D97-AF65-F5344CB8AC3E}">
        <p14:creationId xmlns:p14="http://schemas.microsoft.com/office/powerpoint/2010/main" val="955990140"/>
      </p:ext>
    </p:extLst>
  </p:cSld>
  <p:clrMapOvr>
    <a:masterClrMapping/>
  </p:clrMapOvr>
</p:sld>
</file>

<file path=ppt/theme/theme1.xml><?xml version="1.0" encoding="utf-8"?>
<a:theme xmlns:a="http://schemas.openxmlformats.org/drawingml/2006/main" name="Exibir">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xibir">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ibir">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Exibir</Template>
  <TotalTime>2509</TotalTime>
  <Words>1368</Words>
  <Application>Microsoft Office PowerPoint</Application>
  <PresentationFormat>Widescreen</PresentationFormat>
  <Paragraphs>188</Paragraphs>
  <Slides>37</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37</vt:i4>
      </vt:variant>
    </vt:vector>
  </HeadingPairs>
  <TitlesOfParts>
    <vt:vector size="45" baseType="lpstr">
      <vt:lpstr>-apple-system</vt:lpstr>
      <vt:lpstr>Arial</vt:lpstr>
      <vt:lpstr>Calibri</vt:lpstr>
      <vt:lpstr>Cambria Math</vt:lpstr>
      <vt:lpstr>Century Schoolbook</vt:lpstr>
      <vt:lpstr>Times New Roman</vt:lpstr>
      <vt:lpstr>Wingdings 2</vt:lpstr>
      <vt:lpstr>Exibir</vt:lpstr>
      <vt:lpstr>Faculdade de Tecnologia e Ciências da Bahia Curso: Engenharia Civil Disciplina: Hidráulica Aplicada</vt:lpstr>
      <vt:lpstr>Aviso</vt:lpstr>
      <vt:lpstr>Condutos livres e canais abertos</vt:lpstr>
      <vt:lpstr>Condutos livres e canais abertos</vt:lpstr>
      <vt:lpstr>Conceituação do escoamento em canais</vt:lpstr>
      <vt:lpstr>Condutos livres e canais abertos</vt:lpstr>
      <vt:lpstr>Condutos livres e canais abertos</vt:lpstr>
      <vt:lpstr>Caracterização da forma dos canais</vt:lpstr>
      <vt:lpstr>Caracterização da forma dos canais</vt:lpstr>
      <vt:lpstr>Caracterização da forma dos canais</vt:lpstr>
      <vt:lpstr>Caracterização da forma dos canais</vt:lpstr>
      <vt:lpstr>Caracterização da forma dos canais</vt:lpstr>
      <vt:lpstr>Raio Hidráulico </vt:lpstr>
      <vt:lpstr>Raio Hidráulico </vt:lpstr>
      <vt:lpstr>Raio Hidráulico </vt:lpstr>
      <vt:lpstr>Raio Hidráulico</vt:lpstr>
      <vt:lpstr>Tipos de movimento</vt:lpstr>
      <vt:lpstr>Movimento Permanente e Uniforme</vt:lpstr>
      <vt:lpstr>Movimento Permanente e Uniforme</vt:lpstr>
      <vt:lpstr>Movimento Permanente e Uniforme</vt:lpstr>
      <vt:lpstr>Desenvolvimento das formulações de Chezy e Manning para dimensionamento de canais no MPU</vt:lpstr>
      <vt:lpstr>Desenvolvimento das formulações de Chezy e Manning para dimensionamento de canais no MPU</vt:lpstr>
      <vt:lpstr>Desenvolvimento das formulações de Chezy e Manning para dimensionamento de canais no MPU</vt:lpstr>
      <vt:lpstr>Desenvolvimento das formulações de Chezy e Manning para dimensionamento de canais no MPU</vt:lpstr>
      <vt:lpstr>Desenvolvimento das formulações de Chezy e Manning para dimensionamento de canais no MPU</vt:lpstr>
      <vt:lpstr>Desenvolvimento das formulações de Chezy e Manning para dimensionamento de canais no MPU</vt:lpstr>
      <vt:lpstr>Desenvolvimento das formulações de Chezy e Manning para dimensionamento de canais no MPU</vt:lpstr>
      <vt:lpstr>Desenvolvimento das formulações de Chezy e Manning para dimensionamento de canais no MPU</vt:lpstr>
      <vt:lpstr>Desenvolvimento das formulações de Chezy e Manning para dimensionamento de canais no MPU</vt:lpstr>
      <vt:lpstr>Apresentação do PowerPoint</vt:lpstr>
      <vt:lpstr>Apresentação do PowerPoint</vt:lpstr>
      <vt:lpstr>Apresentação do PowerPoint</vt:lpstr>
      <vt:lpstr>Chezy e Manning para dimensionamento de canais no MPU</vt:lpstr>
      <vt:lpstr>Chezy e Manning para dimensionamento de canais no MPU</vt:lpstr>
      <vt:lpstr>Exemplo</vt:lpstr>
      <vt:lpstr>Exemplo</vt:lpstr>
      <vt:lpstr>Exemplo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Faculdade de Tecnologia e Ciências da Bahia Curso: Engenharia Civil Disciplina: Organização do Trabalho e Gestão de Pessoas</dc:title>
  <dc:creator>Juliane Santos Souza</dc:creator>
  <cp:lastModifiedBy>Juliane Santos Souza</cp:lastModifiedBy>
  <cp:revision>102</cp:revision>
  <dcterms:created xsi:type="dcterms:W3CDTF">2021-02-09T11:42:44Z</dcterms:created>
  <dcterms:modified xsi:type="dcterms:W3CDTF">2022-11-15T21:39:48Z</dcterms:modified>
</cp:coreProperties>
</file>