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310" r:id="rId2"/>
    <p:sldId id="284" r:id="rId3"/>
    <p:sldId id="314" r:id="rId4"/>
    <p:sldId id="291" r:id="rId5"/>
    <p:sldId id="285" r:id="rId6"/>
    <p:sldId id="286" r:id="rId7"/>
    <p:sldId id="287" r:id="rId8"/>
    <p:sldId id="288" r:id="rId9"/>
    <p:sldId id="290" r:id="rId10"/>
    <p:sldId id="298" r:id="rId11"/>
    <p:sldId id="294" r:id="rId12"/>
    <p:sldId id="299" r:id="rId13"/>
    <p:sldId id="300" r:id="rId14"/>
    <p:sldId id="295" r:id="rId15"/>
    <p:sldId id="296" r:id="rId16"/>
    <p:sldId id="307" r:id="rId17"/>
    <p:sldId id="316" r:id="rId18"/>
    <p:sldId id="333" r:id="rId19"/>
    <p:sldId id="334" r:id="rId20"/>
    <p:sldId id="337" r:id="rId21"/>
    <p:sldId id="338" r:id="rId22"/>
    <p:sldId id="335" r:id="rId23"/>
    <p:sldId id="349" r:id="rId24"/>
    <p:sldId id="361" r:id="rId25"/>
    <p:sldId id="362" r:id="rId26"/>
    <p:sldId id="398" r:id="rId27"/>
    <p:sldId id="363" r:id="rId28"/>
    <p:sldId id="360" r:id="rId29"/>
    <p:sldId id="36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>
      <p:cViewPr varScale="1">
        <p:scale>
          <a:sx n="70" d="100"/>
          <a:sy n="70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6370F-87D7-44CD-8606-24F7C79C99EB}" type="datetimeFigureOut">
              <a:rPr lang="pt-BR" smtClean="0"/>
              <a:t>15/08/2022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912E-38DA-4F96-8225-BFC0CE305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C882747-EFB6-4D3D-8917-CBCD062D7CED}" type="datetimeFigureOut">
              <a:rPr lang="pt-BR" smtClean="0"/>
              <a:t>15/08/2022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263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58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35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22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01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0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33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16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96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45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16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C882747-EFB6-4D3D-8917-CBCD062D7CED}" type="datetimeFigureOut">
              <a:rPr lang="pt-BR" smtClean="0"/>
              <a:t>15/08/2022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74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07606" y="-999702"/>
            <a:ext cx="8280920" cy="2593975"/>
          </a:xfrm>
        </p:spPr>
        <p:txBody>
          <a:bodyPr>
            <a:normAutofit/>
          </a:bodyPr>
          <a:lstStyle/>
          <a:p>
            <a:r>
              <a:rPr lang="pt-BR" sz="2700" dirty="0"/>
              <a:t>Faculdade de tecnologia e Ciências da Bahia</a:t>
            </a:r>
            <a:br>
              <a:rPr lang="pt-BR" sz="2700" dirty="0"/>
            </a:br>
            <a:r>
              <a:rPr lang="pt-BR" sz="2700" dirty="0"/>
              <a:t>Curso: Engenharia Civil</a:t>
            </a:r>
            <a:br>
              <a:rPr lang="pt-BR" sz="2700" dirty="0"/>
            </a:br>
            <a:r>
              <a:rPr lang="pt-BR" sz="27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7488" y="3068960"/>
            <a:ext cx="9577064" cy="2160240"/>
          </a:xfrm>
        </p:spPr>
        <p:txBody>
          <a:bodyPr>
            <a:normAutofit/>
          </a:bodyPr>
          <a:lstStyle/>
          <a:p>
            <a:pPr algn="ctr"/>
            <a:r>
              <a:rPr lang="pt-BR" sz="4500" dirty="0">
                <a:solidFill>
                  <a:schemeClr val="tx2"/>
                </a:solidFill>
              </a:rPr>
              <a:t>Etapas de uma obra – Parte II</a:t>
            </a:r>
          </a:p>
          <a:p>
            <a:pPr algn="ctr"/>
            <a:endParaRPr lang="pt-BR" sz="4000" dirty="0">
              <a:solidFill>
                <a:schemeClr val="tx2"/>
              </a:solidFill>
            </a:endParaRPr>
          </a:p>
          <a:p>
            <a:pPr algn="r"/>
            <a:r>
              <a:rPr lang="pt-BR" sz="2800" dirty="0">
                <a:solidFill>
                  <a:schemeClr val="tx2"/>
                </a:solidFill>
              </a:rPr>
              <a:t>Professora: M. Sc.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" y="332656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34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369152" cy="466344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 err="1"/>
              <a:t>Encunhamento</a:t>
            </a:r>
            <a:endParaRPr lang="pt-BR" sz="2000" b="1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Realizar após 7 dias;</a:t>
            </a:r>
          </a:p>
          <a:p>
            <a:pPr algn="just"/>
            <a:r>
              <a:rPr lang="pt-BR" sz="2000" dirty="0"/>
              <a:t>Para obras com mais de um pavimento, o travamento da alvenaria, respeitado o prazo de 7 dias, só pode ser executado depois da a alvenaria do pavimento imediatamente acima ter sido levantada até igual altura;</a:t>
            </a:r>
          </a:p>
          <a:p>
            <a:pPr algn="just"/>
            <a:r>
              <a:rPr lang="pt-BR" sz="2000" dirty="0"/>
              <a:t>Na alvenaria do último pavimento, o </a:t>
            </a:r>
            <a:r>
              <a:rPr lang="pt-BR" sz="2000" dirty="0" err="1"/>
              <a:t>encunhamento</a:t>
            </a:r>
            <a:r>
              <a:rPr lang="pt-BR" sz="2000" dirty="0"/>
              <a:t> só deve ser executado após concluído o telhado.</a:t>
            </a:r>
          </a:p>
        </p:txBody>
      </p:sp>
    </p:spTree>
    <p:extLst>
      <p:ext uri="{BB962C8B-B14F-4D97-AF65-F5344CB8AC3E}">
        <p14:creationId xmlns:p14="http://schemas.microsoft.com/office/powerpoint/2010/main" val="23163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243198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8992" y="1845643"/>
            <a:ext cx="859536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Qual a função das vergas e </a:t>
            </a:r>
            <a:r>
              <a:rPr lang="pt-BR" sz="2000" dirty="0" err="1"/>
              <a:t>contravergas</a:t>
            </a:r>
            <a:r>
              <a:rPr lang="pt-BR" sz="2000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852936"/>
            <a:ext cx="5283893" cy="34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B10D224-A92E-45C4-B59D-E8FB7E1D6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261" y="3424166"/>
            <a:ext cx="5831747" cy="23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4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0707" y="100164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738180"/>
            <a:ext cx="10091286" cy="513204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Verga e </a:t>
            </a:r>
            <a:r>
              <a:rPr lang="pt-BR" sz="2000" b="1" dirty="0" err="1"/>
              <a:t>contraverga</a:t>
            </a:r>
            <a:endParaRPr lang="pt-BR" sz="2000" b="1" dirty="0"/>
          </a:p>
          <a:p>
            <a:pPr algn="just"/>
            <a:r>
              <a:rPr lang="pt-BR" sz="2000" dirty="0"/>
              <a:t>As vergas e </a:t>
            </a:r>
            <a:r>
              <a:rPr lang="pt-BR" sz="2000" dirty="0" err="1"/>
              <a:t>contravergas</a:t>
            </a:r>
            <a:r>
              <a:rPr lang="pt-BR" sz="2000" dirty="0"/>
              <a:t> precisam exceder a largura do vão pelo menos 20 cm de cada lado; </a:t>
            </a:r>
          </a:p>
          <a:p>
            <a:pPr algn="just"/>
            <a:r>
              <a:rPr lang="pt-BR" sz="2000" dirty="0"/>
              <a:t>Devem ter altura mínima de 10 cm;</a:t>
            </a:r>
          </a:p>
          <a:p>
            <a:pPr algn="just"/>
            <a:r>
              <a:rPr lang="pt-BR" sz="2000" dirty="0"/>
              <a:t>Quando os vãos forem relativamente próximos e na mesma altura, aconselha-se uma verga contínua sobre todos eles.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874564"/>
            <a:ext cx="3287688" cy="289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49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840" y="175685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44824"/>
            <a:ext cx="669674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Verga e </a:t>
            </a:r>
            <a:r>
              <a:rPr lang="pt-BR" sz="2000" b="1" dirty="0" err="1"/>
              <a:t>contraverga</a:t>
            </a:r>
            <a:endParaRPr lang="pt-BR" sz="2000" b="1" dirty="0"/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Podem ser executadas </a:t>
            </a:r>
            <a:r>
              <a:rPr lang="pt-BR" sz="2000" i="1" dirty="0"/>
              <a:t>in loco </a:t>
            </a:r>
            <a:r>
              <a:rPr lang="pt-BR" sz="2000" dirty="0"/>
              <a:t>com o uso de blocos tipo canaleta (preenchidas de concreto de </a:t>
            </a:r>
            <a:r>
              <a:rPr lang="pt-BR" sz="2000" dirty="0" err="1"/>
              <a:t>fck</a:t>
            </a:r>
            <a:r>
              <a:rPr lang="pt-BR" sz="2000" dirty="0"/>
              <a:t> = 15 MPa, no mínimo, e duas barras de aço com diâmetro de 6.3 mm) ou então serem pré-moldadas.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498D6BA-DB02-4831-8828-214EB49D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944067"/>
            <a:ext cx="5015880" cy="314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8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17148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44824"/>
            <a:ext cx="10297144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Ligação da estrutura com a alvenaria: </a:t>
            </a:r>
            <a:r>
              <a:rPr lang="pt-BR" sz="2000" dirty="0"/>
              <a:t>Evitar o aparecimento de fissuras na interface entre a parede e o pilar 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44" y="2679104"/>
            <a:ext cx="2964504" cy="411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679104"/>
            <a:ext cx="3888432" cy="412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39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54159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1908" y="1988840"/>
            <a:ext cx="1022513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As telas deverão ser fixadas na estrutura com dois pinos de aço na cota de nível das juntas de assentamento alternadas </a:t>
            </a:r>
          </a:p>
          <a:p>
            <a:pPr lvl="1" algn="just"/>
            <a:r>
              <a:rPr lang="pt-BR" sz="2000" dirty="0"/>
              <a:t>É muito importante promover a máxima aderência entre a estrutura, a tela e os blocos, preenchendo completamente com argamassa a junta vertical entre a estrutura e a alvenaria e envolver a tela o máximo possível</a:t>
            </a:r>
          </a:p>
          <a:p>
            <a:pPr algn="just"/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92" y="3968942"/>
            <a:ext cx="3277016" cy="288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45" y="4043968"/>
            <a:ext cx="439627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09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05006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É recomendável reforçar a ligação entre a parede e o pilar por meio de tiras com 40 cm de comprimento de tela </a:t>
            </a:r>
          </a:p>
          <a:p>
            <a:pPr algn="just"/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3" y="2924944"/>
            <a:ext cx="4115246" cy="362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6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B2AE3E-11CB-48A3-8B30-CA81E7E0B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22853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2EBC6BB-8F24-4752-80DB-EDA3767E6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28800"/>
            <a:ext cx="10153128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Também pode utilizar ferro cabelo: aço CA-50 φ 5mm, chumbado no pilar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58E3A83-3FD6-45C0-88FA-2F459E078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2289336"/>
            <a:ext cx="3468455" cy="45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61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A finalidade principal é proteger a edificação das intempéries. Além disso, uma cobertura pode compor arquitetonicamente o aspecto de uma construção e também proporcionar conforto térmico no seu interior</a:t>
            </a:r>
          </a:p>
          <a:p>
            <a:pPr algn="just"/>
            <a:r>
              <a:rPr lang="pt-BR" sz="2000" dirty="0"/>
              <a:t>Quais são os elementos constituintes de uma cobertura?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19" y="3907085"/>
            <a:ext cx="4403544" cy="227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32" y="3907085"/>
            <a:ext cx="3889800" cy="227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35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7448" y="1691640"/>
            <a:ext cx="620228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2000" b="1" dirty="0"/>
              <a:t>Terminologia: Terças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Funcionam como sustentação dos caibros em telhados cerâmicos ou diretamente de telhas de fibrocimento;</a:t>
            </a:r>
          </a:p>
          <a:p>
            <a:pPr lvl="1" algn="just"/>
            <a:r>
              <a:rPr lang="pt-BR" sz="1800" dirty="0"/>
              <a:t>Quando utilizada em conjunto com as tesouras, faz o </a:t>
            </a:r>
            <a:r>
              <a:rPr lang="pt-BR" sz="1800" dirty="0" err="1"/>
              <a:t>contraventamento</a:t>
            </a:r>
            <a:r>
              <a:rPr lang="pt-BR" sz="1800" dirty="0"/>
              <a:t> das mesmas</a:t>
            </a:r>
          </a:p>
          <a:p>
            <a:pPr algn="just"/>
            <a:r>
              <a:rPr lang="pt-BR" sz="2000" dirty="0"/>
              <a:t>Peças de 5 cm x 7,5 cm, 8 cm x 8 cm, 8 cm x 12 cm, 8 cm x 16 cm, ou mais conforme sua importância no sistema. O espaçamento varia de 1 a 3 m</a:t>
            </a:r>
          </a:p>
          <a:p>
            <a:pPr algn="just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12" y="1916832"/>
            <a:ext cx="4583832" cy="396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0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448" y="317947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707BC1F-4F7C-4FD1-82CC-310FA6934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844824"/>
            <a:ext cx="5914248" cy="4351337"/>
          </a:xfrm>
        </p:spPr>
        <p:txBody>
          <a:bodyPr/>
          <a:lstStyle/>
          <a:p>
            <a:pPr algn="just"/>
            <a:r>
              <a:rPr lang="pt-BR" sz="2000" dirty="0"/>
              <a:t>Quando a alvenaria não é dimensionada para resistir cargas verticais além de seu peso próprio, ela é denominada Alvenaria de vedação</a:t>
            </a:r>
          </a:p>
          <a:p>
            <a:pPr lvl="1" algn="just"/>
            <a:r>
              <a:rPr lang="pt-BR" sz="1900" dirty="0">
                <a:solidFill>
                  <a:schemeClr val="tx1"/>
                </a:solidFill>
              </a:rPr>
              <a:t>As alvenarias de vedação não têm função estrutural, mas estão sujeitas as cargas acidentais: deformações da estrutura de concreto, recalques de fundações, movimentações térmicas, etc.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8B387E8-A837-4A59-B6F9-9A94BAE58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419" y="1628800"/>
            <a:ext cx="5072261" cy="41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9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5986256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/>
              <a:t>Terminologia: Caibros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Peças dispostas com a inclinação da cobertura de telhas e apoiadas sobre as terças, atuando por sua vez como suporte das ripas</a:t>
            </a:r>
          </a:p>
          <a:p>
            <a:pPr algn="just"/>
            <a:r>
              <a:rPr lang="pt-BR" sz="2000" dirty="0"/>
              <a:t>As peças tem na média 2,5cmx5cm ou 2,5cmx7,5cm.</a:t>
            </a:r>
          </a:p>
          <a:p>
            <a:pPr algn="just"/>
            <a:r>
              <a:rPr lang="pt-BR" sz="2000" dirty="0"/>
              <a:t>Espaçamento máximo de 50 cm;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80" y="1726204"/>
            <a:ext cx="4594832" cy="396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12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1261872" y="1844824"/>
            <a:ext cx="577023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just">
              <a:buNone/>
            </a:pPr>
            <a:r>
              <a:rPr lang="pt-BR" sz="2000" b="1" dirty="0"/>
              <a:t>Terminologia: Ripas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Peças de madeira colocadas horizontalmente e pregadas sobre os caibros, atuando como apoio das telhas;</a:t>
            </a:r>
          </a:p>
          <a:p>
            <a:pPr algn="just"/>
            <a:r>
              <a:rPr lang="pt-BR" sz="2000" dirty="0"/>
              <a:t>As peças tem de uma forma geral 2,5 cm x 2,5 cm e são espaçadas em uma distância que varia entre 30 e 50 cm (em função do tipo de telha).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53" y="1714764"/>
            <a:ext cx="4752528" cy="410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552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9864" y="1828800"/>
            <a:ext cx="663432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Terminologia: Tesoura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Treliça de madeira que serve de apoio para a trama de madeira</a:t>
            </a:r>
          </a:p>
          <a:p>
            <a:pPr algn="just"/>
            <a:r>
              <a:rPr lang="pt-BR" sz="2000" dirty="0"/>
              <a:t>São compostas por peças de 8 cm x 16 cm ou 5 cm x 15cm, com espaçamento bastante variável, entre 1 m e 5 m, dependendo do peso da cobertura, das cargas e até mesmo da forma como se quer distribuir a carga.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504" y="144063"/>
            <a:ext cx="3842566" cy="3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354" y="3782284"/>
            <a:ext cx="3403798" cy="29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79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9647" y="1988840"/>
            <a:ext cx="5410385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/>
              <a:t>Telhas cerâmicas</a:t>
            </a:r>
          </a:p>
          <a:p>
            <a:pPr marL="114300" indent="0">
              <a:buNone/>
            </a:pPr>
            <a:endParaRPr lang="pt-BR" b="1" dirty="0"/>
          </a:p>
          <a:p>
            <a:pPr indent="-342900" algn="just"/>
            <a:r>
              <a:rPr lang="pt-BR" dirty="0"/>
              <a:t>Tradicionalmente são as mais utilizadas na construção civil;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33" y="1726204"/>
            <a:ext cx="5531967" cy="399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408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594580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Cumeeira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Aresta horizontal delimitada pelo encontro entre duas águas do telhado;</a:t>
            </a:r>
          </a:p>
          <a:p>
            <a:pPr algn="just"/>
            <a:r>
              <a:rPr lang="pt-BR" sz="2000" dirty="0"/>
              <a:t>Localizada na parte mais alta do telhado.</a:t>
            </a:r>
          </a:p>
          <a:p>
            <a:pPr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177300"/>
            <a:ext cx="4727848" cy="476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14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44824"/>
            <a:ext cx="598625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Espigão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É a aresta inclinada formada pelo encontro entre duas telhas de lados diferentes do telhado e que formam um ângulo saliente. </a:t>
            </a:r>
          </a:p>
          <a:p>
            <a:pPr algn="just"/>
            <a:r>
              <a:rPr lang="pt-BR" sz="2000" dirty="0"/>
              <a:t>O </a:t>
            </a:r>
            <a:r>
              <a:rPr lang="pt-BR" sz="2000" b="1" dirty="0"/>
              <a:t>espigão</a:t>
            </a:r>
            <a:r>
              <a:rPr lang="pt-BR" sz="2000" dirty="0"/>
              <a:t> é um divisor de águas</a:t>
            </a: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98" y="1230405"/>
            <a:ext cx="4824536" cy="486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272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Beiral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Projeção do telhado para fora do alinhamento da parede da fachada:</a:t>
            </a:r>
          </a:p>
          <a:p>
            <a:pPr lvl="1" algn="just"/>
            <a:r>
              <a:rPr lang="pt-BR" sz="2000" dirty="0"/>
              <a:t>Em geral, esses comprimentos são de 50 a 60 cm.</a:t>
            </a:r>
          </a:p>
          <a:p>
            <a:pPr lvl="1" algn="just"/>
            <a:endParaRPr lang="pt-BR" sz="2000" dirty="0"/>
          </a:p>
          <a:p>
            <a:pPr lvl="1"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2" y="3989688"/>
            <a:ext cx="4176464" cy="250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08" y="4102635"/>
            <a:ext cx="4354105" cy="218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401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691640"/>
            <a:ext cx="9530461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Testeira</a:t>
            </a:r>
          </a:p>
          <a:p>
            <a:pPr marL="114300" indent="0" algn="just">
              <a:buNone/>
            </a:pPr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É uma peça de madeira, que é usada para fazer acabamento de um telhado, ou seja, quando termina o telhado geralmente é colocada esta peça para esconder os caibros e ripas que foram usadas para sustentação das telhas</a:t>
            </a:r>
          </a:p>
          <a:p>
            <a:pPr marL="114300" indent="0" algn="just">
              <a:buNone/>
            </a:pPr>
            <a:endParaRPr lang="pt-B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1" y="3751140"/>
            <a:ext cx="5169229" cy="310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D55E6E0-7DA6-4886-A1B3-DBEB8D91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663" y="3754658"/>
            <a:ext cx="5796242" cy="31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97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43485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Platibanda</a:t>
            </a:r>
          </a:p>
          <a:p>
            <a:pPr algn="just"/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Elevação de alvenarias acima da linha de forro, na mesma projeção das paredes, com objetivo funcional de proteção das coberturas</a:t>
            </a:r>
          </a:p>
          <a:p>
            <a:pPr algn="just"/>
            <a:endParaRPr lang="pt-BR" sz="2000" dirty="0"/>
          </a:p>
        </p:txBody>
      </p:sp>
      <p:pic>
        <p:nvPicPr>
          <p:cNvPr id="4" name="Picture 4" descr="Platibanda: O Que É +40 Modelos de Casas para se Inspirar">
            <a:extLst>
              <a:ext uri="{FF2B5EF4-FFF2-40B4-BE49-F238E27FC236}">
                <a16:creationId xmlns:a16="http://schemas.microsoft.com/office/drawing/2014/main" xmlns="" id="{9EE290CC-97C2-4C7A-86F2-59B29D7A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33057"/>
            <a:ext cx="4470183" cy="25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lhado Embutido: Custo, Como Fazer - Veja Diversas Casas!">
            <a:extLst>
              <a:ext uri="{FF2B5EF4-FFF2-40B4-BE49-F238E27FC236}">
                <a16:creationId xmlns:a16="http://schemas.microsoft.com/office/drawing/2014/main" xmlns="" id="{A6EDBB2D-B280-43C1-9DBF-F12385DF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25" y="3933057"/>
            <a:ext cx="4462601" cy="25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2" y="461963"/>
            <a:ext cx="9692640" cy="1325562"/>
          </a:xfrm>
        </p:spPr>
        <p:txBody>
          <a:bodyPr/>
          <a:lstStyle/>
          <a:p>
            <a:r>
              <a:rPr lang="pt-BR" dirty="0"/>
              <a:t>Coberturas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3432" y="1946924"/>
            <a:ext cx="554739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Rufo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r>
              <a:rPr lang="pt-BR" sz="2000" dirty="0"/>
              <a:t>Peça complementar de arremate entre o telhado e uma parede;</a:t>
            </a:r>
          </a:p>
          <a:p>
            <a:pPr algn="just"/>
            <a:r>
              <a:rPr lang="pt-BR" sz="2000" dirty="0"/>
              <a:t>A função é proteger os encontros de coberturas e paredes, evitando infiltrações das águas das chuvas nas juntas entre telhados e paredes</a:t>
            </a: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56" y="1916832"/>
            <a:ext cx="520061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30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C1F836-004A-47ED-92B8-D672D44D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4840" y="188640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C908EB3-6DDE-4C57-AF80-CCFDBFCFA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988840"/>
            <a:ext cx="691276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Capacidade de suporte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Quando a alvenaria é empregada na construção para resistir cargas, ela é chamada </a:t>
            </a:r>
            <a:r>
              <a:rPr lang="pt-BR" sz="2000" b="1" dirty="0"/>
              <a:t>alvenaria estrutural </a:t>
            </a:r>
            <a:r>
              <a:rPr lang="pt-BR" sz="2000" dirty="0"/>
              <a:t>(auto </a:t>
            </a:r>
            <a:r>
              <a:rPr lang="pt-BR" sz="2000" dirty="0" err="1"/>
              <a:t>portante</a:t>
            </a:r>
            <a:r>
              <a:rPr lang="pt-BR" sz="2000" dirty="0"/>
              <a:t>), pois além do seu peso próprio, ela suporta cargas (peso das lajes, telhados, pavimento superior, etc...)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A90D09B-3B97-4202-8738-762705C18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941" y="1988840"/>
            <a:ext cx="435392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3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916832"/>
            <a:ext cx="986509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As alvenarias devem apresentar: 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Resistência à umidade e aos movimentos térmicos; </a:t>
            </a:r>
          </a:p>
          <a:p>
            <a:pPr algn="just"/>
            <a:r>
              <a:rPr lang="pt-BR" sz="2000" dirty="0"/>
              <a:t>Resistência à pressão do vento; </a:t>
            </a:r>
          </a:p>
          <a:p>
            <a:pPr algn="just"/>
            <a:r>
              <a:rPr lang="pt-BR" sz="2000" dirty="0"/>
              <a:t>Isolamento térmico e acústico; </a:t>
            </a:r>
          </a:p>
          <a:p>
            <a:pPr algn="just"/>
            <a:r>
              <a:rPr lang="pt-BR" sz="2000" dirty="0"/>
              <a:t>Resistência à infiltrações de água pluvial; </a:t>
            </a:r>
          </a:p>
          <a:p>
            <a:pPr algn="just"/>
            <a:r>
              <a:rPr lang="pt-BR" sz="2000" dirty="0"/>
              <a:t>Base ou substrato para revestimentos em geral; </a:t>
            </a:r>
          </a:p>
          <a:p>
            <a:pPr algn="just"/>
            <a:r>
              <a:rPr lang="pt-BR" sz="2000" dirty="0"/>
              <a:t>Segurança para usuários e ocupantes.</a:t>
            </a:r>
          </a:p>
        </p:txBody>
      </p:sp>
    </p:spTree>
    <p:extLst>
      <p:ext uri="{BB962C8B-B14F-4D97-AF65-F5344CB8AC3E}">
        <p14:creationId xmlns:p14="http://schemas.microsoft.com/office/powerpoint/2010/main" val="291252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915" y="247913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55946"/>
            <a:ext cx="8595360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/>
              <a:t>Marcação (primeira fiada)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420888"/>
            <a:ext cx="375653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72" y="4797153"/>
            <a:ext cx="49339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4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98020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44824"/>
            <a:ext cx="859536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Marcação (primeira fiada)</a:t>
            </a:r>
          </a:p>
          <a:p>
            <a:pPr lvl="1" algn="just"/>
            <a:r>
              <a:rPr lang="pt-BR" sz="2000" dirty="0"/>
              <a:t>Tenha em mãos o projeto</a:t>
            </a:r>
          </a:p>
          <a:p>
            <a:pPr lvl="1" algn="just"/>
            <a:r>
              <a:rPr lang="pt-BR" sz="2000" dirty="0"/>
              <a:t>Atente-se para os vãos das portas</a:t>
            </a:r>
          </a:p>
          <a:p>
            <a:pPr algn="just"/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697329"/>
            <a:ext cx="6149479" cy="495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0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195691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46015"/>
            <a:ext cx="10009112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Elevação das paredes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Verificação do nível e prumo</a:t>
            </a:r>
          </a:p>
          <a:p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397914"/>
            <a:ext cx="601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98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44824"/>
            <a:ext cx="6912768" cy="4351337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pt-BR" sz="2000" b="1" dirty="0" err="1"/>
              <a:t>Encunhamento</a:t>
            </a:r>
            <a:endParaRPr lang="pt-BR" sz="2000" b="1" dirty="0"/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O encontro entre a alvenaria de vedação e a viga é uma região onde podem ocorrer fissuras;</a:t>
            </a:r>
          </a:p>
          <a:p>
            <a:pPr algn="just"/>
            <a:r>
              <a:rPr lang="pt-BR" sz="2000" dirty="0"/>
              <a:t>Isso acontece, pois a estrutura pode transmitir os esforços aos quais está submetida para a alvenaria;</a:t>
            </a:r>
          </a:p>
          <a:p>
            <a:pPr marL="731520" lvl="1" indent="-342900" algn="just"/>
            <a:r>
              <a:rPr lang="pt-BR" sz="2000" dirty="0"/>
              <a:t>Um dos problemas mais sérios que se apresentam para as paredes de vedação é a deflexão de vigas e lajes.</a:t>
            </a:r>
          </a:p>
          <a:p>
            <a:pPr marL="731520" lvl="1" indent="-342900" algn="just"/>
            <a:r>
              <a:rPr lang="pt-BR" sz="2000" dirty="0"/>
              <a:t>Para prevenir as fissuras, é necessário empregar materiais e técnicas que possam absorver estes esforços e maximizar a aderência entre estas partes (alvenaria e estrutura) da construção</a:t>
            </a:r>
          </a:p>
          <a:p>
            <a:pPr marL="731520" lvl="1" indent="-342900" algn="just"/>
            <a:endParaRPr lang="pt-B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799F17-81A7-4160-B1D1-12033C0F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24" y="2463478"/>
            <a:ext cx="474227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16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600" y="173484"/>
            <a:ext cx="9692640" cy="1325562"/>
          </a:xfrm>
        </p:spPr>
        <p:txBody>
          <a:bodyPr/>
          <a:lstStyle/>
          <a:p>
            <a:r>
              <a:rPr lang="pt-BR" dirty="0"/>
              <a:t>Alvenaria de vedação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9396"/>
            <a:ext cx="1023503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err="1"/>
              <a:t>Encunhamento</a:t>
            </a:r>
            <a:endParaRPr lang="pt-BR" sz="2000" b="1" dirty="0"/>
          </a:p>
          <a:p>
            <a:pPr algn="just"/>
            <a:r>
              <a:rPr lang="pt-BR" sz="2000" dirty="0"/>
              <a:t>Técnicas</a:t>
            </a:r>
          </a:p>
          <a:p>
            <a:pPr lvl="1" algn="just"/>
            <a:r>
              <a:rPr lang="pt-BR" sz="2000" dirty="0"/>
              <a:t>Tijolos maciços cerâmicos inclinados;</a:t>
            </a:r>
          </a:p>
          <a:p>
            <a:pPr lvl="1" algn="just"/>
            <a:r>
              <a:rPr lang="pt-BR" sz="2000" dirty="0"/>
              <a:t>Preenchimento do vão com 2 cm a 3,5 cm, com argamassa expansiva.</a:t>
            </a:r>
          </a:p>
          <a:p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43" y="3717033"/>
            <a:ext cx="4115523" cy="29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7" y="3501008"/>
            <a:ext cx="6253773" cy="319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75862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1602</TotalTime>
  <Words>1089</Words>
  <Application>Microsoft Office PowerPoint</Application>
  <PresentationFormat>Widescreen</PresentationFormat>
  <Paragraphs>128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Gestão e Tecnologia das Construções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Alvenaria de vedação</vt:lpstr>
      <vt:lpstr>Coberturas</vt:lpstr>
      <vt:lpstr>Coberturas</vt:lpstr>
      <vt:lpstr>Coberturas</vt:lpstr>
      <vt:lpstr>Coberturas</vt:lpstr>
      <vt:lpstr>Coberturas</vt:lpstr>
      <vt:lpstr>Coberturas</vt:lpstr>
      <vt:lpstr>Coberturas</vt:lpstr>
      <vt:lpstr>Coberturas</vt:lpstr>
      <vt:lpstr>Coberturas</vt:lpstr>
      <vt:lpstr>Coberturas</vt:lpstr>
      <vt:lpstr>Coberturas</vt:lpstr>
      <vt:lpstr>Coberturas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Etapas de uma obra – Parte II</dc:title>
  <dc:creator>Juliane Santos Souza</dc:creator>
  <cp:lastModifiedBy>FATEC030</cp:lastModifiedBy>
  <cp:revision>64</cp:revision>
  <dcterms:created xsi:type="dcterms:W3CDTF">2020-09-04T03:16:50Z</dcterms:created>
  <dcterms:modified xsi:type="dcterms:W3CDTF">2022-08-15T22:23:40Z</dcterms:modified>
</cp:coreProperties>
</file>