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81" r:id="rId5"/>
    <p:sldId id="258" r:id="rId6"/>
    <p:sldId id="283" r:id="rId7"/>
    <p:sldId id="284" r:id="rId8"/>
    <p:sldId id="285" r:id="rId9"/>
    <p:sldId id="259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6" r:id="rId19"/>
    <p:sldId id="289" r:id="rId20"/>
    <p:sldId id="290" r:id="rId21"/>
    <p:sldId id="269" r:id="rId22"/>
    <p:sldId id="294" r:id="rId23"/>
    <p:sldId id="295" r:id="rId24"/>
    <p:sldId id="296" r:id="rId25"/>
    <p:sldId id="287" r:id="rId26"/>
    <p:sldId id="270" r:id="rId27"/>
    <p:sldId id="271" r:id="rId28"/>
    <p:sldId id="291" r:id="rId29"/>
    <p:sldId id="274" r:id="rId30"/>
    <p:sldId id="275" r:id="rId31"/>
    <p:sldId id="276" r:id="rId32"/>
    <p:sldId id="277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96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4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5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28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77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2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91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AC3B270-DB58-4FE8-9EFE-A59E2029713F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25EB7FA-1721-414F-A230-77A000C55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6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5720" y="-1035496"/>
            <a:ext cx="8208912" cy="2593975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2852936"/>
            <a:ext cx="9289032" cy="34563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6600" dirty="0">
                <a:solidFill>
                  <a:schemeClr val="tx2"/>
                </a:solidFill>
              </a:rPr>
              <a:t>Levantamento de quantitativos e critérios de medição</a:t>
            </a:r>
          </a:p>
          <a:p>
            <a:pPr algn="r"/>
            <a:endParaRPr lang="pt-BR" sz="6600" dirty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endParaRPr lang="pt-BR" sz="2800" dirty="0">
              <a:solidFill>
                <a:schemeClr val="tx2"/>
              </a:solidFill>
            </a:endParaRPr>
          </a:p>
          <a:p>
            <a:pPr algn="r"/>
            <a:r>
              <a:rPr lang="pt-BR" sz="4200" dirty="0">
                <a:solidFill>
                  <a:schemeClr val="tx2"/>
                </a:solidFill>
              </a:rPr>
              <a:t>Prof. M. Sc. Juliane Souza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8" y="261492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6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Locação do gabarito (m)</a:t>
            </a:r>
          </a:p>
          <a:p>
            <a:r>
              <a:rPr lang="pt-BR" dirty="0"/>
              <a:t>Perímetro da obra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780991"/>
            <a:ext cx="3526808" cy="38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44" y="3063178"/>
            <a:ext cx="5288892" cy="34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7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Demolições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b="1" dirty="0"/>
              <a:t>Calculado em m³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O volume da estrutura a ser demolida cresce quando transformado em entulho (empolamento);</a:t>
            </a:r>
          </a:p>
          <a:p>
            <a:pPr algn="just"/>
            <a:r>
              <a:rPr lang="pt-BR" dirty="0"/>
              <a:t>Para demolição de alvenaria de blocos, recomenda-se multiplicar o volume por 2.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085184"/>
            <a:ext cx="737041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537476-BD0E-4C47-90D7-251DD0B5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277260"/>
            <a:ext cx="3440373" cy="24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40903"/>
            <a:ext cx="9370632" cy="4351337"/>
          </a:xfrm>
        </p:spPr>
        <p:txBody>
          <a:bodyPr/>
          <a:lstStyle/>
          <a:p>
            <a:pPr algn="just"/>
            <a:r>
              <a:rPr lang="pt-BR" dirty="0"/>
              <a:t>Calcular quantas caçambas de 5m³ serão necessárias para remover o entulho proveniente da demolição de um muro com (20,00 x 3,00 x 0,15) 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err="1"/>
              <a:t>Vmaterial</a:t>
            </a:r>
            <a:r>
              <a:rPr lang="pt-BR" dirty="0"/>
              <a:t> = ? m³</a:t>
            </a:r>
          </a:p>
          <a:p>
            <a:pPr algn="just"/>
            <a:r>
              <a:rPr lang="pt-BR" dirty="0"/>
              <a:t>N° caçambas = ? caçambas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43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Fôrmas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8948" y="1844824"/>
            <a:ext cx="9273555" cy="4800600"/>
          </a:xfrm>
        </p:spPr>
        <p:txBody>
          <a:bodyPr/>
          <a:lstStyle/>
          <a:p>
            <a:pPr algn="just"/>
            <a:r>
              <a:rPr lang="pt-BR" dirty="0"/>
              <a:t>O cálculo para fôrma e </a:t>
            </a:r>
            <a:r>
              <a:rPr lang="pt-BR" dirty="0" err="1"/>
              <a:t>desfôrma</a:t>
            </a:r>
            <a:r>
              <a:rPr lang="pt-BR" dirty="0"/>
              <a:t> dos elementos estruturais deve ser realizado em conformidade com as dimensões das peças constantes no projeto estrutural </a:t>
            </a:r>
          </a:p>
          <a:p>
            <a:pPr algn="just"/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54" y="2994656"/>
            <a:ext cx="5779343" cy="34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5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Armadura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1905" y="1916832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Armadura (kg ou </a:t>
            </a:r>
            <a:r>
              <a:rPr lang="pt-BR" b="1" dirty="0" err="1"/>
              <a:t>ton</a:t>
            </a:r>
            <a:r>
              <a:rPr lang="pt-BR" b="1" dirty="0"/>
              <a:t>)</a:t>
            </a:r>
          </a:p>
          <a:p>
            <a:pPr algn="just"/>
            <a:r>
              <a:rPr lang="pt-BR" dirty="0"/>
              <a:t>Comprimento pode ser convertido em peso.</a:t>
            </a:r>
          </a:p>
          <a:p>
            <a:pPr algn="just"/>
            <a:r>
              <a:rPr lang="pt-BR" dirty="0"/>
              <a:t>Requerido de acordo com o projeto estrutural</a:t>
            </a:r>
          </a:p>
          <a:p>
            <a:pPr lvl="1" algn="just"/>
            <a:r>
              <a:rPr lang="pt-BR" dirty="0"/>
              <a:t>Quadro de ferragem (comprimento, bitola e quantidade)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709067"/>
            <a:ext cx="3960440" cy="31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17358" y="4317132"/>
            <a:ext cx="333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Alguns projetistas acrescentam 10% de perdas no peso total de aço no quadro de ferragem.</a:t>
            </a:r>
          </a:p>
        </p:txBody>
      </p:sp>
    </p:spTree>
    <p:extLst>
      <p:ext uri="{BB962C8B-B14F-4D97-AF65-F5344CB8AC3E}">
        <p14:creationId xmlns:p14="http://schemas.microsoft.com/office/powerpoint/2010/main" val="21031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Armadura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532" y="1778927"/>
            <a:ext cx="80772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Exemplo:</a:t>
            </a:r>
          </a:p>
          <a:p>
            <a:pPr algn="just"/>
            <a:r>
              <a:rPr lang="pt-BR" dirty="0"/>
              <a:t>Levantar o peso de armação da estrutura do quadro de ferragem abaixo: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Aço 8,0 mm = ?</a:t>
            </a:r>
          </a:p>
          <a:p>
            <a:pPr algn="just"/>
            <a:r>
              <a:rPr lang="pt-BR" dirty="0"/>
              <a:t>Aço 10 mm = 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933056"/>
            <a:ext cx="583997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9743011-562B-4268-934D-D17C6197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59" y="2996952"/>
            <a:ext cx="42824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Concreto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Concreto moldado no local (m³)</a:t>
            </a:r>
          </a:p>
          <a:p>
            <a:pPr marL="114300" indent="0" algn="just">
              <a:buNone/>
            </a:pPr>
            <a:endParaRPr lang="pt-BR" b="1" dirty="0"/>
          </a:p>
          <a:p>
            <a:pPr lvl="1" algn="just"/>
            <a:r>
              <a:rPr lang="pt-BR" dirty="0"/>
              <a:t>Conforme o volume dos elementos a serem concretados;</a:t>
            </a:r>
          </a:p>
          <a:p>
            <a:pPr algn="just"/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395329"/>
            <a:ext cx="5772604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0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2276872"/>
            <a:ext cx="705678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Paredes (m²)</a:t>
            </a:r>
          </a:p>
          <a:p>
            <a:pPr algn="just"/>
            <a:r>
              <a:rPr lang="pt-BR" dirty="0"/>
              <a:t>Desconto de elementos: estrutura e aberturas</a:t>
            </a:r>
          </a:p>
          <a:p>
            <a:pPr lvl="1" algn="just"/>
            <a:r>
              <a:rPr lang="pt-BR" sz="1800" dirty="0" err="1"/>
              <a:t>m.o</a:t>
            </a:r>
            <a:r>
              <a:rPr lang="pt-BR" sz="1800" dirty="0"/>
              <a:t>.: somente grandes aberturas (por exemplo, TCPO desconta o que ultrapassa a 2m²);</a:t>
            </a:r>
          </a:p>
          <a:p>
            <a:pPr lvl="1" algn="just"/>
            <a:r>
              <a:rPr lang="pt-BR" sz="1800" dirty="0"/>
              <a:t>material: deve se descontar sempre.</a:t>
            </a:r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Considerar acessórios: vergas (m), </a:t>
            </a:r>
            <a:r>
              <a:rPr lang="pt-BR" dirty="0" err="1"/>
              <a:t>contra-vergas</a:t>
            </a:r>
            <a:r>
              <a:rPr lang="pt-BR" dirty="0"/>
              <a:t> (m), caixas de ar-condicionado (</a:t>
            </a:r>
            <a:r>
              <a:rPr lang="pt-BR" dirty="0" err="1"/>
              <a:t>un</a:t>
            </a:r>
            <a:r>
              <a:rPr lang="pt-BR" dirty="0"/>
              <a:t>),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64" y="2564904"/>
            <a:ext cx="3657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9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Vergas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Janela:</a:t>
            </a:r>
            <a:r>
              <a:rPr lang="pt-BR" dirty="0"/>
              <a:t> (largura da janela + 40cm) x 2 x quantidade de janelas (verga em cima e </a:t>
            </a:r>
            <a:r>
              <a:rPr lang="pt-BR" dirty="0" err="1"/>
              <a:t>contraverga</a:t>
            </a:r>
            <a:r>
              <a:rPr lang="pt-BR" dirty="0"/>
              <a:t> em baixo);</a:t>
            </a:r>
          </a:p>
          <a:p>
            <a:pPr algn="just"/>
            <a:r>
              <a:rPr lang="pt-BR" b="1" dirty="0"/>
              <a:t>Porta:</a:t>
            </a:r>
            <a:r>
              <a:rPr lang="pt-BR" dirty="0"/>
              <a:t> (largura da porta + 40cm) x quantidade de portas.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004468"/>
            <a:ext cx="5534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4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  <a:p>
            <a:endParaRPr lang="pt-BR" dirty="0"/>
          </a:p>
          <a:p>
            <a:r>
              <a:rPr lang="pt-BR" dirty="0"/>
              <a:t>Calcular a área da parede e a verga e </a:t>
            </a:r>
            <a:r>
              <a:rPr lang="pt-BR" dirty="0" err="1"/>
              <a:t>contraverga</a:t>
            </a:r>
            <a:endParaRPr lang="pt-BR" dirty="0"/>
          </a:p>
          <a:p>
            <a:r>
              <a:rPr lang="pt-BR" dirty="0"/>
              <a:t>Área de alvenaria = ? m²</a:t>
            </a:r>
          </a:p>
          <a:p>
            <a:r>
              <a:rPr lang="pt-BR" dirty="0"/>
              <a:t>Verga =  ? m  </a:t>
            </a:r>
          </a:p>
          <a:p>
            <a:r>
              <a:rPr lang="pt-BR" dirty="0" err="1"/>
              <a:t>Contraverga</a:t>
            </a:r>
            <a:r>
              <a:rPr lang="pt-BR" dirty="0"/>
              <a:t> = ? m 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90" y="4106863"/>
            <a:ext cx="63077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2276872"/>
            <a:ext cx="9145016" cy="4800600"/>
          </a:xfrm>
        </p:spPr>
        <p:txBody>
          <a:bodyPr/>
          <a:lstStyle/>
          <a:p>
            <a:pPr algn="just"/>
            <a:r>
              <a:rPr lang="pt-BR" dirty="0"/>
              <a:t>Cada </a:t>
            </a:r>
            <a:r>
              <a:rPr lang="pt-BR" b="1" dirty="0"/>
              <a:t>serviço identificado </a:t>
            </a:r>
            <a:r>
              <a:rPr lang="pt-BR" dirty="0"/>
              <a:t>precisa ser </a:t>
            </a:r>
            <a:r>
              <a:rPr lang="pt-BR" b="1" dirty="0"/>
              <a:t>quantificado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O levantamento de quantitativos é uma das principais tarefas do orçamentista, isso no caso de o projetista não os fornecer detalhadamente (quase sempre!!!);</a:t>
            </a:r>
          </a:p>
          <a:p>
            <a:pPr algn="just"/>
            <a:r>
              <a:rPr lang="pt-BR" dirty="0"/>
              <a:t>No caso de licitações em que o órgão forneça a planilha de quantidades, é importante que o orçamentista obtenha seus próprios quantitativos ;</a:t>
            </a:r>
          </a:p>
          <a:p>
            <a:pPr algn="just"/>
            <a:r>
              <a:rPr lang="pt-BR" dirty="0"/>
              <a:t>Os cálculos são baseados em dimensões fornecidas no projeto ou em alguma estimativa.</a:t>
            </a:r>
          </a:p>
        </p:txBody>
      </p:sp>
    </p:spTree>
    <p:extLst>
      <p:ext uri="{BB962C8B-B14F-4D97-AF65-F5344CB8AC3E}">
        <p14:creationId xmlns:p14="http://schemas.microsoft.com/office/powerpoint/2010/main" val="129578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Revestimentos (em geral)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Paredes, pisos e tetos (m²)</a:t>
            </a:r>
          </a:p>
          <a:p>
            <a:pPr lvl="1" algn="just"/>
            <a:r>
              <a:rPr lang="pt-BR" dirty="0"/>
              <a:t>Exceções (m): rodapés, </a:t>
            </a:r>
            <a:r>
              <a:rPr lang="pt-BR" dirty="0" err="1"/>
              <a:t>rodaforro</a:t>
            </a:r>
            <a:r>
              <a:rPr lang="pt-BR" dirty="0"/>
              <a:t>, soleiras, etc.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0" y="2938144"/>
            <a:ext cx="5443624" cy="27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61" y="2984931"/>
            <a:ext cx="4889418" cy="28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4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971842"/>
            <a:ext cx="76200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Chapisco, emboço e reboco –  m²</a:t>
            </a:r>
          </a:p>
          <a:p>
            <a:pPr algn="just"/>
            <a:r>
              <a:rPr lang="pt-BR" dirty="0"/>
              <a:t>Para o cálculo deve-se levar em consideração as áreas vedadas e, quando for pertinente, para os elementos estruturais</a:t>
            </a:r>
          </a:p>
          <a:p>
            <a:pPr marL="11430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Revestimentos cerâmicos internos e externos – m²</a:t>
            </a:r>
          </a:p>
          <a:p>
            <a:pPr algn="just"/>
            <a:r>
              <a:rPr lang="pt-BR" dirty="0"/>
              <a:t>Deve-se levar em consideração as áreas que serão revestidas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80" y="1340768"/>
            <a:ext cx="3156520" cy="44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2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4CBF0-F267-4C65-A936-7A0F8792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Paredes de alvenaria de tijolos</a:t>
            </a:r>
            <a:endParaRPr lang="pt-BR" sz="35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4F22D-740E-4406-AB63-D751F3AD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r>
              <a:rPr lang="pt-BR" dirty="0"/>
              <a:t>Cálculo de quantitativos de tijolos e argamassa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BDC31D-0CA4-4197-9646-D674DB78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82" y="2492896"/>
            <a:ext cx="6133584" cy="22563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7296920-A991-4F58-BFB9-F61EBB31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71" y="5667645"/>
            <a:ext cx="3616122" cy="9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9896C5-7175-49FC-A4ED-788116AE88D4}"/>
              </a:ext>
            </a:extLst>
          </p:cNvPr>
          <p:cNvSpPr txBox="1"/>
          <p:nvPr/>
        </p:nvSpPr>
        <p:spPr>
          <a:xfrm>
            <a:off x="2441383" y="522367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N° de tijolos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3AD4F2-BA86-474D-B1B3-4F00A3E9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6081318"/>
            <a:ext cx="4291119" cy="3720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12CBAA-351F-4292-9B0E-36E4C956F220}"/>
              </a:ext>
            </a:extLst>
          </p:cNvPr>
          <p:cNvSpPr txBox="1"/>
          <p:nvPr/>
        </p:nvSpPr>
        <p:spPr>
          <a:xfrm>
            <a:off x="7117439" y="5354982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Volume de argamassa</a:t>
            </a:r>
          </a:p>
        </p:txBody>
      </p:sp>
    </p:spTree>
    <p:extLst>
      <p:ext uri="{BB962C8B-B14F-4D97-AF65-F5344CB8AC3E}">
        <p14:creationId xmlns:p14="http://schemas.microsoft.com/office/powerpoint/2010/main" val="4342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80655-DBFB-4307-8269-8CB3BF3A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Critérios de medição:</a:t>
            </a:r>
            <a:br>
              <a:rPr lang="pt-BR" sz="4400" dirty="0"/>
            </a:br>
            <a:r>
              <a:rPr lang="pt-BR" sz="4400" b="1" dirty="0"/>
              <a:t>Paredes de alvenaria de tijolos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110421-929E-4880-9160-8E53E9AF2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</p:spPr>
            <p:txBody>
              <a:bodyPr/>
              <a:lstStyle/>
              <a:p>
                <a:pPr algn="just"/>
                <a:r>
                  <a:rPr lang="pt-BR" dirty="0"/>
                  <a:t>Para uma alvenaria com bloco cerâmico de 9cm (largura) x 19cm x 29cm e juntas de 1 cm, calcular o consumo de bloco e argamassa.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:r>
                  <a:rPr lang="pt-BR" sz="2400" dirty="0">
                    <a:solidFill>
                      <a:schemeClr val="tx1"/>
                    </a:solidFill>
                    <a:latin typeface="+mj-lt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𝑒h</m:t>
                            </m:r>
                          </m:e>
                        </m:d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pt-B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e>
                        </m:d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0,29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0,01</m:t>
                            </m:r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0,19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0,01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= </a:t>
                </a:r>
                <a:r>
                  <a:rPr lang="pt-BR" sz="2400" dirty="0"/>
                  <a:t>?</a:t>
                </a:r>
                <a:r>
                  <a:rPr lang="pt-BR" sz="2400" dirty="0">
                    <a:solidFill>
                      <a:schemeClr val="tx1"/>
                    </a:solidFill>
                  </a:rPr>
                  <a:t> blocos/m²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110421-929E-4880-9160-8E53E9AF2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  <a:blipFill>
                <a:blip r:embed="rId2"/>
                <a:stretch>
                  <a:fillRect l="-440" t="-980" r="-5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91367D74-591C-4953-AF53-AABD4774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77" y="3933056"/>
            <a:ext cx="6956915" cy="2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ACB3FEC-D054-4F9F-9A1D-4420DF88E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1916832"/>
            <a:ext cx="6372225" cy="5524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5B1612-30DC-4A5E-81A0-822CDBEFF78F}"/>
              </a:ext>
            </a:extLst>
          </p:cNvPr>
          <p:cNvSpPr txBox="1"/>
          <p:nvPr/>
        </p:nvSpPr>
        <p:spPr>
          <a:xfrm>
            <a:off x="2855877" y="343893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 argamassa = [1 – 17 x (0,29 x 0,19)] x 0,09 = ? m³/m²</a:t>
            </a:r>
          </a:p>
        </p:txBody>
      </p:sp>
    </p:spTree>
    <p:extLst>
      <p:ext uri="{BB962C8B-B14F-4D97-AF65-F5344CB8AC3E}">
        <p14:creationId xmlns:p14="http://schemas.microsoft.com/office/powerpoint/2010/main" val="343871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260648"/>
            <a:ext cx="9692640" cy="1325562"/>
          </a:xfrm>
        </p:spPr>
        <p:txBody>
          <a:bodyPr/>
          <a:lstStyle/>
          <a:p>
            <a:r>
              <a:rPr lang="pt-BR" sz="3600" dirty="0"/>
              <a:t>Critérios de medição: </a:t>
            </a:r>
            <a:r>
              <a:rPr lang="pt-BR" sz="3600" b="1" dirty="0"/>
              <a:t>Pintura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Área total a ser pintada (m²)</a:t>
            </a:r>
          </a:p>
          <a:p>
            <a:endParaRPr lang="pt-BR" dirty="0"/>
          </a:p>
          <a:p>
            <a:r>
              <a:rPr lang="pt-BR" dirty="0"/>
              <a:t>Tinta </a:t>
            </a:r>
          </a:p>
          <a:p>
            <a:r>
              <a:rPr lang="pt-BR" dirty="0"/>
              <a:t>Lixamento </a:t>
            </a:r>
          </a:p>
          <a:p>
            <a:r>
              <a:rPr lang="pt-BR" dirty="0"/>
              <a:t>Selador </a:t>
            </a:r>
          </a:p>
          <a:p>
            <a:r>
              <a:rPr lang="pt-BR" dirty="0"/>
              <a:t>Massa corrida</a:t>
            </a:r>
            <a:endParaRPr lang="pt-B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336797"/>
            <a:ext cx="7653307" cy="411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4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6333" y="1835656"/>
            <a:ext cx="7620000" cy="4656584"/>
          </a:xfrm>
        </p:spPr>
        <p:txBody>
          <a:bodyPr/>
          <a:lstStyle/>
          <a:p>
            <a:pPr algn="just"/>
            <a:r>
              <a:rPr lang="pt-BR" dirty="0"/>
              <a:t>Devido a inclinação dos telhados, para o cálculo da área, em m², multiplica-se o valor da projeção horizontal por um fator de inclinação, conforme a tabela abaixo </a:t>
            </a:r>
          </a:p>
          <a:p>
            <a:pPr algn="just"/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96" y="2420888"/>
            <a:ext cx="3540047" cy="44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24944"/>
            <a:ext cx="1872208" cy="27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1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29862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Exemplo:</a:t>
            </a:r>
          </a:p>
          <a:p>
            <a:pPr marL="0" indent="0" algn="just">
              <a:buNone/>
            </a:pPr>
            <a:r>
              <a:rPr lang="pt-BR" dirty="0"/>
              <a:t>Para uma casa de 70 m², a inclinação do telhado de 30 %. Calcular a área do telhado considerando a inclinação.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= ? m²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78" y="2636912"/>
            <a:ext cx="3390357" cy="42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6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Cobertura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Importante: Considerar a cumeeira (m)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57505"/>
            <a:ext cx="5112568" cy="44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39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Critérios de medição: </a:t>
            </a:r>
            <a:r>
              <a:rPr lang="pt-BR" sz="3500" b="1" dirty="0"/>
              <a:t>Esquadrias de madeira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064" y="1844824"/>
            <a:ext cx="9668256" cy="44888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Elementos padronizados: em geral cobra-se por unidade;</a:t>
            </a:r>
          </a:p>
          <a:p>
            <a:pPr algn="just"/>
            <a:r>
              <a:rPr lang="pt-BR" dirty="0"/>
              <a:t>Elementos não padronizados: em geral cobra-se por m²;</a:t>
            </a:r>
          </a:p>
          <a:p>
            <a:pPr lvl="1" algn="just"/>
            <a:r>
              <a:rPr lang="pt-BR" dirty="0"/>
              <a:t>Varia conforme o tipo de esquadria;</a:t>
            </a:r>
          </a:p>
          <a:p>
            <a:pPr lvl="1" algn="just"/>
            <a:r>
              <a:rPr lang="pt-BR" dirty="0"/>
              <a:t>Varia conforme os materiais: alumínio, madeira, PVC, etc.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Ferragens:</a:t>
            </a:r>
            <a:r>
              <a:rPr lang="pt-BR" dirty="0"/>
              <a:t> em geral considera-se o “jogo” (fechadura, espelhos, dobradiças)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324929"/>
            <a:ext cx="7416824" cy="2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5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45628"/>
            <a:ext cx="9010592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Unidade básica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Unitária - uma unidade de serviço, quando ele é mensurável (Ex.: kg de armação, m³ de concreto) 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Verba - quando o serviço não pode ser traduzido em uma unidade fisicamente mensurável (Ex.: paisagismo, sinalização)</a:t>
            </a:r>
          </a:p>
        </p:txBody>
      </p:sp>
    </p:spTree>
    <p:extLst>
      <p:ext uri="{BB962C8B-B14F-4D97-AF65-F5344CB8AC3E}">
        <p14:creationId xmlns:p14="http://schemas.microsoft.com/office/powerpoint/2010/main" val="36259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Critérios de medição:</a:t>
            </a:r>
            <a:br>
              <a:rPr lang="pt-BR" dirty="0"/>
            </a:br>
            <a:r>
              <a:rPr lang="pt-BR" b="1" dirty="0"/>
              <a:t>Instalações em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8595360" cy="4351337"/>
          </a:xfrm>
        </p:spPr>
        <p:txBody>
          <a:bodyPr/>
          <a:lstStyle/>
          <a:p>
            <a:pPr algn="just"/>
            <a:r>
              <a:rPr lang="pt-BR" dirty="0"/>
              <a:t>Paramétrica: tubos e fios (m), peças (</a:t>
            </a:r>
            <a:r>
              <a:rPr lang="pt-BR" dirty="0" err="1"/>
              <a:t>un</a:t>
            </a:r>
            <a:r>
              <a:rPr lang="pt-BR" dirty="0"/>
              <a:t>);</a:t>
            </a:r>
          </a:p>
          <a:p>
            <a:pPr algn="just"/>
            <a:r>
              <a:rPr lang="pt-BR" dirty="0"/>
              <a:t>Na prática: verba ou ponto (hidráulico ou elétrico).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" y="3693226"/>
            <a:ext cx="10902646" cy="7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3" y="4812179"/>
            <a:ext cx="10900582" cy="7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33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Critérios de medição:</a:t>
            </a:r>
            <a:br>
              <a:rPr lang="pt-BR" dirty="0"/>
            </a:br>
            <a:r>
              <a:rPr lang="pt-BR" b="1" dirty="0"/>
              <a:t>Outros itens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8595360" cy="4351337"/>
          </a:xfrm>
        </p:spPr>
        <p:txBody>
          <a:bodyPr/>
          <a:lstStyle/>
          <a:p>
            <a:r>
              <a:rPr lang="pt-BR" b="1" dirty="0"/>
              <a:t>Impermeabilização:</a:t>
            </a:r>
          </a:p>
          <a:p>
            <a:pPr lvl="1"/>
            <a:r>
              <a:rPr lang="pt-BR" dirty="0"/>
              <a:t>Alicerces (m)</a:t>
            </a:r>
          </a:p>
          <a:p>
            <a:pPr lvl="1"/>
            <a:r>
              <a:rPr lang="pt-BR" dirty="0"/>
              <a:t>Lajes e rebaixos (m²)</a:t>
            </a:r>
          </a:p>
          <a:p>
            <a:r>
              <a:rPr lang="pt-BR" dirty="0" err="1"/>
              <a:t>Contrapiso</a:t>
            </a:r>
            <a:r>
              <a:rPr lang="pt-BR" dirty="0"/>
              <a:t> (m³)</a:t>
            </a:r>
          </a:p>
          <a:p>
            <a:r>
              <a:rPr lang="pt-BR" dirty="0"/>
              <a:t>Louças e equipamentos (</a:t>
            </a:r>
            <a:r>
              <a:rPr lang="pt-BR" dirty="0" err="1"/>
              <a:t>un</a:t>
            </a:r>
            <a:r>
              <a:rPr lang="pt-BR" dirty="0"/>
              <a:t> ou conjunto)</a:t>
            </a:r>
          </a:p>
          <a:p>
            <a:r>
              <a:rPr lang="pt-BR" dirty="0"/>
              <a:t>Vidros (m²): considerar quebras (múltiplos de 10cm)</a:t>
            </a:r>
          </a:p>
        </p:txBody>
      </p:sp>
    </p:spTree>
    <p:extLst>
      <p:ext uri="{BB962C8B-B14F-4D97-AF65-F5344CB8AC3E}">
        <p14:creationId xmlns:p14="http://schemas.microsoft.com/office/powerpoint/2010/main" val="62143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dirty="0"/>
              <a:t>Consideração de Perdas no</a:t>
            </a:r>
            <a:br>
              <a:rPr lang="pt-BR" sz="3500" dirty="0"/>
            </a:br>
            <a:r>
              <a:rPr lang="pt-BR" sz="3500" dirty="0"/>
              <a:t>Orçamento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6" y="2132856"/>
            <a:ext cx="7244647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1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Exemplo de formulário de levantamento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275" y="2080419"/>
            <a:ext cx="69723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5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Exemplo de formulário de levantamento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25" y="2185194"/>
            <a:ext cx="6934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8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45289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Identificação dos serviços que compõem a obra </a:t>
            </a:r>
          </a:p>
          <a:p>
            <a:endParaRPr lang="pt-BR" dirty="0"/>
          </a:p>
          <a:p>
            <a:r>
              <a:rPr lang="pt-BR" dirty="0"/>
              <a:t>Quais são os serviços? </a:t>
            </a:r>
          </a:p>
          <a:p>
            <a:endParaRPr lang="pt-BR" dirty="0" err="1"/>
          </a:p>
          <a:p>
            <a:r>
              <a:rPr lang="pt-BR" dirty="0"/>
              <a:t>Quanto de cada serviço?</a:t>
            </a:r>
          </a:p>
        </p:txBody>
      </p:sp>
    </p:spTree>
    <p:extLst>
      <p:ext uri="{BB962C8B-B14F-4D97-AF65-F5344CB8AC3E}">
        <p14:creationId xmlns:p14="http://schemas.microsoft.com/office/powerpoint/2010/main" val="62627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Levantamento de quantitativos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0" y="2204864"/>
            <a:ext cx="7459853" cy="41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874688" cy="1325562"/>
          </a:xfrm>
        </p:spPr>
        <p:txBody>
          <a:bodyPr/>
          <a:lstStyle/>
          <a:p>
            <a:r>
              <a:rPr lang="pt-BR" sz="3500" dirty="0"/>
              <a:t>Critérios de medição:  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326" y="1916832"/>
            <a:ext cx="9592201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Limpeza do terreno  (m²)</a:t>
            </a:r>
          </a:p>
          <a:p>
            <a:pPr algn="just"/>
            <a:endParaRPr lang="pt-BR" dirty="0" err="1"/>
          </a:p>
          <a:p>
            <a:pPr algn="just"/>
            <a:r>
              <a:rPr lang="pt-BR" dirty="0"/>
              <a:t>Todo o terreno onde será construído uma obra, deverá ser limpo, manual ou mecanicamente;</a:t>
            </a:r>
          </a:p>
          <a:p>
            <a:pPr algn="just"/>
            <a:r>
              <a:rPr lang="pt-BR" dirty="0"/>
              <a:t>Deve-se considerar o total do terreno para limpeza.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58" y="4077072"/>
            <a:ext cx="7677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7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/>
              <a:t>Tapumes, cercas ou proteções externas (m²)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cálculo da área de tapume, cercas ou proteções externas deverá ser realizado em função do perímetro da área de intervenção da obra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3529078"/>
            <a:ext cx="4572000" cy="33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4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Placa de obra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A quantidade de placas é determinada pelo porte da obra. Geralmente, considera-se uma placa com cerca de 2 m² de área, nos padrões do CREA.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3770459"/>
            <a:ext cx="62388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Critérios de medição:</a:t>
            </a:r>
            <a:br>
              <a:rPr lang="pt-BR" sz="3500" dirty="0"/>
            </a:br>
            <a:r>
              <a:rPr lang="pt-BR" sz="3500" b="1" dirty="0"/>
              <a:t>Serviços 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8696" y="1844824"/>
            <a:ext cx="8933768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Movimentação de terra – m³</a:t>
            </a:r>
          </a:p>
          <a:p>
            <a:pPr algn="just"/>
            <a:r>
              <a:rPr lang="pt-BR" dirty="0"/>
              <a:t>É recomendável levantar esses serviços pelo projeto topográfico, quando houver</a:t>
            </a:r>
          </a:p>
          <a:p>
            <a:pPr marL="274320" lvl="1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Compactação de aterro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745235"/>
            <a:ext cx="6247072" cy="31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11557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2428</TotalTime>
  <Words>1126</Words>
  <Application>Microsoft Office PowerPoint</Application>
  <PresentationFormat>Widescreen</PresentationFormat>
  <Paragraphs>150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Levantamento de quantitativos</vt:lpstr>
      <vt:lpstr>Levantamento de quantitativos</vt:lpstr>
      <vt:lpstr>Levantamento de quantitativos</vt:lpstr>
      <vt:lpstr>Levantamento de quantitativos</vt:lpstr>
      <vt:lpstr>Critérios de medição:   Serviços preliminares</vt:lpstr>
      <vt:lpstr>Critérios de medição: Serviços preliminares</vt:lpstr>
      <vt:lpstr>Critérios de medição: Serviços preliminares</vt:lpstr>
      <vt:lpstr>Critérios de medição: Serviços preliminares</vt:lpstr>
      <vt:lpstr>Critérios de medição: Serviços preliminares</vt:lpstr>
      <vt:lpstr>Critérios de medição: Demolições</vt:lpstr>
      <vt:lpstr>Exemplo</vt:lpstr>
      <vt:lpstr>Critérios de medição: Fôrmas</vt:lpstr>
      <vt:lpstr>Critérios de medição: Armadura</vt:lpstr>
      <vt:lpstr>Critérios de medição: Armadura</vt:lpstr>
      <vt:lpstr>Critérios de medição: Concreto</vt:lpstr>
      <vt:lpstr>Critérios de medição: Paredes de alvenaria de tijolos</vt:lpstr>
      <vt:lpstr>Critérios de medição: Paredes de alvenaria de tijolos</vt:lpstr>
      <vt:lpstr>Critérios de medição: Paredes de alvenaria de tijolos</vt:lpstr>
      <vt:lpstr>Critérios de medição: Revestimentos (em geral)</vt:lpstr>
      <vt:lpstr>Critérios de medição: Paredes de alvenaria de tijolos</vt:lpstr>
      <vt:lpstr>Critérios de medição: Paredes de alvenaria de tijolos</vt:lpstr>
      <vt:lpstr>Critérios de medição: Paredes de alvenaria de tijolos</vt:lpstr>
      <vt:lpstr>Apresentação do PowerPoint</vt:lpstr>
      <vt:lpstr>Critérios de medição: Pintura</vt:lpstr>
      <vt:lpstr>Critérios de medição: Cobertura</vt:lpstr>
      <vt:lpstr>Critérios de medição: Cobertura</vt:lpstr>
      <vt:lpstr>Critérios de medição: Cobertura</vt:lpstr>
      <vt:lpstr>Critérios de medição: Esquadrias de madeira</vt:lpstr>
      <vt:lpstr>Critérios de medição: Instalações em geral</vt:lpstr>
      <vt:lpstr>Critérios de medição: Outros itens</vt:lpstr>
      <vt:lpstr>Consideração de Perdas no Orçamento</vt:lpstr>
      <vt:lpstr>Exemplo de formulário de levantamento</vt:lpstr>
      <vt:lpstr>Exemplo de formulário de levantamento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74</cp:revision>
  <dcterms:created xsi:type="dcterms:W3CDTF">2020-09-26T12:53:04Z</dcterms:created>
  <dcterms:modified xsi:type="dcterms:W3CDTF">2022-09-19T20:57:17Z</dcterms:modified>
</cp:coreProperties>
</file>