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3" r:id="rId4"/>
    <p:sldId id="265" r:id="rId5"/>
    <p:sldId id="266" r:id="rId6"/>
    <p:sldId id="267" r:id="rId7"/>
    <p:sldId id="268" r:id="rId8"/>
    <p:sldId id="269" r:id="rId9"/>
    <p:sldId id="288" r:id="rId10"/>
    <p:sldId id="270" r:id="rId11"/>
    <p:sldId id="273" r:id="rId12"/>
    <p:sldId id="274" r:id="rId13"/>
    <p:sldId id="276" r:id="rId14"/>
    <p:sldId id="277" r:id="rId15"/>
    <p:sldId id="275" r:id="rId16"/>
    <p:sldId id="279" r:id="rId17"/>
    <p:sldId id="289" r:id="rId18"/>
    <p:sldId id="278" r:id="rId19"/>
    <p:sldId id="282" r:id="rId20"/>
    <p:sldId id="283" r:id="rId21"/>
    <p:sldId id="280" r:id="rId22"/>
    <p:sldId id="287" r:id="rId23"/>
    <p:sldId id="285" r:id="rId24"/>
    <p:sldId id="284" r:id="rId25"/>
    <p:sldId id="286" r:id="rId26"/>
    <p:sldId id="292" r:id="rId27"/>
    <p:sldId id="271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22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62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4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84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889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10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62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7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23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91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97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73F866E-2D56-4380-92D6-8346F076CD34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5760" y="437975"/>
            <a:ext cx="6742646" cy="1273937"/>
          </a:xfrm>
        </p:spPr>
        <p:txBody>
          <a:bodyPr>
            <a:noAutofit/>
          </a:bodyPr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Gestão e Tecnologia das Construções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83632" y="3068960"/>
            <a:ext cx="6461760" cy="22322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5000" dirty="0">
                <a:solidFill>
                  <a:schemeClr val="tx2"/>
                </a:solidFill>
              </a:rPr>
              <a:t>Equipamentos na Obra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r"/>
            <a:endParaRPr lang="pt-BR" dirty="0">
              <a:solidFill>
                <a:schemeClr val="tx2"/>
              </a:solidFill>
            </a:endParaRPr>
          </a:p>
          <a:p>
            <a:pPr algn="r"/>
            <a:r>
              <a:rPr lang="pt-BR" dirty="0">
                <a:solidFill>
                  <a:schemeClr val="tx2"/>
                </a:solidFill>
              </a:rPr>
              <a:t>Professora: Juliane Souza 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13658"/>
            <a:ext cx="2736304" cy="127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0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F64D9-D84B-4534-A55D-EB3397B8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0" dirty="0">
                <a:effectLst/>
              </a:rPr>
              <a:t>Cadeira Suspensa</a:t>
            </a:r>
            <a:br>
              <a:rPr lang="pt-BR" i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3DDBE-E148-4ACE-A617-A5F5E997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388195"/>
            <a:ext cx="5050904" cy="5276056"/>
          </a:xfrm>
        </p:spPr>
        <p:txBody>
          <a:bodyPr>
            <a:normAutofit/>
          </a:bodyPr>
          <a:lstStyle/>
          <a:p>
            <a:pPr algn="just"/>
            <a:r>
              <a:rPr lang="pt-BR" i="0" dirty="0">
                <a:effectLst/>
                <a:latin typeface="+mj-lt"/>
              </a:rPr>
              <a:t>É presa a um cabo de aço e comandada por manivela ou guincho</a:t>
            </a:r>
            <a:r>
              <a:rPr lang="pt-BR" dirty="0">
                <a:latin typeface="+mj-lt"/>
              </a:rPr>
              <a:t>;</a:t>
            </a:r>
          </a:p>
          <a:p>
            <a:pPr algn="just"/>
            <a:endParaRPr lang="pt-BR" i="0" dirty="0">
              <a:effectLst/>
              <a:latin typeface="+mj-lt"/>
            </a:endParaRPr>
          </a:p>
          <a:p>
            <a:pPr algn="just"/>
            <a:r>
              <a:rPr lang="pt-BR" i="0" dirty="0">
                <a:effectLst/>
                <a:latin typeface="+mj-lt"/>
              </a:rPr>
              <a:t>Utilizada em locais onde não é possível a montagem de outros tipos de andaimes, serve para a realização de trabalhos de pintura, limpeza de fachada ou para serviços em locais fechados </a:t>
            </a:r>
          </a:p>
          <a:p>
            <a:pPr lvl="1" algn="just"/>
            <a:r>
              <a:rPr lang="pt-BR" sz="1800" i="0" dirty="0">
                <a:effectLst/>
                <a:latin typeface="+mj-lt"/>
              </a:rPr>
              <a:t>silos, poços e chaminés.</a:t>
            </a:r>
            <a:endParaRPr lang="pt-BR" sz="18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7B5E2E-CC29-4477-8FC4-549143924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767" y="363213"/>
            <a:ext cx="3228975" cy="33408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237F19-04F6-422B-AD42-C088D4B9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63" y="3911867"/>
            <a:ext cx="32289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5AA37-4918-44C2-B1F0-D0A2E324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12247"/>
            <a:ext cx="9692640" cy="1325562"/>
          </a:xfrm>
        </p:spPr>
        <p:txBody>
          <a:bodyPr/>
          <a:lstStyle/>
          <a:p>
            <a:r>
              <a:rPr lang="pt-BR" b="0" i="0" dirty="0">
                <a:effectLst/>
              </a:rPr>
              <a:t>Plataforma elevatória</a:t>
            </a:r>
            <a:br>
              <a:rPr lang="pt-BR" b="0" i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9CFD40-1FC0-4F95-AF80-FBE46693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91640"/>
            <a:ext cx="5338184" cy="4800600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É capaz de elevar profissionais e materiais às estruturas mais altas da obra;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É </a:t>
            </a:r>
            <a:r>
              <a:rPr lang="pt-BR" b="0" i="0" dirty="0">
                <a:effectLst/>
                <a:latin typeface="+mj-lt"/>
              </a:rPr>
              <a:t>ideal para tarefas como reparação, pintura e limpeza.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FBA6F9-BAAB-44EF-87A7-98EF8E20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790" y="1143208"/>
            <a:ext cx="4539588" cy="51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04231-7898-48A9-BB7E-E55936A7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82905"/>
            <a:ext cx="7620000" cy="1143000"/>
          </a:xfrm>
        </p:spPr>
        <p:txBody>
          <a:bodyPr>
            <a:normAutofit/>
          </a:bodyPr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7FC502-0002-46DC-A457-C0A8E92D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598599"/>
            <a:ext cx="6624736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Elevadores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Equipamento de transporte vertical;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</a:rPr>
              <a:t>Indicação no seu interior da carga máxima permitida;</a:t>
            </a:r>
            <a:endParaRPr lang="pt-BR" dirty="0"/>
          </a:p>
          <a:p>
            <a:pPr algn="just"/>
            <a:r>
              <a:rPr lang="pt-BR" dirty="0"/>
              <a:t>Transporte de passageiros e materiais.</a:t>
            </a:r>
          </a:p>
          <a:p>
            <a:pPr algn="just"/>
            <a:endParaRPr lang="pt-BR" b="0" i="0" dirty="0">
              <a:effectLst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8F41FA-3CC7-4154-BA6D-1FFA9AD29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1225905"/>
            <a:ext cx="3503712" cy="52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3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9BC3F-4EFC-417D-B57E-3D8B6945C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7620000" cy="1143000"/>
          </a:xfrm>
        </p:spPr>
        <p:txBody>
          <a:bodyPr>
            <a:normAutofit/>
          </a:bodyPr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991C2C-DF39-467B-805A-D45D6A66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5987008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Elevadores de passageiros</a:t>
            </a:r>
          </a:p>
          <a:p>
            <a:pPr algn="just"/>
            <a:endParaRPr lang="pt-BR" dirty="0"/>
          </a:p>
          <a:p>
            <a:pPr algn="just"/>
            <a:r>
              <a:rPr lang="pt-BR" b="0" dirty="0">
                <a:solidFill>
                  <a:srgbClr val="000000"/>
                </a:solidFill>
                <a:effectLst/>
              </a:rPr>
              <a:t>Instalação obrigatória em edifícios com mais de doze pavimentos, ou altura equivalente, alcançando toda sua extensão. </a:t>
            </a:r>
          </a:p>
          <a:p>
            <a:pPr algn="just"/>
            <a:r>
              <a:rPr lang="pt-BR" b="0" dirty="0">
                <a:solidFill>
                  <a:srgbClr val="000000"/>
                </a:solidFill>
                <a:effectLst/>
              </a:rPr>
              <a:t>Deve começar a ser instalado a partir da execução da laje do 7º pavimento ou quando o canteiro possuir mais de 30 trabalhadores.</a:t>
            </a:r>
          </a:p>
          <a:p>
            <a:pPr algn="just"/>
            <a:r>
              <a:rPr lang="pt-BR" b="0" dirty="0">
                <a:solidFill>
                  <a:srgbClr val="000000"/>
                </a:solidFill>
                <a:effectLst/>
              </a:rPr>
              <a:t>Não podem ser transportados simultaneamente passageiros e cargas.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E29F7F-8652-4BC3-90FE-24570CAE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1259632"/>
            <a:ext cx="3503712" cy="52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4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ADAF0-0132-4AAD-998C-7C51AC15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7620000" cy="1143000"/>
          </a:xfrm>
        </p:spPr>
        <p:txBody>
          <a:bodyPr>
            <a:normAutofit/>
          </a:bodyPr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2D8662-7029-4384-8EF1-1B69B850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2736"/>
            <a:ext cx="879532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Elevadores de passageiros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b="0" dirty="0">
                <a:solidFill>
                  <a:srgbClr val="000000"/>
                </a:solidFill>
                <a:effectLst/>
              </a:rPr>
              <a:t>A cabine do elevador de passageiros deve ter iluminação e ventilação – natural ou artificial – e a indicação da capacidade máxima, em número de passageiros e peso total.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8CF79E-44BB-47A3-84F1-8E4507FE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792" y="3577955"/>
            <a:ext cx="3650833" cy="32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2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A97A3-5AF9-425F-850A-0269984E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0"/>
            <a:ext cx="7620000" cy="1143000"/>
          </a:xfrm>
        </p:spPr>
        <p:txBody>
          <a:bodyPr>
            <a:normAutofit/>
          </a:bodyPr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7338E0-5498-4F92-B56D-727472FD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312" y="1628800"/>
            <a:ext cx="6665911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</a:rPr>
              <a:t>Elevadores de Transporte de Materiais</a:t>
            </a:r>
          </a:p>
          <a:p>
            <a:pPr algn="just"/>
            <a:endParaRPr lang="pt-BR" b="1" dirty="0">
              <a:solidFill>
                <a:srgbClr val="000000"/>
              </a:solidFill>
            </a:endParaRPr>
          </a:p>
          <a:p>
            <a:pPr algn="just"/>
            <a:r>
              <a:rPr lang="pt-BR" b="0" dirty="0">
                <a:solidFill>
                  <a:srgbClr val="000000"/>
                </a:solidFill>
                <a:effectLst/>
              </a:rPr>
              <a:t>Proibido o transporte de pessoas nos elevadores de materiais;</a:t>
            </a:r>
          </a:p>
          <a:p>
            <a:pPr algn="just"/>
            <a:r>
              <a:rPr lang="pt-BR" b="0" dirty="0">
                <a:solidFill>
                  <a:srgbClr val="000000"/>
                </a:solidFill>
                <a:effectLst/>
              </a:rPr>
              <a:t>Indicação no seu interior da carga máxima permitida e da proibição do transporte de pessoas;</a:t>
            </a:r>
          </a:p>
          <a:p>
            <a:pPr algn="just"/>
            <a:r>
              <a:rPr lang="pt-BR" b="0" dirty="0">
                <a:solidFill>
                  <a:srgbClr val="000000"/>
                </a:solidFill>
                <a:effectLst/>
              </a:rPr>
              <a:t>O local de trabalho do </a:t>
            </a:r>
            <a:r>
              <a:rPr lang="pt-BR" b="0" dirty="0" err="1">
                <a:solidFill>
                  <a:srgbClr val="000000"/>
                </a:solidFill>
                <a:effectLst/>
              </a:rPr>
              <a:t>guincheiro</a:t>
            </a:r>
            <a:r>
              <a:rPr lang="pt-BR" b="0" dirty="0">
                <a:solidFill>
                  <a:srgbClr val="000000"/>
                </a:solidFill>
                <a:effectLst/>
              </a:rPr>
              <a:t> deve ser isolado e ter proteção segura contra queda de materiais.</a:t>
            </a:r>
          </a:p>
          <a:p>
            <a:pPr algn="just"/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D0A107-51ED-4165-AD1F-EB060071E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480" y="27107"/>
            <a:ext cx="2520280" cy="36433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F06256-245C-4EA4-A43E-36E20EA6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950" y="3789041"/>
            <a:ext cx="3468778" cy="30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3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FFDD4-E767-42F5-8284-CAAF67AE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D33C4-BBE2-49CE-A873-F664BEED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844824"/>
            <a:ext cx="505090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i="0" dirty="0">
                <a:effectLst/>
              </a:rPr>
              <a:t>Grua</a:t>
            </a:r>
            <a:r>
              <a:rPr lang="pt-BR" i="0" dirty="0">
                <a:effectLst/>
              </a:rPr>
              <a:t> </a:t>
            </a:r>
          </a:p>
          <a:p>
            <a:pPr algn="just"/>
            <a:endParaRPr lang="pt-BR" dirty="0"/>
          </a:p>
          <a:p>
            <a:pPr algn="just"/>
            <a:r>
              <a:rPr lang="pt-BR" i="0" dirty="0">
                <a:effectLst/>
              </a:rPr>
              <a:t>As gruas são dispositivos de transporte vertical de materiais e componentes em </a:t>
            </a:r>
            <a:r>
              <a:rPr lang="pt-BR" dirty="0"/>
              <a:t>canteiros de obra</a:t>
            </a:r>
            <a:r>
              <a:rPr lang="pt-BR" i="0" dirty="0">
                <a:effectLst/>
              </a:rPr>
              <a:t>;</a:t>
            </a:r>
          </a:p>
          <a:p>
            <a:pPr algn="just"/>
            <a:endParaRPr lang="pt-BR" i="0" dirty="0">
              <a:effectLst/>
            </a:endParaRPr>
          </a:p>
          <a:p>
            <a:pPr algn="just"/>
            <a:r>
              <a:rPr lang="pt-BR" i="0" dirty="0">
                <a:effectLst/>
              </a:rPr>
              <a:t>De modo geral, quanto maior for a altura do prédio em construção e mais elevado for o grau de industrialização da obra, maior será a demanda por esses equipamentos;</a:t>
            </a:r>
          </a:p>
          <a:p>
            <a:pPr algn="just"/>
            <a:endParaRPr lang="pt-BR" i="0" dirty="0">
              <a:effectLst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0AE71A-F8D9-4981-A50A-68FCA007F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844824"/>
            <a:ext cx="54049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25A9A-D0A2-49FB-A970-68BB72C1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758511-A7EF-4E86-B86D-28E396684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09" y="1978857"/>
            <a:ext cx="5210047" cy="480060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b="1" dirty="0"/>
              <a:t>Grua</a:t>
            </a:r>
          </a:p>
          <a:p>
            <a:pPr algn="just"/>
            <a:endParaRPr lang="pt-BR" dirty="0"/>
          </a:p>
          <a:p>
            <a:pPr algn="just"/>
            <a:r>
              <a:rPr lang="pt-BR" i="0" dirty="0">
                <a:effectLst/>
              </a:rPr>
              <a:t>A grande vantagem de possuir um equipamento desse porte é reduzir as perdas de mão de obra com tempos auxiliares de transporte;</a:t>
            </a:r>
            <a:endParaRPr lang="pt-BR" dirty="0"/>
          </a:p>
          <a:p>
            <a:pPr lvl="1" algn="just"/>
            <a:r>
              <a:rPr lang="pt-BR" sz="1800" i="0" dirty="0">
                <a:effectLst/>
              </a:rPr>
              <a:t>Tem facilidade para transportar materiais pelos andares da obra</a:t>
            </a:r>
          </a:p>
          <a:p>
            <a:pPr algn="just"/>
            <a:endParaRPr lang="pt-BR" dirty="0"/>
          </a:p>
          <a:p>
            <a:pPr algn="just"/>
            <a:r>
              <a:rPr lang="pt-BR" i="0" dirty="0">
                <a:solidFill>
                  <a:srgbClr val="313131"/>
                </a:solidFill>
                <a:effectLst/>
              </a:rPr>
              <a:t>Dentro do canteiro, é importante posicionar a grua em </a:t>
            </a:r>
            <a:r>
              <a:rPr lang="pt-BR" b="1" i="0" dirty="0">
                <a:solidFill>
                  <a:srgbClr val="313131"/>
                </a:solidFill>
                <a:effectLst/>
              </a:rPr>
              <a:t>local que possibilite máxima varredura</a:t>
            </a:r>
            <a:r>
              <a:rPr lang="pt-BR" i="0" dirty="0">
                <a:solidFill>
                  <a:srgbClr val="313131"/>
                </a:solidFill>
                <a:effectLst/>
              </a:rPr>
              <a:t> de todos os pontos necessários ou, se não houver alternativa, avaliar o conjunto de gruas quanto ao alcance horizontal.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8B47AE-EE58-4D49-8A90-9F2DF6CA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989726"/>
            <a:ext cx="4968550" cy="44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51D04-BCB3-4927-A8B9-E6B13ECA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 de transporte de materiais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619761-B892-4E3A-AB8A-4832D849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916832"/>
            <a:ext cx="9073008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</a:rPr>
              <a:t>Gruas</a:t>
            </a:r>
          </a:p>
          <a:p>
            <a:pPr algn="just"/>
            <a:endParaRPr lang="pt-BR" b="1" dirty="0">
              <a:solidFill>
                <a:srgbClr val="000000"/>
              </a:solidFill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</a:rPr>
              <a:t>Para permitir o acesso somente ao pessoal envolvido na operação do equipamento, as áreas de carga e descarga devem estar identificadas;</a:t>
            </a:r>
          </a:p>
          <a:p>
            <a:pPr algn="just"/>
            <a:r>
              <a:rPr lang="pt-BR" dirty="0"/>
              <a:t>A grua deve possuir alarme sonoro a fim de avisar quando o equipamento estiver em funcionamento.</a:t>
            </a:r>
          </a:p>
        </p:txBody>
      </p:sp>
    </p:spTree>
    <p:extLst>
      <p:ext uri="{BB962C8B-B14F-4D97-AF65-F5344CB8AC3E}">
        <p14:creationId xmlns:p14="http://schemas.microsoft.com/office/powerpoint/2010/main" val="80558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1FE32-C545-4F46-8F33-2B07052F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09B6A4-A915-4BAE-A6AE-175820A2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928558"/>
            <a:ext cx="5230656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Tipos de gruas: </a:t>
            </a:r>
            <a:r>
              <a:rPr lang="pt-BR" b="1" i="0" dirty="0">
                <a:effectLst/>
              </a:rPr>
              <a:t>Ascensional</a:t>
            </a:r>
          </a:p>
          <a:p>
            <a:pPr algn="just"/>
            <a:endParaRPr lang="pt-BR" dirty="0"/>
          </a:p>
          <a:p>
            <a:pPr algn="just"/>
            <a:r>
              <a:rPr lang="pt-BR" b="0" i="0" dirty="0">
                <a:effectLst/>
              </a:rPr>
              <a:t>Acompanham o avanço vertical da obra;</a:t>
            </a:r>
          </a:p>
          <a:p>
            <a:pPr algn="just"/>
            <a:r>
              <a:rPr lang="pt-BR" b="0" i="0" dirty="0">
                <a:effectLst/>
              </a:rPr>
              <a:t>São instaladas nos poços dos elevadores ou em aberturas feitas nas lajes dos prédios;</a:t>
            </a:r>
          </a:p>
          <a:p>
            <a:pPr algn="just"/>
            <a:r>
              <a:rPr lang="pt-BR" b="0" i="0" dirty="0">
                <a:effectLst/>
              </a:rPr>
              <a:t>Pode ser usada em canteiros com limitação de espaço</a:t>
            </a:r>
            <a:r>
              <a:rPr lang="pt-BR" dirty="0"/>
              <a:t>;</a:t>
            </a:r>
          </a:p>
          <a:p>
            <a:pPr algn="just"/>
            <a:r>
              <a:rPr lang="pt-BR" b="0" i="0" dirty="0">
                <a:effectLst/>
              </a:rPr>
              <a:t>Menor peso e porte;</a:t>
            </a:r>
          </a:p>
          <a:p>
            <a:pPr algn="just"/>
            <a:r>
              <a:rPr lang="pt-BR" b="0" i="0" dirty="0">
                <a:effectLst/>
              </a:rPr>
              <a:t>A capacidade de movimentação de carga é mais limitada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7E37EC-49FC-453E-890A-5FFF022C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104" y="1928558"/>
            <a:ext cx="4978896" cy="45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6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18678-7062-4F5B-8B7E-B9E2E0EB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407D7-3353-4A2E-8C58-AA2B2A77C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 função do método de construção: Convencional ou industrializado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A93814-E2F6-4F53-9340-4C28DF35A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697743"/>
            <a:ext cx="7724188" cy="36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6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991A4-4BF4-4102-9F95-09AC07BB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CEC4CB-644C-4CED-A085-058D96AF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16832"/>
            <a:ext cx="4727804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Tipos de gruas: </a:t>
            </a:r>
            <a:r>
              <a:rPr lang="pt-BR" b="1" i="0" dirty="0">
                <a:effectLst/>
              </a:rPr>
              <a:t>Torre fixa</a:t>
            </a:r>
          </a:p>
          <a:p>
            <a:pPr algn="just"/>
            <a:endParaRPr lang="pt-BR" dirty="0"/>
          </a:p>
          <a:p>
            <a:pPr algn="just"/>
            <a:r>
              <a:rPr lang="pt-BR" b="0" i="0" dirty="0">
                <a:effectLst/>
              </a:rPr>
              <a:t>São posicionadas no lado de fora da construção;</a:t>
            </a:r>
          </a:p>
          <a:p>
            <a:pPr algn="just"/>
            <a:r>
              <a:rPr lang="pt-BR" b="0" i="0" dirty="0">
                <a:effectLst/>
              </a:rPr>
              <a:t>Precisa de fundação própria</a:t>
            </a:r>
            <a:r>
              <a:rPr lang="pt-BR" dirty="0"/>
              <a:t>;</a:t>
            </a:r>
          </a:p>
          <a:p>
            <a:pPr algn="just"/>
            <a:r>
              <a:rPr lang="pt-BR" b="0" i="0" dirty="0">
                <a:effectLst/>
              </a:rPr>
              <a:t>Alta capacidade de carga e maior tamanho de lança;</a:t>
            </a:r>
          </a:p>
          <a:p>
            <a:pPr algn="just"/>
            <a:r>
              <a:rPr lang="pt-BR" b="0" i="0" dirty="0">
                <a:effectLst/>
              </a:rPr>
              <a:t>Pode ser colocada entre duas torres para atender a ambas</a:t>
            </a:r>
            <a:r>
              <a:rPr lang="pt-BR" dirty="0"/>
              <a:t>;</a:t>
            </a:r>
          </a:p>
          <a:p>
            <a:pPr algn="just"/>
            <a:r>
              <a:rPr lang="pt-BR" b="0" i="0" dirty="0">
                <a:effectLst/>
              </a:rPr>
              <a:t>Tem custo médio mais alto que as ascensionais;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B72225-A465-4C21-BEA9-DA376A01F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66" y="2060848"/>
            <a:ext cx="5635134" cy="40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29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2C960-B04D-400A-AB5C-1EE7B8BF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752"/>
            <a:ext cx="7620000" cy="1143000"/>
          </a:xfrm>
        </p:spPr>
        <p:txBody>
          <a:bodyPr>
            <a:normAutofit/>
          </a:bodyPr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3C0618-375B-4E13-A594-BCBC8B8F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752"/>
            <a:ext cx="879532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i="0" dirty="0">
                <a:solidFill>
                  <a:srgbClr val="222222"/>
                </a:solidFill>
                <a:effectLst/>
                <a:latin typeface="+mj-lt"/>
              </a:rPr>
              <a:t>Mini grua</a:t>
            </a:r>
          </a:p>
          <a:p>
            <a:pPr algn="just"/>
            <a:r>
              <a:rPr lang="pt-BR" i="0" dirty="0">
                <a:solidFill>
                  <a:srgbClr val="222222"/>
                </a:solidFill>
                <a:effectLst/>
                <a:latin typeface="+mj-lt"/>
              </a:rPr>
              <a:t>Obras que não são muito grandes e que não necessitam de transporte de carga muito pesada entre os pisos, podem contar com mini gruas, por exemplo, que suportam até 500 kg</a:t>
            </a:r>
          </a:p>
          <a:p>
            <a:pPr algn="just"/>
            <a:r>
              <a:rPr lang="pt-BR" dirty="0">
                <a:solidFill>
                  <a:srgbClr val="222222"/>
                </a:solidFill>
                <a:latin typeface="+mj-lt"/>
              </a:rPr>
              <a:t>Devido ao seu porte tem a capacidade de atuar em áreas menores;</a:t>
            </a:r>
          </a:p>
          <a:p>
            <a:pPr algn="just"/>
            <a:r>
              <a:rPr lang="pt-BR" dirty="0">
                <a:latin typeface="+mj-lt"/>
              </a:rPr>
              <a:t>Fácil realocação.</a:t>
            </a: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C45EA0-CDF8-4876-B780-69C796F60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3795847"/>
            <a:ext cx="3600400" cy="28518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D9FDD4D-B6C4-486F-AA38-9126EBFB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3789040"/>
            <a:ext cx="4114800" cy="28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2DB5A-6E8A-48E1-812C-B558D146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1AFC-19FD-4BB7-AFF6-AD8249E45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2024543"/>
            <a:ext cx="551298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Guincho de coluna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Tem como função ajudar no transporte vertical com agilidade;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</a:rPr>
              <a:t>Facilitam o transporte de materiais como cimento, concreto, areia e outros produtos;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253A5A-ABB1-40D0-8AFA-36F5C5A1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412" y="1772816"/>
            <a:ext cx="5000188" cy="44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A6F99-C6DA-4972-BF12-84821A51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920225-7DE8-421D-A5F4-37B935231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947615"/>
            <a:ext cx="5328592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i="0" dirty="0">
                <a:effectLst/>
                <a:latin typeface="+mj-lt"/>
              </a:rPr>
              <a:t>Carrinho de mão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O</a:t>
            </a:r>
            <a:r>
              <a:rPr lang="pt-BR" i="0" dirty="0">
                <a:effectLst/>
                <a:latin typeface="+mj-lt"/>
              </a:rPr>
              <a:t> carrinho de mão é mais </a:t>
            </a:r>
            <a:r>
              <a:rPr lang="pt-BR" b="0" i="0" dirty="0">
                <a:effectLst/>
                <a:latin typeface="+mj-lt"/>
              </a:rPr>
              <a:t>indicado para ser utilizado para o transporte de pequenas cargas na obra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229FAA-2524-42BC-B27C-EBFF1E14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15" y="1988840"/>
            <a:ext cx="5062626" cy="32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8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26780-8F35-4D9C-8BB5-956F5AB5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6977AA-FF4C-4E09-82E3-4A7EC59E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550" y="2038610"/>
            <a:ext cx="5585537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 err="1">
                <a:latin typeface="+mj-lt"/>
              </a:rPr>
              <a:t>Girica</a:t>
            </a:r>
            <a:endParaRPr lang="pt-BR" b="1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ossui uma configuração mais adequada para movimentar cargas acima de 100 kg;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Por possuir duas rodas e ter um formato mais propício </a:t>
            </a:r>
            <a:r>
              <a:rPr lang="pt-BR" i="0" dirty="0">
                <a:effectLst/>
                <a:latin typeface="+mj-lt"/>
              </a:rPr>
              <a:t>a </a:t>
            </a:r>
            <a:r>
              <a:rPr lang="pt-BR" i="0" dirty="0" err="1">
                <a:effectLst/>
                <a:latin typeface="+mj-lt"/>
              </a:rPr>
              <a:t>girica</a:t>
            </a:r>
            <a:r>
              <a:rPr lang="pt-BR" i="0" dirty="0">
                <a:effectLst/>
                <a:latin typeface="+mj-lt"/>
              </a:rPr>
              <a:t> </a:t>
            </a:r>
            <a:r>
              <a:rPr lang="pt-BR" b="0" i="0" dirty="0">
                <a:effectLst/>
                <a:latin typeface="+mj-lt"/>
              </a:rPr>
              <a:t>é muito empregada no transporte de concreto dentro dos canteiros de obras;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B36B61-AB5E-451B-96A3-9FD38AD7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24" y="2066103"/>
            <a:ext cx="5029276" cy="38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6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364B2-CD51-4F91-A616-FDD17E54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DB8FC0-A9C4-467A-B0F0-DFCC01C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916832"/>
            <a:ext cx="5544616" cy="4800600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 err="1">
                <a:latin typeface="+mj-lt"/>
              </a:rPr>
              <a:t>Girica</a:t>
            </a:r>
            <a:endParaRPr lang="pt-BR" b="1" dirty="0">
              <a:latin typeface="+mj-lt"/>
            </a:endParaRPr>
          </a:p>
          <a:p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Também se transportam outros materiais e entulho;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Outra vantagem da </a:t>
            </a:r>
            <a:r>
              <a:rPr lang="pt-BR" dirty="0" err="1">
                <a:latin typeface="+mj-lt"/>
              </a:rPr>
              <a:t>girica</a:t>
            </a:r>
            <a:r>
              <a:rPr lang="pt-BR" b="0" i="0" dirty="0">
                <a:effectLst/>
                <a:latin typeface="+mj-lt"/>
              </a:rPr>
              <a:t> é a possibilidade de ser içada por guincho ou mini grua;</a:t>
            </a:r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909622-30E2-482A-824B-8BC2D3F9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691322"/>
            <a:ext cx="4824536" cy="47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86C66-9B95-4B27-91E6-356C41D3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transporte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32B3BA-CEC3-4995-A9D0-BCC6F8E76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676" y="1887696"/>
            <a:ext cx="9478647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Padiola</a:t>
            </a:r>
          </a:p>
          <a:p>
            <a:pPr algn="just"/>
            <a:endParaRPr lang="pt-BR" dirty="0"/>
          </a:p>
          <a:p>
            <a:pPr algn="just"/>
            <a:r>
              <a:rPr lang="pt-BR" i="0" dirty="0">
                <a:effectLst/>
              </a:rPr>
              <a:t>A padiola serve para carregar alguns utensílios na Construção </a:t>
            </a:r>
            <a:r>
              <a:rPr lang="pt-BR" i="0" dirty="0" err="1">
                <a:effectLst/>
              </a:rPr>
              <a:t>Cívil</a:t>
            </a:r>
            <a:r>
              <a:rPr lang="pt-BR" i="0" dirty="0">
                <a:effectLst/>
              </a:rPr>
              <a:t>, mas na maioria das vezes é usada na medição de materiais;</a:t>
            </a:r>
          </a:p>
          <a:p>
            <a:pPr algn="just"/>
            <a:r>
              <a:rPr lang="pt-BR" dirty="0"/>
              <a:t>Transporta materiais granulares para os equipamentos de mistura.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71D7F7-24C8-272A-2997-9E278C30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3886200"/>
            <a:ext cx="45529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9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67DC8-BE88-4521-8254-BBD91257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Equipamentos de mistura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ADD83E-F415-44A8-9B3D-4ADBBCE7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896" y="1916832"/>
            <a:ext cx="5747207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i="0" dirty="0">
                <a:effectLst/>
              </a:rPr>
              <a:t>Betoneira</a:t>
            </a:r>
          </a:p>
          <a:p>
            <a:pPr marL="114300" indent="0" algn="just">
              <a:buNone/>
            </a:pPr>
            <a:endParaRPr lang="pt-BR" i="0" dirty="0">
              <a:effectLst/>
            </a:endParaRPr>
          </a:p>
          <a:p>
            <a:pPr algn="just"/>
            <a:r>
              <a:rPr lang="pt-BR" i="0" dirty="0">
                <a:effectLst/>
              </a:rPr>
              <a:t>A betoneira é um equipamento utilizado em canteiros de obras para realizar a mistura de materiais cimentícios;</a:t>
            </a:r>
          </a:p>
          <a:p>
            <a:pPr algn="just"/>
            <a:r>
              <a:rPr lang="pt-BR" i="0" dirty="0">
                <a:effectLst/>
              </a:rPr>
              <a:t>Está em praticamente todas as fases da obra.</a:t>
            </a:r>
          </a:p>
          <a:p>
            <a:pPr algn="just"/>
            <a:endParaRPr lang="pt-BR" dirty="0"/>
          </a:p>
          <a:p>
            <a:pPr algn="just"/>
            <a:endParaRPr lang="pt-BR" i="0" dirty="0">
              <a:effectLst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D08194-D353-434A-B158-6720BA99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418" y="1948375"/>
            <a:ext cx="4608512" cy="4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42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651BB-2FD5-43DE-9477-377FAE8C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mistura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B31614-7101-4969-93FC-F1DB01C9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40" y="1844825"/>
            <a:ext cx="588408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b="1" dirty="0">
                <a:latin typeface="+mj-lt"/>
              </a:rPr>
              <a:t>Betoneira</a:t>
            </a:r>
          </a:p>
          <a:p>
            <a:endParaRPr lang="pt-BR" dirty="0">
              <a:latin typeface="+mj-lt"/>
            </a:endParaRPr>
          </a:p>
          <a:p>
            <a:pPr algn="just"/>
            <a:r>
              <a:rPr lang="pt-BR" b="1" i="0" dirty="0">
                <a:effectLst/>
                <a:latin typeface="+mj-lt"/>
              </a:rPr>
              <a:t>Betoneiras com caçamba acoplada</a:t>
            </a:r>
          </a:p>
          <a:p>
            <a:pPr lvl="1" algn="just"/>
            <a:r>
              <a:rPr lang="pt-BR" sz="1800" dirty="0">
                <a:latin typeface="+mj-lt"/>
              </a:rPr>
              <a:t>Carregam automaticamente a partir de uma caçamba, os materiais são despejados para dentro do equipamento, com movimentação do sistema por dispositivos hidráulicos.</a:t>
            </a:r>
          </a:p>
          <a:p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EB4073-CF2F-4717-8ACD-DAC9D1B2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100837"/>
            <a:ext cx="4007768" cy="53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9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2A4E5-E049-445B-9088-1B269A32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de mistura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C544F0-C0B2-44FC-A508-AFF19C91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4824"/>
            <a:ext cx="9161508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Betoneira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b="1" i="0" dirty="0">
                <a:effectLst/>
              </a:rPr>
              <a:t>Betoneira móvel - Caminhão betoneira</a:t>
            </a:r>
            <a:endParaRPr lang="pt-BR" b="0" i="0" dirty="0">
              <a:effectLst/>
            </a:endParaRPr>
          </a:p>
          <a:p>
            <a:pPr algn="just"/>
            <a:r>
              <a:rPr lang="pt-BR" b="0" i="0" dirty="0">
                <a:effectLst/>
              </a:rPr>
              <a:t>Funciona em caminhão</a:t>
            </a:r>
          </a:p>
          <a:p>
            <a:pPr algn="just"/>
            <a:r>
              <a:rPr lang="pt-BR" b="0" i="0" dirty="0">
                <a:effectLst/>
              </a:rPr>
              <a:t>É utilizada em obras que exigem um grande volume de concreto. 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6D8974-7EFE-4FAD-B4F2-1B5BA11B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4133850"/>
            <a:ext cx="48387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4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F34C4-43B0-4F18-BE44-AB12229B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Andaimes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5AD3BA-28A0-4355-9DDD-9008849B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383001" cy="4351337"/>
          </a:xfrm>
        </p:spPr>
        <p:txBody>
          <a:bodyPr/>
          <a:lstStyle/>
          <a:p>
            <a:pPr algn="just" fontAlgn="base"/>
            <a:r>
              <a:rPr lang="pt-BR" b="0" i="0" dirty="0">
                <a:solidFill>
                  <a:srgbClr val="3A4149"/>
                </a:solidFill>
                <a:effectLst/>
                <a:latin typeface="+mj-lt"/>
              </a:rPr>
              <a:t>São estruturas temporárias – confeccionadas geralmente em madeira, alumínio e aço – muito utilizadas na </a:t>
            </a:r>
            <a:r>
              <a:rPr lang="pt-BR" i="0" dirty="0">
                <a:solidFill>
                  <a:srgbClr val="3A4149"/>
                </a:solidFill>
                <a:effectLst/>
                <a:latin typeface="+mj-lt"/>
              </a:rPr>
              <a:t>construção civil para acesso e realização de trabalhos em lugares altos</a:t>
            </a:r>
            <a:endParaRPr lang="pt-BR" i="0" dirty="0">
              <a:solidFill>
                <a:srgbClr val="444444"/>
              </a:solidFill>
              <a:effectLst/>
              <a:latin typeface="+mj-lt"/>
            </a:endParaRPr>
          </a:p>
          <a:p>
            <a:pPr marL="114300" indent="0" algn="just" fontAlgn="base">
              <a:buNone/>
            </a:pPr>
            <a:endParaRPr lang="pt-BR" b="0" i="0" dirty="0">
              <a:solidFill>
                <a:srgbClr val="444444"/>
              </a:solidFill>
              <a:effectLst/>
              <a:latin typeface="Open Sans"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2AB07C-2A83-4B1F-BB00-AF125F25D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63" y="3997982"/>
            <a:ext cx="4819403" cy="26553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17B9BE3-5EA0-4F46-9288-62483C9013DA}"/>
              </a:ext>
            </a:extLst>
          </p:cNvPr>
          <p:cNvSpPr txBox="1"/>
          <p:nvPr/>
        </p:nvSpPr>
        <p:spPr>
          <a:xfrm>
            <a:off x="1343472" y="2967335"/>
            <a:ext cx="930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3A4149"/>
                </a:solidFill>
                <a:effectLst/>
                <a:latin typeface="+mj-lt"/>
              </a:rPr>
              <a:t>São empregados em diversos serviços, em ambientes internos e externos, como por exemplo, na demolição, reforma, pintura, limpeza e manutenção.</a:t>
            </a:r>
            <a:endParaRPr lang="pt-BR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A7E39D-9297-48FD-9A2B-D2364F3A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34" y="3998106"/>
            <a:ext cx="4417628" cy="26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5C126-39F8-45D0-A728-F59A9822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663278"/>
            <a:ext cx="9692640" cy="1325562"/>
          </a:xfrm>
        </p:spPr>
        <p:txBody>
          <a:bodyPr/>
          <a:lstStyle/>
          <a:p>
            <a:r>
              <a:rPr lang="pt-BR" dirty="0"/>
              <a:t>Andaimes: Tipos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2CCC5D-F617-4BB6-A1F2-D25D4A9FB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i="0" dirty="0">
                <a:effectLst/>
                <a:latin typeface="+mj-lt"/>
              </a:rPr>
              <a:t>Escolher o tipo mais</a:t>
            </a:r>
            <a:r>
              <a:rPr lang="pt-BR" b="0" i="0" dirty="0">
                <a:effectLst/>
                <a:latin typeface="+mj-lt"/>
              </a:rPr>
              <a:t> apropriado</a:t>
            </a:r>
          </a:p>
          <a:p>
            <a:pPr lvl="1" algn="just"/>
            <a:r>
              <a:rPr lang="pt-BR" dirty="0">
                <a:latin typeface="+mj-lt"/>
              </a:rPr>
              <a:t>C</a:t>
            </a:r>
            <a:r>
              <a:rPr lang="pt-BR" b="0" i="0" dirty="0">
                <a:effectLst/>
                <a:latin typeface="+mj-lt"/>
              </a:rPr>
              <a:t>onforme as necessidades da obra para evitar acidentes. </a:t>
            </a:r>
          </a:p>
          <a:p>
            <a:pPr algn="just"/>
            <a:endParaRPr lang="pt-BR" dirty="0">
              <a:solidFill>
                <a:srgbClr val="606569"/>
              </a:solidFill>
              <a:latin typeface="+mj-lt"/>
            </a:endParaRPr>
          </a:p>
          <a:p>
            <a:pPr algn="just"/>
            <a:r>
              <a:rPr lang="pt-BR" i="0" dirty="0">
                <a:effectLst/>
                <a:latin typeface="+mj-lt"/>
              </a:rPr>
              <a:t>Os tipos mais comuns são: </a:t>
            </a:r>
          </a:p>
          <a:p>
            <a:pPr lvl="1" algn="just"/>
            <a:r>
              <a:rPr lang="pt-BR" i="0" strike="noStrike" dirty="0" err="1">
                <a:effectLst/>
                <a:latin typeface="+mj-lt"/>
              </a:rPr>
              <a:t>Fachadeiro</a:t>
            </a:r>
            <a:r>
              <a:rPr lang="pt-BR" i="0" strike="noStrike" dirty="0">
                <a:effectLst/>
                <a:latin typeface="+mj-lt"/>
              </a:rPr>
              <a:t>;</a:t>
            </a:r>
            <a:endParaRPr lang="pt-BR" strike="noStrike" dirty="0">
              <a:latin typeface="+mj-lt"/>
            </a:endParaRPr>
          </a:p>
          <a:p>
            <a:pPr lvl="1" algn="just"/>
            <a:r>
              <a:rPr lang="pt-BR" i="0" dirty="0">
                <a:effectLst/>
                <a:latin typeface="+mj-lt"/>
              </a:rPr>
              <a:t>Móvel;</a:t>
            </a:r>
          </a:p>
          <a:p>
            <a:pPr lvl="1" algn="just"/>
            <a:r>
              <a:rPr lang="pt-BR" dirty="0">
                <a:latin typeface="+mj-lt"/>
              </a:rPr>
              <a:t>E</a:t>
            </a:r>
            <a:r>
              <a:rPr lang="pt-BR" i="0" dirty="0">
                <a:effectLst/>
                <a:latin typeface="+mj-lt"/>
              </a:rPr>
              <a:t>m balanço;</a:t>
            </a:r>
          </a:p>
          <a:p>
            <a:pPr lvl="1" algn="just"/>
            <a:r>
              <a:rPr lang="pt-BR" dirty="0">
                <a:latin typeface="+mj-lt"/>
              </a:rPr>
              <a:t>S</a:t>
            </a:r>
            <a:r>
              <a:rPr lang="pt-BR" i="0" dirty="0">
                <a:effectLst/>
                <a:latin typeface="+mj-lt"/>
              </a:rPr>
              <a:t>uspenso</a:t>
            </a:r>
            <a:r>
              <a:rPr lang="pt-BR" dirty="0">
                <a:latin typeface="+mj-lt"/>
              </a:rPr>
              <a:t>;</a:t>
            </a:r>
          </a:p>
          <a:p>
            <a:pPr lvl="1" algn="just"/>
            <a:r>
              <a:rPr lang="pt-BR" i="0" dirty="0">
                <a:effectLst/>
                <a:latin typeface="+mj-lt"/>
              </a:rPr>
              <a:t>Cadeira suspensa;</a:t>
            </a:r>
          </a:p>
          <a:p>
            <a:pPr lvl="1" algn="just"/>
            <a:r>
              <a:rPr lang="pt-BR" dirty="0">
                <a:latin typeface="+mj-lt"/>
              </a:rPr>
              <a:t>Tubular</a:t>
            </a:r>
            <a:r>
              <a:rPr lang="pt-BR" strike="noStrike" dirty="0">
                <a:latin typeface="+mj-lt"/>
              </a:rPr>
              <a:t>;</a:t>
            </a:r>
          </a:p>
          <a:p>
            <a:pPr lvl="1" algn="just"/>
            <a:r>
              <a:rPr lang="pt-BR" i="0" dirty="0">
                <a:effectLst/>
                <a:latin typeface="+mj-lt"/>
              </a:rPr>
              <a:t>Industrial;</a:t>
            </a:r>
          </a:p>
          <a:p>
            <a:pPr lvl="1" algn="just"/>
            <a:r>
              <a:rPr lang="pt-BR" dirty="0">
                <a:latin typeface="+mj-lt"/>
              </a:rPr>
              <a:t>M</a:t>
            </a:r>
            <a:r>
              <a:rPr lang="pt-BR" i="0" dirty="0">
                <a:effectLst/>
                <a:latin typeface="+mj-lt"/>
              </a:rPr>
              <a:t>ultidirecional.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90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4AA8C-333B-4F7A-83EC-F3849B1F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106" y="620688"/>
            <a:ext cx="9692640" cy="1325562"/>
          </a:xfrm>
        </p:spPr>
        <p:txBody>
          <a:bodyPr/>
          <a:lstStyle/>
          <a:p>
            <a:r>
              <a:rPr lang="pt-BR" i="0" dirty="0">
                <a:effectLst/>
              </a:rPr>
              <a:t>Andaimes </a:t>
            </a:r>
            <a:r>
              <a:rPr lang="pt-BR" i="0" dirty="0" err="1">
                <a:effectLst/>
              </a:rPr>
              <a:t>fachadeiros</a:t>
            </a:r>
            <a:br>
              <a:rPr lang="pt-BR" i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3D248E-F6EF-4F75-A43B-C7A3D3E8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106" y="1857375"/>
            <a:ext cx="4752528" cy="4800600"/>
          </a:xfrm>
        </p:spPr>
        <p:txBody>
          <a:bodyPr>
            <a:normAutofit/>
          </a:bodyPr>
          <a:lstStyle/>
          <a:p>
            <a:pPr algn="just"/>
            <a:r>
              <a:rPr lang="pt-BR" i="0" dirty="0">
                <a:effectLst/>
                <a:latin typeface="+mj-lt"/>
              </a:rPr>
              <a:t>É composto por placa de base, guarda-corpo, sapatas e escada; </a:t>
            </a:r>
          </a:p>
          <a:p>
            <a:pPr algn="just"/>
            <a:r>
              <a:rPr lang="pt-BR" i="0" dirty="0">
                <a:effectLst/>
                <a:latin typeface="+mj-lt"/>
              </a:rPr>
              <a:t>Esse tipo de andaime permite a montagem de vários níveis independentes, com livre acesso à área de trabalho para materiais e pessoas;</a:t>
            </a:r>
          </a:p>
          <a:p>
            <a:pPr algn="just"/>
            <a:r>
              <a:rPr lang="pt-BR" i="0" dirty="0">
                <a:effectLst/>
                <a:latin typeface="+mj-lt"/>
              </a:rPr>
              <a:t>É indicado para locais mais estreitos. Recomenda-se o usos de andaimes </a:t>
            </a:r>
            <a:r>
              <a:rPr lang="pt-BR" i="0" dirty="0" err="1">
                <a:effectLst/>
                <a:latin typeface="+mj-lt"/>
              </a:rPr>
              <a:t>fachadeiros</a:t>
            </a:r>
            <a:r>
              <a:rPr lang="pt-BR" i="0" dirty="0">
                <a:effectLst/>
                <a:latin typeface="+mj-lt"/>
              </a:rPr>
              <a:t> para serviços de manutenção, reforma, construção, revestimento e pintura de fachadas.</a:t>
            </a:r>
            <a:endParaRPr lang="pt-BR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E373810-6B6A-4940-8DBC-C4D157E9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889" y="1478076"/>
            <a:ext cx="5627111" cy="44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02F65-35DE-46FE-AFE0-572DC833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29816"/>
            <a:ext cx="7620000" cy="1143000"/>
          </a:xfrm>
        </p:spPr>
        <p:txBody>
          <a:bodyPr>
            <a:normAutofit fontScale="90000"/>
          </a:bodyPr>
          <a:lstStyle/>
          <a:p>
            <a:br>
              <a:rPr lang="pt-BR" i="0" dirty="0">
                <a:effectLst/>
              </a:rPr>
            </a:br>
            <a:br>
              <a:rPr lang="pt-BR" i="0" dirty="0">
                <a:effectLst/>
              </a:rPr>
            </a:br>
            <a:br>
              <a:rPr lang="pt-BR" i="0" dirty="0">
                <a:effectLst/>
              </a:rPr>
            </a:br>
            <a:br>
              <a:rPr lang="pt-BR" i="0" dirty="0">
                <a:effectLst/>
              </a:rPr>
            </a:br>
            <a:br>
              <a:rPr lang="pt-BR" i="0" dirty="0">
                <a:effectLst/>
              </a:rPr>
            </a:br>
            <a:r>
              <a:rPr lang="pt-BR" i="0" dirty="0">
                <a:effectLst/>
              </a:rPr>
              <a:t>Andaimes Móveis</a:t>
            </a:r>
            <a:br>
              <a:rPr lang="pt-BR" i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B9664D-6421-4809-8D6B-2E545779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566494"/>
            <a:ext cx="4834880" cy="5348064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São semelhantes ao andaime </a:t>
            </a:r>
            <a:r>
              <a:rPr lang="pt-BR" b="0" i="0" dirty="0" err="1">
                <a:effectLst/>
                <a:latin typeface="+mj-lt"/>
              </a:rPr>
              <a:t>fachadeiro</a:t>
            </a:r>
            <a:r>
              <a:rPr lang="pt-BR" b="0" i="0" dirty="0">
                <a:effectLst/>
                <a:latin typeface="+mj-lt"/>
              </a:rPr>
              <a:t>, mas com o diferencial de estarem apoiados sobre rodas, que facilitam em sua mobilidade</a:t>
            </a:r>
            <a:r>
              <a:rPr lang="pt-BR" dirty="0">
                <a:latin typeface="+mj-lt"/>
              </a:rPr>
              <a:t>;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Recomendados para superfícies planas e serviços de instalação e acabamento</a:t>
            </a:r>
            <a:r>
              <a:rPr lang="pt-BR" dirty="0">
                <a:latin typeface="+mj-lt"/>
              </a:rPr>
              <a:t>;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Importante:</a:t>
            </a:r>
            <a:r>
              <a:rPr lang="pt-BR" b="0" i="0" dirty="0">
                <a:effectLst/>
                <a:latin typeface="+mj-lt"/>
              </a:rPr>
              <a:t> Nunca mova esse tipo de andaime com a presença de materiais ou pessoas sobre ele!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25C392-4B66-4FEB-88A6-A81AB72FB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422" y="1605180"/>
            <a:ext cx="4845556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9B770-AE8B-4BB2-876B-8DD6701A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32656"/>
            <a:ext cx="9692640" cy="1325562"/>
          </a:xfrm>
        </p:spPr>
        <p:txBody>
          <a:bodyPr/>
          <a:lstStyle/>
          <a:p>
            <a:r>
              <a:rPr lang="pt-BR" i="0" dirty="0">
                <a:effectLst/>
              </a:rPr>
              <a:t>Andaimes em balanço</a:t>
            </a:r>
            <a:br>
              <a:rPr lang="pt-BR" i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D4E61B-AD82-488D-B9E2-A489F4B0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405" y="1412776"/>
            <a:ext cx="4762872" cy="5348064"/>
          </a:xfrm>
        </p:spPr>
        <p:txBody>
          <a:bodyPr/>
          <a:lstStyle/>
          <a:p>
            <a:pPr algn="just"/>
            <a:r>
              <a:rPr lang="pt-BR" i="0" dirty="0">
                <a:effectLst/>
                <a:latin typeface="+mj-lt"/>
              </a:rPr>
              <a:t>Podem ser fixos, ou deslocáveis;</a:t>
            </a:r>
          </a:p>
          <a:p>
            <a:pPr algn="just"/>
            <a:endParaRPr lang="pt-BR" i="0" dirty="0">
              <a:effectLst/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São</a:t>
            </a:r>
            <a:r>
              <a:rPr lang="pt-BR" i="0" dirty="0">
                <a:effectLst/>
                <a:latin typeface="+mj-lt"/>
              </a:rPr>
              <a:t> projetados para fora da edificação e suportados por vigas ou estruturas em balanço; </a:t>
            </a:r>
          </a:p>
          <a:p>
            <a:pPr algn="just"/>
            <a:endParaRPr lang="pt-BR" i="0" dirty="0">
              <a:effectLst/>
              <a:latin typeface="+mj-lt"/>
            </a:endParaRPr>
          </a:p>
          <a:p>
            <a:pPr algn="just"/>
            <a:r>
              <a:rPr lang="pt-BR" i="0" dirty="0">
                <a:effectLst/>
                <a:latin typeface="+mj-lt"/>
              </a:rPr>
              <a:t>Estão engastados na construção ou fixados por sistema de balanceamento; </a:t>
            </a:r>
          </a:p>
          <a:p>
            <a:pPr algn="just"/>
            <a:endParaRPr lang="pt-BR" i="0" dirty="0">
              <a:effectLst/>
              <a:latin typeface="+mj-lt"/>
            </a:endParaRPr>
          </a:p>
          <a:p>
            <a:pPr algn="just"/>
            <a:r>
              <a:rPr lang="pt-BR" i="0" dirty="0">
                <a:effectLst/>
                <a:latin typeface="+mj-lt"/>
              </a:rPr>
              <a:t>Recomenda-se o uso quando não é possível utilizar outro tipo ou não há superfície resistente para apoio.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B0FF30-8D6D-4088-AFD5-C0E643231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910" y="1916832"/>
            <a:ext cx="5520782" cy="38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3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D5B4E-36E2-4E47-B51C-7848B103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92696"/>
            <a:ext cx="9692640" cy="1325562"/>
          </a:xfrm>
        </p:spPr>
        <p:txBody>
          <a:bodyPr/>
          <a:lstStyle/>
          <a:p>
            <a:r>
              <a:rPr lang="pt-BR" i="0" dirty="0">
                <a:effectLst/>
              </a:rPr>
              <a:t>Balancim</a:t>
            </a:r>
            <a:br>
              <a:rPr lang="pt-BR" i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AA03F-776C-410E-A66B-21BC03D1E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8" y="1763332"/>
            <a:ext cx="5338936" cy="5276056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São plataformas suspensas suportadas por cabos de aço que se movimentam para cima e para baixo com o auxílio de guinchos elétricos ou sistema de manivelas;</a:t>
            </a:r>
          </a:p>
          <a:p>
            <a:pPr marL="114300" indent="0" algn="just">
              <a:buNone/>
            </a:pPr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Estão disponíveis em modelos para cargas leves e pesadas, sendo ajustáveis a diferentes padrões e tamanhos de obras;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F25016-31B9-4C00-A85F-090B4751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93" y="1052737"/>
            <a:ext cx="5216266" cy="29881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F32269-2D27-4726-8E13-E55E0FAF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791" y="4221088"/>
            <a:ext cx="520858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DCA27-6F0D-4547-B3C4-CDA6182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674" y="89750"/>
            <a:ext cx="7620000" cy="1143000"/>
          </a:xfrm>
        </p:spPr>
        <p:txBody>
          <a:bodyPr/>
          <a:lstStyle/>
          <a:p>
            <a:r>
              <a:rPr lang="pt-BR" i="0" dirty="0">
                <a:effectLst/>
              </a:rPr>
              <a:t>Balancim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03D24F-FE0B-4655-8B35-B128AD2E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556792"/>
            <a:ext cx="5112568" cy="4800600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São indicados para serviços de reparo, limpeza, revestimento externo, aplicação de pastilhas, mármores e cerâmicas, e outros serviços de pedreiro em geral; </a:t>
            </a:r>
          </a:p>
          <a:p>
            <a:pPr marL="114300" indent="0" algn="just">
              <a:buNone/>
            </a:pPr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Permite grande mobilidade e produtividade.</a:t>
            </a:r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3C0111-03A4-45A4-8C5F-0D238ACF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39" y="783894"/>
            <a:ext cx="5245916" cy="30051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596C56E-E447-4795-AF7B-2D88E5D0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39" y="4113082"/>
            <a:ext cx="5236723" cy="22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41992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Gerenciamento de projetos</Template>
  <TotalTime>1866</TotalTime>
  <Words>1242</Words>
  <Application>Microsoft Office PowerPoint</Application>
  <PresentationFormat>Widescreen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Century Schoolbook</vt:lpstr>
      <vt:lpstr>Open Sans</vt:lpstr>
      <vt:lpstr>Wingdings 2</vt:lpstr>
      <vt:lpstr>Exibir</vt:lpstr>
      <vt:lpstr>Faculdade de tecnologia e ciências da Bahia Curso: Engenharia Civil Disciplina: Gestão e Tecnologia das Construções </vt:lpstr>
      <vt:lpstr>Equipamentos </vt:lpstr>
      <vt:lpstr>Andaimes </vt:lpstr>
      <vt:lpstr>Andaimes: Tipos  </vt:lpstr>
      <vt:lpstr>Andaimes fachadeiros </vt:lpstr>
      <vt:lpstr>     Andaimes Móveis </vt:lpstr>
      <vt:lpstr>Andaimes em balanço </vt:lpstr>
      <vt:lpstr>Balancim </vt:lpstr>
      <vt:lpstr>Balancim</vt:lpstr>
      <vt:lpstr>Cadeira Suspensa </vt:lpstr>
      <vt:lpstr>Plataforma elevatória </vt:lpstr>
      <vt:lpstr>Equipamentos de transporte</vt:lpstr>
      <vt:lpstr>Equipamentos de transporte</vt:lpstr>
      <vt:lpstr>Equipamentos de transporte</vt:lpstr>
      <vt:lpstr>Equipamentos de transporte</vt:lpstr>
      <vt:lpstr>Equipamentos de transporte</vt:lpstr>
      <vt:lpstr>Equipamentos de transporte</vt:lpstr>
      <vt:lpstr>Equipamento de transporte de materiais</vt:lpstr>
      <vt:lpstr>Equipamentos de transporte</vt:lpstr>
      <vt:lpstr>Equipamentos de transporte</vt:lpstr>
      <vt:lpstr>Equipamentos de transporte</vt:lpstr>
      <vt:lpstr>Equipamentos de transporte</vt:lpstr>
      <vt:lpstr>Equipamentos de transporte</vt:lpstr>
      <vt:lpstr>Equipamentos de transporte</vt:lpstr>
      <vt:lpstr>Equipamentos de transporte</vt:lpstr>
      <vt:lpstr>Equipamentos de transporte</vt:lpstr>
      <vt:lpstr>Equipamentos de mistura</vt:lpstr>
      <vt:lpstr>Equipamentos de mistura</vt:lpstr>
      <vt:lpstr>Equipamentos de mistura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Acessibilidade na Construção Civil Professora: Juliane Souza</dc:title>
  <dc:creator>Juliane Santos Souza</dc:creator>
  <cp:lastModifiedBy>Juliane Santos Souza</cp:lastModifiedBy>
  <cp:revision>87</cp:revision>
  <dcterms:created xsi:type="dcterms:W3CDTF">2020-10-05T15:33:50Z</dcterms:created>
  <dcterms:modified xsi:type="dcterms:W3CDTF">2022-05-16T14:52:56Z</dcterms:modified>
</cp:coreProperties>
</file>