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76" r:id="rId6"/>
    <p:sldId id="260" r:id="rId7"/>
    <p:sldId id="272" r:id="rId8"/>
    <p:sldId id="273" r:id="rId9"/>
    <p:sldId id="274" r:id="rId10"/>
    <p:sldId id="275" r:id="rId11"/>
    <p:sldId id="286" r:id="rId12"/>
    <p:sldId id="287" r:id="rId13"/>
    <p:sldId id="288" r:id="rId14"/>
    <p:sldId id="263" r:id="rId15"/>
    <p:sldId id="264" r:id="rId16"/>
    <p:sldId id="266" r:id="rId17"/>
    <p:sldId id="299" r:id="rId18"/>
    <p:sldId id="265" r:id="rId19"/>
    <p:sldId id="271" r:id="rId20"/>
    <p:sldId id="268" r:id="rId21"/>
    <p:sldId id="269" r:id="rId22"/>
    <p:sldId id="270" r:id="rId23"/>
    <p:sldId id="281" r:id="rId24"/>
    <p:sldId id="282" r:id="rId25"/>
    <p:sldId id="291" r:id="rId26"/>
    <p:sldId id="289" r:id="rId27"/>
    <p:sldId id="290" r:id="rId28"/>
    <p:sldId id="293" r:id="rId29"/>
    <p:sldId id="294" r:id="rId30"/>
    <p:sldId id="295" r:id="rId31"/>
    <p:sldId id="296" r:id="rId32"/>
    <p:sldId id="297" r:id="rId33"/>
    <p:sldId id="298" r:id="rId34"/>
    <p:sldId id="277" r:id="rId35"/>
    <p:sldId id="278" r:id="rId36"/>
    <p:sldId id="300" r:id="rId37"/>
    <p:sldId id="279" r:id="rId38"/>
    <p:sldId id="280" r:id="rId39"/>
    <p:sldId id="283" r:id="rId40"/>
    <p:sldId id="28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295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7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1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3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233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3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4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0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13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79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8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4151784" y="-1296988"/>
            <a:ext cx="6840760" cy="259397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3632" y="2492896"/>
            <a:ext cx="7200800" cy="252028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2"/>
                </a:solidFill>
              </a:rPr>
              <a:t>Novas tecnologias utilizadas na construção civil</a:t>
            </a:r>
          </a:p>
          <a:p>
            <a:pPr algn="ctr"/>
            <a:endParaRPr lang="pt-BR" sz="4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7067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E99F28-507B-48F2-8065-6AF31367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98072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Painéis pré-fabricados de vedação externa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65B07A2-0DEE-4869-B5C5-803063FA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Este painel sustenta toda a estrutura da edificação e funciona como vedação das habitações (autoportante);</a:t>
            </a:r>
            <a:endParaRPr lang="pt-BR" b="0" i="0" dirty="0">
              <a:effectLst/>
            </a:endParaRPr>
          </a:p>
          <a:p>
            <a:pPr algn="just"/>
            <a:r>
              <a:rPr lang="pt-BR" b="0" i="0" dirty="0">
                <a:effectLst/>
              </a:rPr>
              <a:t>Diminui o tempo de execução da obra;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5873CF8-C8CC-4B6E-8162-617A3C9E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53" y="2852937"/>
            <a:ext cx="5744294" cy="37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E73167-8719-4A64-B96A-3174326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Tilt-up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D739692-434C-4EF4-A63D-259DF7CD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u="none" strike="noStrike" dirty="0">
                <a:effectLst/>
              </a:rPr>
              <a:t>Painéis de concreto armado produzidos na posição horizontal, no próprio canteiro de obras.</a:t>
            </a:r>
          </a:p>
          <a:p>
            <a:pPr lvl="1" algn="just"/>
            <a:r>
              <a:rPr lang="pt-BR" b="0" i="0" dirty="0">
                <a:effectLst/>
              </a:rPr>
              <a:t>Quando atingem a resistência necessária, as estruturas são içadas por guindastes e colocadas na posição vertical definitiva.</a:t>
            </a:r>
            <a:endParaRPr lang="pt-BR" b="0" i="0" u="none" strike="noStrike" dirty="0"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9C9B677-74B4-4697-A303-371BE86C6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2924944"/>
            <a:ext cx="3271640" cy="37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8BB963-4CFD-4EEC-AF95-96F4A84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Tilt-up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1A84E21-911D-494E-AFEF-ABC84D5E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Maior velocidade de execução;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Menor mão</a:t>
            </a:r>
            <a:r>
              <a:rPr lang="pt-BR" b="0" i="0" u="none" strike="noStrike" dirty="0">
                <a:effectLst/>
                <a:latin typeface="ff1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de</a:t>
            </a:r>
            <a:r>
              <a:rPr lang="pt-BR" u="none" strike="noStrike" dirty="0">
                <a:solidFill>
                  <a:srgbClr val="000000"/>
                </a:solidFill>
                <a:latin typeface="ff1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obra para execução;</a:t>
            </a:r>
            <a:r>
              <a:rPr lang="pt-BR" b="0" i="0" u="none" strike="noStrike" dirty="0">
                <a:effectLst/>
                <a:latin typeface="ff1"/>
              </a:rPr>
              <a:t>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Os painéis são estruturais</a:t>
            </a:r>
            <a:r>
              <a:rPr lang="pt-BR" dirty="0">
                <a:solidFill>
                  <a:srgbClr val="000000"/>
                </a:solidFill>
                <a:latin typeface="ff1"/>
              </a:rPr>
              <a:t>;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Emprego de materiais comuns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3"/>
              </a:rPr>
              <a:t>–</a:t>
            </a:r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 aço e concreto;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2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359439-92AB-40F0-845B-BCB18BFC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Tilt-up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5ADEBD1-1899-4B88-8205-2C8549A40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1691322"/>
            <a:ext cx="5591436" cy="37444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6DB2793-1164-4150-B185-2F5B077C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50" y="1691322"/>
            <a:ext cx="5692550" cy="38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9A0A24-ABCE-4415-A4BC-A3B7C63D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6815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construtivo Light Steel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A044BBF-475F-4E07-BFA2-38DE3EA2F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O Light Steel </a:t>
            </a:r>
            <a:r>
              <a:rPr lang="pt-BR" dirty="0" err="1"/>
              <a:t>Framing</a:t>
            </a:r>
            <a:r>
              <a:rPr lang="pt-BR" dirty="0"/>
              <a:t> é um sistema construtivo baseado em uma concepção racionalizada, que vem passando por processo de aceitação e desenvolvimento no mercado da construção civil nacional;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 caracteriza pela estrutura constituída por perfis de aço galvanizado, que formam um esqueleto estrutural capaz de resistir às cargas que solicitam a edificação, e por vários componentes e subsistemas inter-relacionados que possibilitam uma construção industrializada com grande rapidez de execução e a seco.</a:t>
            </a:r>
          </a:p>
        </p:txBody>
      </p:sp>
    </p:spTree>
    <p:extLst>
      <p:ext uri="{BB962C8B-B14F-4D97-AF65-F5344CB8AC3E}">
        <p14:creationId xmlns:p14="http://schemas.microsoft.com/office/powerpoint/2010/main" val="292630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311036-FF99-49D9-9600-E60DF689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30" y="836712"/>
            <a:ext cx="9190857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construtivo Light Steel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6F7387E-86BE-4896-AB56-D496CB10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29" y="1772816"/>
            <a:ext cx="9370371" cy="4800600"/>
          </a:xfrm>
        </p:spPr>
        <p:txBody>
          <a:bodyPr/>
          <a:lstStyle/>
          <a:p>
            <a:pPr algn="just"/>
            <a:r>
              <a:rPr lang="pt-BR" b="0" i="0" dirty="0">
                <a:effectLst/>
              </a:rPr>
              <a:t>A principal diferença do </a:t>
            </a:r>
            <a:r>
              <a:rPr lang="pt-BR" b="0" i="0" dirty="0" err="1">
                <a:effectLst/>
              </a:rPr>
              <a:t>steel</a:t>
            </a:r>
            <a:r>
              <a:rPr lang="pt-BR" b="0" i="0" dirty="0">
                <a:effectLst/>
              </a:rPr>
              <a:t> frame é a limpeza do </a:t>
            </a:r>
            <a:r>
              <a:rPr lang="pt-BR" dirty="0"/>
              <a:t>canteiro de obras</a:t>
            </a:r>
            <a:r>
              <a:rPr lang="pt-BR" b="0" i="0" dirty="0">
                <a:effectLst/>
              </a:rPr>
              <a:t>, pois não há necessidade do uso de água proporcionando uma construção seca, título pelo qual esse sistema construtivo também é chamado</a:t>
            </a:r>
            <a:r>
              <a:rPr lang="pt-BR" b="0" i="0" dirty="0">
                <a:solidFill>
                  <a:srgbClr val="313131"/>
                </a:solidFill>
                <a:effectLst/>
              </a:rPr>
              <a:t>.</a:t>
            </a:r>
          </a:p>
          <a:p>
            <a:pPr algn="just"/>
            <a:endParaRPr lang="pt-BR" dirty="0">
              <a:solidFill>
                <a:srgbClr val="313131"/>
              </a:solidFill>
              <a:latin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313131"/>
              </a:solidFill>
              <a:latin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31313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FFACE0C-6902-45B2-B794-470216C0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6" y="3190876"/>
            <a:ext cx="44672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FA6EFE-9821-4913-883A-D0B01011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25" y="858693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construtivo Light Steel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6D32846-5DCF-4A59-AF12-5DF58B14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671203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</a:rPr>
              <a:t>Seu fechamento é feito por placas, podendo ser cimentícias, de madeira, </a:t>
            </a:r>
            <a:r>
              <a:rPr lang="pt-BR" dirty="0" err="1"/>
              <a:t>drywall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682B42E-1882-4C0B-8141-4A5B4D5B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2" y="3068960"/>
            <a:ext cx="6609097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13CEE5-430D-4DD7-A2AD-D2406395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Light Steel Frame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DF6C30-9A41-4CDC-ACEF-D16CB503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Vantagens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Rapidez na execução;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Construção seca;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Sustentabilidade;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Redução do peso da construção;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Menor custo quando </a:t>
            </a:r>
            <a:r>
              <a:rPr lang="pt-BR" dirty="0" err="1">
                <a:solidFill>
                  <a:srgbClr val="313131"/>
                </a:solidFill>
              </a:rPr>
              <a:t>compadado</a:t>
            </a:r>
            <a:r>
              <a:rPr lang="pt-BR" dirty="0">
                <a:solidFill>
                  <a:srgbClr val="313131"/>
                </a:solidFill>
              </a:rPr>
              <a:t>.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Desvantagens </a:t>
            </a:r>
          </a:p>
          <a:p>
            <a:pPr lvl="1" algn="just"/>
            <a:r>
              <a:rPr lang="pt-BR" dirty="0"/>
              <a:t>Mão de obra especializada mais escassa.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81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E4EF08-2565-4986-BB90-19C8C774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Wood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D42E50-DFD7-4379-A917-4833F25A1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Consiste num sistema estruturado em perfis de madeira reflorestada tratada, formando painéis de pisos, paredes e telhado que são combinados e/ou revestidos com outros materiais, com a finalidade de aumentar os confortos térmico e acústico.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ACB5BE-9826-4521-BC8E-28248BC2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50" y="3212977"/>
            <a:ext cx="43719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CE9CC9-2025-4519-8A3C-1D9AD1A5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Wood frame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C21245-59B3-455E-B6C5-FFBCD9D8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dirty="0"/>
              <a:t>Características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Construção seca e leve;</a:t>
            </a:r>
          </a:p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Sistemas com madeira trazem a vantagem de ser um material renovável e de impacto ambiental menor do que construções envolvendo estruturas e revestimentos cimentícios.</a:t>
            </a:r>
            <a:endParaRPr lang="pt-BR" dirty="0">
              <a:solidFill>
                <a:srgbClr val="313131"/>
              </a:solidFill>
            </a:endParaRPr>
          </a:p>
          <a:p>
            <a:pPr algn="just"/>
            <a:r>
              <a:rPr lang="pt-BR" dirty="0">
                <a:solidFill>
                  <a:srgbClr val="313131"/>
                </a:solidFill>
              </a:rPr>
              <a:t>Método construtivo com boa produtividade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86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EAA75F-264F-4B91-B2AC-FCD9DEC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Novas tecnologias na construção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F3CC547-D141-46B3-9F10-6C0A1B09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b="0" i="0" dirty="0">
                <a:effectLst/>
              </a:rPr>
              <a:t>uso de </a:t>
            </a:r>
            <a:r>
              <a:rPr lang="pt-BR" b="1" i="0" dirty="0">
                <a:effectLst/>
              </a:rPr>
              <a:t>tecnologia na construção civil </a:t>
            </a:r>
            <a:r>
              <a:rPr lang="pt-BR" b="0" i="0" dirty="0">
                <a:effectLst/>
              </a:rPr>
              <a:t>é capaz de elevar a produtividade e competitividade do setor.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D5CCBA7-D485-4937-BF6B-6282FD06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2853299"/>
            <a:ext cx="5645831" cy="36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BC9540-CE68-4AA1-9495-592B5E3B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Wood frame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073898A-1139-4DB3-AB42-118E9080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1628800"/>
            <a:ext cx="61245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4876A9-643A-462A-9FCE-7B5C03BB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Wood frame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F2DF506-CDCE-430D-BAAE-CE394E19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</a:rPr>
              <a:t>As chapas de revestimento são em OSB (</a:t>
            </a:r>
            <a:r>
              <a:rPr lang="pt-BR" b="0" i="0" dirty="0" err="1">
                <a:effectLst/>
              </a:rPr>
              <a:t>Oriented</a:t>
            </a:r>
            <a:r>
              <a:rPr lang="pt-BR" b="0" i="0" dirty="0">
                <a:effectLst/>
              </a:rPr>
              <a:t> </a:t>
            </a:r>
            <a:r>
              <a:rPr lang="pt-BR" b="0" i="0" dirty="0" err="1">
                <a:effectLst/>
              </a:rPr>
              <a:t>Strand</a:t>
            </a:r>
            <a:r>
              <a:rPr lang="pt-BR" b="0" i="0" dirty="0">
                <a:effectLst/>
              </a:rPr>
              <a:t> Board).</a:t>
            </a:r>
          </a:p>
          <a:p>
            <a:pPr lvl="1" algn="just"/>
            <a:r>
              <a:rPr lang="pt-BR" b="0" i="0" dirty="0">
                <a:effectLst/>
              </a:rPr>
              <a:t>O OSB é formado por lascas de madeira reflorestada coladas em diferentes direções</a:t>
            </a:r>
          </a:p>
          <a:p>
            <a:pPr lvl="1" algn="just"/>
            <a:r>
              <a:rPr lang="pt-BR" b="0" i="0" dirty="0">
                <a:effectLst/>
              </a:rPr>
              <a:t>O uso dessas lascas também permite o reaproveitamento de pedaços de madeira que não seriam úteis em outras construções convencionais.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B44C956-9DE0-46DD-AC71-3E62834A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242473"/>
            <a:ext cx="3371850" cy="2590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998E049-690A-4FF3-88AD-FC113F22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42474"/>
            <a:ext cx="4289403" cy="25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2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0F7B25-CC87-4AD0-8A91-445AE4A8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Wood frame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0844BA-CC73-4853-B528-E884C7D5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Em áreas molháveis podem ser utilizadas placas cimentícias nos pisos.</a:t>
            </a:r>
          </a:p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Podem ser assentados azulejos (comuns ou porcelanatos) sobre essas placas.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12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4B23F9-3463-4325-A019-01A5589D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i="0" dirty="0">
                <a:effectLst/>
              </a:rPr>
              <a:t>Paredes de concreto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C04D82-91F4-4385-987E-E9A184190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</a:rPr>
              <a:t>São paredes estruturais maciças de </a:t>
            </a:r>
            <a:r>
              <a:rPr lang="pt-BR" dirty="0"/>
              <a:t>concreto armado</a:t>
            </a:r>
            <a:r>
              <a:rPr lang="pt-BR" b="0" i="0" dirty="0">
                <a:effectLst/>
              </a:rPr>
              <a:t>. </a:t>
            </a:r>
          </a:p>
          <a:p>
            <a:pPr algn="just"/>
            <a:r>
              <a:rPr lang="pt-BR" b="0" i="0" dirty="0">
                <a:effectLst/>
              </a:rPr>
              <a:t>Estas paredes são concretadas in loco com o auxílio de fôrmas de acordo com o projeto arquitetônico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C3E999-96EF-463C-92AF-57D2A353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75" y="3128740"/>
            <a:ext cx="4998651" cy="32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B994A5-83E0-44A0-A1D1-74F7D5E4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Paredes de concreto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8214B8C-4F3D-44AD-B865-63EDAE063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988839"/>
            <a:ext cx="4392488" cy="3188281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5037BEF-C1F5-42E8-ACD9-D6269B48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50" y="2708920"/>
            <a:ext cx="6383449" cy="41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3F2B04-4956-4B38-B5C5-2F7436DB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7A166FD-8682-4A09-9F51-F27AB6F0D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2035424"/>
            <a:ext cx="6294313" cy="3712661"/>
          </a:xfrm>
        </p:spPr>
      </p:pic>
    </p:spTree>
    <p:extLst>
      <p:ext uri="{BB962C8B-B14F-4D97-AF65-F5344CB8AC3E}">
        <p14:creationId xmlns:p14="http://schemas.microsoft.com/office/powerpoint/2010/main" val="57688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3D7BBB-B0F9-42CC-AEE6-84B182B4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847CE1-E3FD-4801-9058-40F9E602B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</a:rPr>
              <a:t>Alvenaria autoportante;</a:t>
            </a:r>
          </a:p>
          <a:p>
            <a:pPr lvl="1"/>
            <a:r>
              <a:rPr lang="pt-BR" b="0" i="0" dirty="0">
                <a:solidFill>
                  <a:srgbClr val="000000"/>
                </a:solidFill>
                <a:effectLst/>
              </a:rPr>
              <a:t>Sistema em que a alvenaria tem função estrutural, dispensando a construção de vigas e pilares.</a:t>
            </a: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marL="411480" lvl="1" indent="0">
              <a:buNone/>
            </a:pPr>
            <a:endParaRPr lang="pt-BR" dirty="0">
              <a:solidFill>
                <a:srgbClr val="000000"/>
              </a:solidFill>
            </a:endParaRPr>
          </a:p>
          <a:p>
            <a:pPr marL="411480" lvl="1" indent="0" algn="ctr">
              <a:buNone/>
            </a:pPr>
            <a:r>
              <a:rPr lang="pt-BR" dirty="0">
                <a:solidFill>
                  <a:srgbClr val="000000"/>
                </a:solidFill>
              </a:rPr>
              <a:t>Importante: durante a compra dos blocos especificar que é o bloco estrutural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90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B345E8-B0A4-4E50-B30F-3DEB73FD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C29E35-6B37-49C6-A717-76D4FFD8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313131"/>
                </a:solidFill>
                <a:effectLst/>
              </a:rPr>
              <a:t>Pode ser armada ou não, vai depender da carga da edificação</a:t>
            </a:r>
          </a:p>
          <a:p>
            <a:endParaRPr lang="pt-BR" dirty="0">
              <a:solidFill>
                <a:srgbClr val="313131"/>
              </a:solidFill>
            </a:endParaRPr>
          </a:p>
          <a:p>
            <a:pPr algn="l"/>
            <a:r>
              <a:rPr lang="pt-BR" b="0" i="0" u="none" strike="noStrike" dirty="0" err="1">
                <a:solidFill>
                  <a:srgbClr val="000000"/>
                </a:solidFill>
                <a:effectLst/>
              </a:rPr>
              <a:t>Graute</a:t>
            </a:r>
            <a:r>
              <a:rPr lang="pt-BR" dirty="0">
                <a:solidFill>
                  <a:srgbClr val="000000"/>
                </a:solidFill>
              </a:rPr>
              <a:t>:</a:t>
            </a: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 Concreto fluido com agregados de pequena dimensão</a:t>
            </a:r>
          </a:p>
          <a:p>
            <a:pPr lvl="1"/>
            <a:r>
              <a:rPr lang="pt-BR" sz="1800" dirty="0">
                <a:solidFill>
                  <a:srgbClr val="000000"/>
                </a:solidFill>
              </a:rPr>
              <a:t>Preenchimento dos vazios dos blocos vazados para aumentar a resistência.</a:t>
            </a:r>
          </a:p>
          <a:p>
            <a:pPr lvl="1"/>
            <a:r>
              <a:rPr lang="pt-BR" sz="1800" dirty="0">
                <a:solidFill>
                  <a:srgbClr val="000000"/>
                </a:solidFill>
              </a:rPr>
              <a:t>Barras de aço são envolvidas pelo </a:t>
            </a:r>
            <a:r>
              <a:rPr lang="pt-BR" sz="1800" dirty="0" err="1">
                <a:solidFill>
                  <a:srgbClr val="000000"/>
                </a:solidFill>
              </a:rPr>
              <a:t>graute</a:t>
            </a:r>
            <a:r>
              <a:rPr lang="pt-BR" sz="1800" dirty="0">
                <a:solidFill>
                  <a:srgbClr val="000000"/>
                </a:solidFill>
              </a:rPr>
              <a:t>.</a:t>
            </a:r>
            <a:endParaRPr lang="pt-BR" sz="1800" dirty="0">
              <a:solidFill>
                <a:srgbClr val="00007D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97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72F91D-AE64-44E3-A50F-2D702C12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AECCD3-900A-427A-836F-0A64A06C6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13131"/>
                </a:solidFill>
                <a:effectLst/>
              </a:rPr>
              <a:t>Vantagens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313131"/>
              </a:solidFill>
              <a:effectLst/>
            </a:endParaRP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Redução do consumo de formas de madeira, aço e concreto;</a:t>
            </a: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Maior rapidez na construção;</a:t>
            </a: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Custo reduzido em relação ao sistema convencional de vigas, pilares e lajes;</a:t>
            </a: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Facilidade no treinamento de mão de obra.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487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A1F5E7-5126-4141-8DEB-CB980A7A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1B1C67-AA24-40FE-BC2F-12DC7FCA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Desvantagens</a:t>
            </a:r>
          </a:p>
          <a:p>
            <a:pPr lvl="1"/>
            <a:r>
              <a:rPr lang="pt-BR" b="0" i="0" dirty="0">
                <a:effectLst/>
              </a:rPr>
              <a:t>Arquitetura restrita;</a:t>
            </a:r>
          </a:p>
          <a:p>
            <a:pPr lvl="1"/>
            <a:r>
              <a:rPr lang="pt-BR" b="0" i="0" dirty="0">
                <a:effectLst/>
              </a:rPr>
              <a:t>Limitação durante reformas: Quebra de paredes</a:t>
            </a:r>
            <a:r>
              <a:rPr lang="pt-BR" b="0" i="0" dirty="0">
                <a:solidFill>
                  <a:srgbClr val="31313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A7BEF276-49B9-450C-83F2-509DE1FF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74" y="2905848"/>
            <a:ext cx="6810876" cy="39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39729D-C934-4A72-A4B0-5638EC84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Novas tecnologias na construção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31B715E-572A-4FB8-9274-7C87AD563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</a:rPr>
              <a:t>Em geral, a evolução tecnológica ocorre em resposta à </a:t>
            </a:r>
            <a:r>
              <a:rPr lang="pt-BR" b="1" i="0" dirty="0">
                <a:effectLst/>
              </a:rPr>
              <a:t>busca por maior produtividade </a:t>
            </a:r>
            <a:r>
              <a:rPr lang="pt-BR" b="0" i="0" dirty="0">
                <a:effectLst/>
              </a:rPr>
              <a:t>e lucros.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D86640F-4D05-488F-9437-712DC182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1" y="2852937"/>
            <a:ext cx="6184327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F7C60D-C54E-4736-A16C-D6DEB2AB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09E992E-BCA1-493A-82DF-217B3EB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</a:rPr>
              <a:t>O sistema é constituído por painéis de PVC preenchidos com concreto e aço estrutural, que servem de fôrma e de acabamento para as paredes.</a:t>
            </a:r>
          </a:p>
          <a:p>
            <a:pPr lvl="1" algn="just"/>
            <a:r>
              <a:rPr lang="pt-BR" sz="1800" dirty="0"/>
              <a:t>Pode eliminar pintura ou outros revestimentos.</a:t>
            </a:r>
          </a:p>
          <a:p>
            <a:pPr lvl="1" algn="just"/>
            <a:r>
              <a:rPr lang="pt-BR" sz="1800" dirty="0"/>
              <a:t>É um sistema modular de encaixe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1A36393-1368-4CB6-A519-3B9C3FD4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36" y="3636816"/>
            <a:ext cx="4778254" cy="32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3CD273-9935-4444-8F0A-96D3152F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361A83A-BFFB-4449-A983-ABD4EF24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368" y="2132856"/>
            <a:ext cx="7655264" cy="3949859"/>
          </a:xfrm>
        </p:spPr>
      </p:pic>
    </p:spTree>
    <p:extLst>
      <p:ext uri="{BB962C8B-B14F-4D97-AF65-F5344CB8AC3E}">
        <p14:creationId xmlns:p14="http://schemas.microsoft.com/office/powerpoint/2010/main" val="1895924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9847F2-CA34-4F44-B8B7-78E335E8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C86ECF-9478-4FA7-A9C9-9B1E9112A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Vantagens</a:t>
            </a:r>
          </a:p>
          <a:p>
            <a:endParaRPr lang="pt-BR" dirty="0"/>
          </a:p>
          <a:p>
            <a:r>
              <a:rPr lang="pt-BR" dirty="0"/>
              <a:t>Montagem rápida;</a:t>
            </a:r>
          </a:p>
          <a:p>
            <a:pPr lvl="1"/>
            <a:r>
              <a:rPr lang="pt-BR" dirty="0"/>
              <a:t>Maior produtividade</a:t>
            </a:r>
          </a:p>
          <a:p>
            <a:r>
              <a:rPr lang="pt-BR" dirty="0"/>
              <a:t>Menor número de mão de obra;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43E8A19-EEF9-4DB9-A6C2-CBD6C435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11" y="2075664"/>
            <a:ext cx="5770789" cy="43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2AE4AC-E63E-4ECB-A73C-25772304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9E707F-9545-4902-9058-F9BF5FA8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Desvantagens</a:t>
            </a:r>
          </a:p>
          <a:p>
            <a:endParaRPr lang="pt-BR" dirty="0"/>
          </a:p>
          <a:p>
            <a:r>
              <a:rPr lang="pt-BR" dirty="0"/>
              <a:t>Sistema pouco utilizado</a:t>
            </a:r>
          </a:p>
          <a:p>
            <a:pPr lvl="1"/>
            <a:r>
              <a:rPr lang="pt-BR" dirty="0"/>
              <a:t>Poucos fornecedores;</a:t>
            </a:r>
          </a:p>
          <a:p>
            <a:pPr lvl="1"/>
            <a:r>
              <a:rPr lang="pt-BR" dirty="0"/>
              <a:t>Produção em pequena escala;</a:t>
            </a:r>
          </a:p>
          <a:p>
            <a:pPr lvl="1"/>
            <a:r>
              <a:rPr lang="pt-BR" dirty="0"/>
              <a:t>Preço.</a:t>
            </a:r>
          </a:p>
        </p:txBody>
      </p:sp>
    </p:spTree>
    <p:extLst>
      <p:ext uri="{BB962C8B-B14F-4D97-AF65-F5344CB8AC3E}">
        <p14:creationId xmlns:p14="http://schemas.microsoft.com/office/powerpoint/2010/main" val="23791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1E49C2-C4A4-4518-8970-FE5C155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Drywall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A0FEB1-9CC3-4EAB-A8C0-FE6B57A6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706562"/>
            <a:ext cx="497889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Sistema de Gesso Acartonado ou </a:t>
            </a:r>
            <a:r>
              <a:rPr lang="pt-BR" dirty="0" err="1"/>
              <a:t>Drywall</a:t>
            </a:r>
            <a:r>
              <a:rPr lang="pt-BR" dirty="0"/>
              <a:t> para fechamento vertical.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uma estrutura leve em perfis de chapas de aço galvanizado, sobre os quais são fixadas chapas de gesso</a:t>
            </a:r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41A6252-C954-4869-B828-F81BD0F6E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24" y="4023274"/>
            <a:ext cx="4978895" cy="28264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73FCC1A-10D7-418F-91D2-49AFB05D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29" y="188640"/>
            <a:ext cx="4248471" cy="56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96B5A8-EF59-4A5D-8D3C-5AFA21C3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78E6A8-0118-4AE1-8A01-9D615366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58962"/>
            <a:ext cx="497889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Principais características: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Sensibilidade à umidade;</a:t>
            </a:r>
          </a:p>
          <a:p>
            <a:pPr algn="just"/>
            <a:r>
              <a:rPr lang="pt-BR" dirty="0"/>
              <a:t>Vedação oca e estruturada por perfis;</a:t>
            </a:r>
          </a:p>
          <a:p>
            <a:pPr algn="just"/>
            <a:r>
              <a:rPr lang="pt-BR" dirty="0"/>
              <a:t>Divisória desmontável, leve, baixo volume de material; </a:t>
            </a:r>
          </a:p>
          <a:p>
            <a:pPr algn="just"/>
            <a:r>
              <a:rPr lang="pt-BR" dirty="0"/>
              <a:t>Ganho de área;</a:t>
            </a:r>
          </a:p>
          <a:p>
            <a:pPr algn="just"/>
            <a:r>
              <a:rPr lang="pt-BR" dirty="0"/>
              <a:t>Rapidez, acelera cronograma, reduz prazo de execução da obra; </a:t>
            </a:r>
          </a:p>
          <a:p>
            <a:pPr algn="just"/>
            <a:r>
              <a:rPr lang="pt-BR" dirty="0"/>
              <a:t>Vantagens econômicas.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92B7E92-2A7D-40AB-9B7E-8DB69795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5" y="4221162"/>
            <a:ext cx="3114675" cy="2438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14CCCC5-06BD-40F2-ABD0-6EA3178C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407044"/>
            <a:ext cx="2602632" cy="36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</a:t>
            </a:r>
            <a:r>
              <a:rPr lang="pt-BR" dirty="0" err="1" smtClean="0"/>
              <a:t>Drywall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Placas verde</a:t>
            </a:r>
          </a:p>
          <a:p>
            <a:pPr marL="0" indent="0">
              <a:buNone/>
            </a:pPr>
            <a:r>
              <a:rPr lang="pt-BR" dirty="0" smtClean="0"/>
              <a:t>Resistente à umidade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Placas rosa </a:t>
            </a:r>
          </a:p>
          <a:p>
            <a:pPr marL="0" indent="0">
              <a:buNone/>
            </a:pPr>
            <a:r>
              <a:rPr lang="pt-BR" dirty="0" smtClean="0"/>
              <a:t>Resistente ao fogo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9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939A56-B6FD-4C61-A648-4956E6AD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Contrapiso autonivelante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2F4C30-B48B-4E11-A927-2A8574FC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824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</a:rPr>
              <a:t>Por conta de sua fluidez e aderência superior, material pode ser nivelado com uma única camada, pulando etapas do processo e trazendo mais agilidade à obra.</a:t>
            </a:r>
          </a:p>
          <a:p>
            <a:pPr algn="just"/>
            <a:endParaRPr lang="pt-BR" dirty="0"/>
          </a:p>
          <a:p>
            <a:pPr algn="just"/>
            <a:endParaRPr lang="pt-BR" b="0" i="0" dirty="0"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9684F5-1D8C-4F5E-B5B8-E215085D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249" y="2564904"/>
            <a:ext cx="609513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3C1CB0-D46E-4552-85B9-C8F87CAF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Contrapiso autonivelante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3F7C2C4-DAC7-4748-8973-B4BD0DA0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626216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</a:rPr>
              <a:t>São utilizadas argamassas autoadensáveis</a:t>
            </a:r>
          </a:p>
          <a:p>
            <a:pPr lvl="1" algn="just"/>
            <a:r>
              <a:rPr lang="pt-BR" sz="1800" dirty="0"/>
              <a:t>Facilitam a execução de contrapisos sem a necessidade de vibração ou compactação manual, tornando o processo executivo mais ágil.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37DD04-C3AC-4F18-9354-47BB4144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58" y="1721196"/>
            <a:ext cx="536088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1237A7-3EA9-4E39-B8DB-375C6597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Argamassa projetada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E38F45-69DE-4795-8FBE-D87AF4FED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argamassa projetada é um sistema que consiste na aplicação de argamassa por meio de </a:t>
            </a:r>
            <a:r>
              <a:rPr lang="pt-BR" b="0" i="0" dirty="0">
                <a:effectLst/>
              </a:rPr>
              <a:t>equipamentos que bombeiam e lançam a argamassa contra a superfície a ser revestida.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49C8A89-875D-4077-9D52-ADE6552E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505954"/>
            <a:ext cx="4727848" cy="43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3E890-615B-4B42-ABD2-B92F6F87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construtivas racionalizadas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FF8390-ABA7-48E2-8DD1-71F33250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Racionalização construtiva é um processo composto pelo conjunto de todas as </a:t>
            </a:r>
            <a:r>
              <a:rPr lang="pt-BR" b="1" dirty="0"/>
              <a:t>ações que tenham por objetivo otimizar o uso dos recursos materiais</a:t>
            </a:r>
            <a:r>
              <a:rPr lang="pt-BR" dirty="0"/>
              <a:t>, </a:t>
            </a:r>
            <a:r>
              <a:rPr lang="pt-BR" b="1" dirty="0"/>
              <a:t>humanos</a:t>
            </a:r>
            <a:r>
              <a:rPr lang="pt-BR" dirty="0"/>
              <a:t>, </a:t>
            </a:r>
            <a:r>
              <a:rPr lang="pt-BR" b="1" dirty="0"/>
              <a:t>organizacionais</a:t>
            </a:r>
            <a:r>
              <a:rPr lang="pt-BR" dirty="0"/>
              <a:t>, </a:t>
            </a:r>
            <a:r>
              <a:rPr lang="pt-BR" b="1" dirty="0"/>
              <a:t>energéticos</a:t>
            </a:r>
            <a:r>
              <a:rPr lang="pt-BR" dirty="0"/>
              <a:t>, </a:t>
            </a:r>
            <a:r>
              <a:rPr lang="pt-BR" b="1" dirty="0"/>
              <a:t>tecnológicos</a:t>
            </a:r>
            <a:r>
              <a:rPr lang="pt-BR" dirty="0"/>
              <a:t>, </a:t>
            </a:r>
            <a:r>
              <a:rPr lang="pt-BR" b="1" dirty="0"/>
              <a:t>temporais</a:t>
            </a:r>
            <a:r>
              <a:rPr lang="pt-BR" dirty="0"/>
              <a:t> e </a:t>
            </a:r>
            <a:r>
              <a:rPr lang="pt-BR" b="1" dirty="0"/>
              <a:t>financeiros</a:t>
            </a:r>
            <a:r>
              <a:rPr lang="pt-BR" dirty="0"/>
              <a:t> disponíveis na construção em todas as suas fases.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580AC58-E471-4751-921C-B243DF92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8" y="3429001"/>
            <a:ext cx="5038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3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B12AA6-1F3B-4BF5-8A9A-70846173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Argamassa projetada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A67940-52CC-4A43-92FE-C24CCC62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características</a:t>
            </a:r>
          </a:p>
          <a:p>
            <a:pPr lvl="1" algn="just"/>
            <a:r>
              <a:rPr lang="pt-BR" sz="1800" dirty="0"/>
              <a:t>Aumento de produtividade;</a:t>
            </a:r>
          </a:p>
          <a:p>
            <a:pPr lvl="1" algn="just"/>
            <a:r>
              <a:rPr lang="pt-BR" sz="1800" dirty="0"/>
              <a:t>Eficiência na aplicação;</a:t>
            </a:r>
          </a:p>
          <a:p>
            <a:pPr lvl="1" algn="just"/>
            <a:r>
              <a:rPr lang="pt-BR" sz="1800" dirty="0"/>
              <a:t>Menor perda de material</a:t>
            </a:r>
          </a:p>
          <a:p>
            <a:pPr lvl="1" algn="just"/>
            <a:r>
              <a:rPr lang="pt-BR" sz="1800" dirty="0"/>
              <a:t>Melhor aderência;</a:t>
            </a:r>
          </a:p>
          <a:p>
            <a:pPr lvl="1" algn="just"/>
            <a:r>
              <a:rPr lang="pt-BR" sz="1800" dirty="0"/>
              <a:t>Redução da mão de obra.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B49C4FF-F233-467C-930A-F0D71BCB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077072"/>
            <a:ext cx="4750372" cy="26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55E039-91FC-41B2-9501-59CF6D60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construtivas racionalizadas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797422-A3B3-4793-BF8D-45C2F46B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20228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Vantagens de um sistema construtivo racionalizado:</a:t>
            </a:r>
          </a:p>
          <a:p>
            <a:pPr marL="114300" indent="0" algn="just"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Abre caminho ao processo de industrialização; 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Sistemas de gestão da qualidade, gestão ambiental, gestão de risco, gestão de segurança;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 Padronização da técnica construtiva;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Otimização dos recursos;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Organização da prod</a:t>
            </a:r>
            <a:r>
              <a:rPr lang="pt-BR" dirty="0">
                <a:solidFill>
                  <a:srgbClr val="000000"/>
                </a:solidFill>
              </a:rPr>
              <a:t>ução.</a:t>
            </a:r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40BED2E6-4985-C2E5-18BA-B399F75A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568" y="1721907"/>
            <a:ext cx="4470971" cy="33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91C839-4CD5-4A09-B15E-9AF79B1B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i="0" dirty="0">
                <a:effectLst/>
              </a:rPr>
              <a:t>Produtos pré-fabricados</a:t>
            </a:r>
            <a:r>
              <a:rPr lang="pt-BR" i="0" dirty="0">
                <a:solidFill>
                  <a:srgbClr val="132D45"/>
                </a:solidFill>
                <a:effectLst/>
              </a:rPr>
              <a:t/>
            </a:r>
            <a:br>
              <a:rPr lang="pt-BR" i="0" dirty="0">
                <a:solidFill>
                  <a:srgbClr val="132D45"/>
                </a:solidFill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DA5210-49C4-495A-AFF3-F68DCE61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2776"/>
            <a:ext cx="9011344" cy="4800600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454545"/>
                </a:solidFill>
                <a:effectLst/>
              </a:rPr>
              <a:t>Populares nos últimos anos, esses itens proporcionam economia de dinheiro e tempo, pois são </a:t>
            </a:r>
            <a:r>
              <a:rPr lang="pt-BR" i="0" dirty="0">
                <a:solidFill>
                  <a:srgbClr val="454545"/>
                </a:solidFill>
                <a:effectLst/>
              </a:rPr>
              <a:t>produzidos fora do canteiro de obras.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D4D13C0-9A30-4542-99CF-7F50DFA4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560607"/>
            <a:ext cx="5434685" cy="33932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31423E5-220E-4D30-9179-3F202C8E0B3C}"/>
              </a:ext>
            </a:extLst>
          </p:cNvPr>
          <p:cNvSpPr txBox="1"/>
          <p:nvPr/>
        </p:nvSpPr>
        <p:spPr>
          <a:xfrm>
            <a:off x="2874184" y="6174226"/>
            <a:ext cx="645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Placas pré-moldadas de concreto para cortina de contenção</a:t>
            </a:r>
          </a:p>
        </p:txBody>
      </p:sp>
    </p:spTree>
    <p:extLst>
      <p:ext uri="{BB962C8B-B14F-4D97-AF65-F5344CB8AC3E}">
        <p14:creationId xmlns:p14="http://schemas.microsoft.com/office/powerpoint/2010/main" val="11131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27748E-BE4C-470E-A470-0513E265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Pré-fabricados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8FF9613-CCB1-4D3A-875A-4E3D4627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Outro fator de grande relevância para os pré-moldados de concreto é a sua </a:t>
            </a:r>
            <a:r>
              <a:rPr lang="pt-BR" b="1" dirty="0"/>
              <a:t>economia de materiais</a:t>
            </a:r>
            <a:r>
              <a:rPr lang="pt-BR" dirty="0"/>
              <a:t>, já que não há </a:t>
            </a:r>
            <a:r>
              <a:rPr lang="pt-BR" b="1" dirty="0"/>
              <a:t>desperdícios na sua execução e montagem </a:t>
            </a:r>
            <a:r>
              <a:rPr lang="pt-BR" dirty="0"/>
              <a:t>no canteiro de obras.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D460704-D9FE-438D-B549-141FC4EC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3284984"/>
            <a:ext cx="5467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449863-0D4E-43CB-ADBF-1102B5CD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Pré-fabricados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2BA129-E3D0-41A2-8B47-0DD42310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Laje sendo içada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64580AA-848F-45F6-BC7E-E4EE436C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33" y="2468816"/>
            <a:ext cx="6817742" cy="40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300299-8729-4B43-A160-AF6A6ACF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Pré-fabricados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4C3F1-99DF-4269-85FE-AAF9F208B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Laje sendo içada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1F1B3C5-D440-41E6-947B-BDB98572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124074"/>
            <a:ext cx="5744996" cy="44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1386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1513</TotalTime>
  <Words>1013</Words>
  <Application>Microsoft Office PowerPoint</Application>
  <PresentationFormat>Widescreen</PresentationFormat>
  <Paragraphs>156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Century Schoolbook</vt:lpstr>
      <vt:lpstr>ff1</vt:lpstr>
      <vt:lpstr>ff3</vt:lpstr>
      <vt:lpstr>Wingdings 2</vt:lpstr>
      <vt:lpstr>Exibir</vt:lpstr>
      <vt:lpstr>Faculdade de tecnologia e ciências da Bahia Curso: Engenharia Civil Disciplina: Gestão e Tecnologia das Construções</vt:lpstr>
      <vt:lpstr>Novas tecnologias na construção civil</vt:lpstr>
      <vt:lpstr>Novas tecnologias na construção civil</vt:lpstr>
      <vt:lpstr>Tecnologias construtivas racionalizadas </vt:lpstr>
      <vt:lpstr>Tecnologias construtivas racionalizadas</vt:lpstr>
      <vt:lpstr>Produtos pré-fabricados </vt:lpstr>
      <vt:lpstr>Pré-fabricados de concreto</vt:lpstr>
      <vt:lpstr>Pré-fabricados de concreto</vt:lpstr>
      <vt:lpstr>Pré-fabricados de concreto</vt:lpstr>
      <vt:lpstr>Painéis pré-fabricados de vedação externa </vt:lpstr>
      <vt:lpstr>Sistema Tilt-up</vt:lpstr>
      <vt:lpstr>Sistema Tilt-up</vt:lpstr>
      <vt:lpstr>Sistema Tilt-up</vt:lpstr>
      <vt:lpstr>Sistema construtivo Light Steel Frame </vt:lpstr>
      <vt:lpstr>Sistema construtivo Light Steel Frame </vt:lpstr>
      <vt:lpstr>Sistema construtivo Light Steel Frame </vt:lpstr>
      <vt:lpstr>Sistema construtivo Light Steel Frame</vt:lpstr>
      <vt:lpstr>Wood Frame </vt:lpstr>
      <vt:lpstr>Wood frame </vt:lpstr>
      <vt:lpstr>Wood frame  </vt:lpstr>
      <vt:lpstr> Wood frame  </vt:lpstr>
      <vt:lpstr> Wood frame  </vt:lpstr>
      <vt:lpstr>Paredes de concreto </vt:lpstr>
      <vt:lpstr>Paredes de concreto</vt:lpstr>
      <vt:lpstr>Alvenaria estrutural</vt:lpstr>
      <vt:lpstr>Alvenaria estrutural</vt:lpstr>
      <vt:lpstr>Alvenaria estrutural</vt:lpstr>
      <vt:lpstr>Alvenaria estrutural</vt:lpstr>
      <vt:lpstr>Alvenaria estrutural</vt:lpstr>
      <vt:lpstr>Sistema construtivo concreto PVC</vt:lpstr>
      <vt:lpstr>Sistema construtivo concreto PVC</vt:lpstr>
      <vt:lpstr>Sistema construtivo concreto PVC</vt:lpstr>
      <vt:lpstr>Sistema construtivo concreto PVC</vt:lpstr>
      <vt:lpstr>Sistema Drywall</vt:lpstr>
      <vt:lpstr>c</vt:lpstr>
      <vt:lpstr>Sistema Drywall</vt:lpstr>
      <vt:lpstr>Contrapiso autonivelante</vt:lpstr>
      <vt:lpstr>Contrapiso autonivelante</vt:lpstr>
      <vt:lpstr>Argamassa projetada</vt:lpstr>
      <vt:lpstr>Argamassa projetada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FATEC030</cp:lastModifiedBy>
  <cp:revision>70</cp:revision>
  <dcterms:created xsi:type="dcterms:W3CDTF">2020-10-21T11:26:27Z</dcterms:created>
  <dcterms:modified xsi:type="dcterms:W3CDTF">2022-11-08T06:58:20Z</dcterms:modified>
</cp:coreProperties>
</file>