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333" r:id="rId4"/>
    <p:sldId id="338" r:id="rId5"/>
    <p:sldId id="337" r:id="rId6"/>
    <p:sldId id="336" r:id="rId7"/>
    <p:sldId id="340" r:id="rId8"/>
    <p:sldId id="339" r:id="rId9"/>
    <p:sldId id="364" r:id="rId10"/>
    <p:sldId id="362" r:id="rId11"/>
    <p:sldId id="341" r:id="rId12"/>
    <p:sldId id="344" r:id="rId13"/>
    <p:sldId id="345" r:id="rId14"/>
    <p:sldId id="346" r:id="rId15"/>
    <p:sldId id="347" r:id="rId16"/>
    <p:sldId id="348" r:id="rId17"/>
    <p:sldId id="349" r:id="rId18"/>
    <p:sldId id="343" r:id="rId19"/>
    <p:sldId id="377" r:id="rId20"/>
    <p:sldId id="380" r:id="rId21"/>
    <p:sldId id="378" r:id="rId22"/>
    <p:sldId id="350" r:id="rId23"/>
    <p:sldId id="354" r:id="rId24"/>
    <p:sldId id="355" r:id="rId25"/>
    <p:sldId id="356" r:id="rId26"/>
    <p:sldId id="357" r:id="rId27"/>
    <p:sldId id="358" r:id="rId28"/>
    <p:sldId id="359" r:id="rId29"/>
    <p:sldId id="361" r:id="rId30"/>
    <p:sldId id="352" r:id="rId31"/>
    <p:sldId id="353" r:id="rId32"/>
    <p:sldId id="365" r:id="rId33"/>
    <p:sldId id="367" r:id="rId34"/>
    <p:sldId id="366" r:id="rId35"/>
    <p:sldId id="379" r:id="rId36"/>
    <p:sldId id="368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99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32F3AF-C633-4845-913D-BBAF72A95A0A}" type="datetimeFigureOut">
              <a:rPr lang="pt-BR" smtClean="0"/>
              <a:t>09/03/2022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C63CE4-22A8-41F5-A905-1DCA3B22DD4C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C63CE4-22A8-41F5-A905-1DCA3B22DD4C}" type="slidenum">
              <a:rPr lang="pt-BR" smtClean="0"/>
              <a:t>8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C63CE4-22A8-41F5-A905-1DCA3B22DD4C}" type="slidenum">
              <a:rPr lang="pt-BR" smtClean="0"/>
              <a:t>17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49175A54-C9AA-4D1D-A155-8D800DF100BF}" type="datetimeFigureOut">
              <a:rPr lang="pt-BR" smtClean="0"/>
              <a:t>09/03/2022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271EC290-D7CF-4B19-AE52-B610887E6CF2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75A54-C9AA-4D1D-A155-8D800DF100BF}" type="datetimeFigureOut">
              <a:rPr lang="pt-BR" smtClean="0"/>
              <a:t>09/03/2022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EC290-D7CF-4B19-AE52-B610887E6CF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75A54-C9AA-4D1D-A155-8D800DF100BF}" type="datetimeFigureOut">
              <a:rPr lang="pt-BR" smtClean="0"/>
              <a:t>09/03/2022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EC290-D7CF-4B19-AE52-B610887E6CF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75A54-C9AA-4D1D-A155-8D800DF100BF}" type="datetimeFigureOut">
              <a:rPr lang="pt-BR" smtClean="0"/>
              <a:t>09/03/2022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EC290-D7CF-4B19-AE52-B610887E6CF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75A54-C9AA-4D1D-A155-8D800DF100BF}" type="datetimeFigureOut">
              <a:rPr lang="pt-BR" smtClean="0"/>
              <a:t>09/03/2022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EC290-D7CF-4B19-AE52-B610887E6CF2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75A54-C9AA-4D1D-A155-8D800DF100BF}" type="datetimeFigureOut">
              <a:rPr lang="pt-BR" smtClean="0"/>
              <a:t>09/03/2022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EC290-D7CF-4B19-AE52-B610887E6CF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75A54-C9AA-4D1D-A155-8D800DF100BF}" type="datetimeFigureOut">
              <a:rPr lang="pt-BR" smtClean="0"/>
              <a:t>09/03/2022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EC290-D7CF-4B19-AE52-B610887E6CF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75A54-C9AA-4D1D-A155-8D800DF100BF}" type="datetimeFigureOut">
              <a:rPr lang="pt-BR" smtClean="0"/>
              <a:t>09/03/2022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EC290-D7CF-4B19-AE52-B610887E6CF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75A54-C9AA-4D1D-A155-8D800DF100BF}" type="datetimeFigureOut">
              <a:rPr lang="pt-BR" smtClean="0"/>
              <a:t>09/03/2022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EC290-D7CF-4B19-AE52-B610887E6CF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75A54-C9AA-4D1D-A155-8D800DF100BF}" type="datetimeFigureOut">
              <a:rPr lang="pt-BR" smtClean="0"/>
              <a:t>09/03/2022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EC290-D7CF-4B19-AE52-B610887E6CF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75A54-C9AA-4D1D-A155-8D800DF100BF}" type="datetimeFigureOut">
              <a:rPr lang="pt-BR" smtClean="0"/>
              <a:t>09/03/2022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EC290-D7CF-4B19-AE52-B610887E6CF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49175A54-C9AA-4D1D-A155-8D800DF100BF}" type="datetimeFigureOut">
              <a:rPr lang="pt-BR" smtClean="0"/>
              <a:t>09/03/2022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271EC290-D7CF-4B19-AE52-B610887E6CF2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anose="020B0604020202020204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89992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275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499995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291840" y="1165225"/>
            <a:ext cx="8726805" cy="1368425"/>
          </a:xfrm>
        </p:spPr>
        <p:txBody>
          <a:bodyPr>
            <a:noAutofit/>
          </a:bodyPr>
          <a:lstStyle/>
          <a:p>
            <a:r>
              <a:rPr lang="pt-BR" sz="3000" dirty="0"/>
              <a:t>Faculdade de tecnologia e ciências da Bahia</a:t>
            </a:r>
            <a:br>
              <a:rPr lang="pt-BR" sz="3000" dirty="0"/>
            </a:br>
            <a:r>
              <a:rPr lang="pt-BR" sz="3000" dirty="0"/>
              <a:t>Curso: Engenharia Civil</a:t>
            </a:r>
            <a:br>
              <a:rPr lang="pt-BR" sz="3000" dirty="0"/>
            </a:br>
            <a:r>
              <a:rPr lang="pt-BR" sz="3000" dirty="0"/>
              <a:t>Disciplina: Estradas</a:t>
            </a:r>
            <a:br>
              <a:rPr lang="pt-BR" sz="3000" dirty="0"/>
            </a:br>
            <a:br>
              <a:rPr lang="pt-BR" sz="3000" dirty="0"/>
            </a:br>
            <a:endParaRPr lang="pt-BR" sz="3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71464" y="3035053"/>
            <a:ext cx="10009112" cy="280412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pt-BR" sz="4600" dirty="0">
                <a:solidFill>
                  <a:schemeClr val="tx1"/>
                </a:solidFill>
              </a:rPr>
              <a:t>Apresentação da disciplina e conceitos introdutórios</a:t>
            </a:r>
          </a:p>
          <a:p>
            <a:pPr algn="ctr"/>
            <a:endParaRPr lang="pt-BR" sz="4000" dirty="0">
              <a:solidFill>
                <a:schemeClr val="tx1"/>
              </a:solidFill>
            </a:endParaRPr>
          </a:p>
          <a:p>
            <a:pPr algn="ctr"/>
            <a:endParaRPr lang="pt-BR" sz="4000" dirty="0">
              <a:solidFill>
                <a:schemeClr val="tx1"/>
              </a:solidFill>
            </a:endParaRPr>
          </a:p>
          <a:p>
            <a:pPr algn="r"/>
            <a:r>
              <a:rPr lang="pt-BR" sz="3300" dirty="0">
                <a:solidFill>
                  <a:schemeClr val="tx1"/>
                </a:solidFill>
              </a:rPr>
              <a:t>Professora </a:t>
            </a:r>
            <a:r>
              <a:rPr lang="pt-BR" sz="3300" dirty="0" err="1">
                <a:solidFill>
                  <a:schemeClr val="tx1"/>
                </a:solidFill>
              </a:rPr>
              <a:t>Msc</a:t>
            </a:r>
            <a:r>
              <a:rPr lang="pt-BR" sz="3300" dirty="0">
                <a:solidFill>
                  <a:schemeClr val="tx1"/>
                </a:solidFill>
              </a:rPr>
              <a:t>. Juliane Souza</a:t>
            </a:r>
          </a:p>
          <a:p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5" name="Imagem 4" descr="Fatec_Log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32" y="378376"/>
            <a:ext cx="2520280" cy="12961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55440" y="836712"/>
            <a:ext cx="9793088" cy="5564088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pt-BR" sz="4000" dirty="0"/>
              <a:t>Alguém sabe porque as rodovias são identificadas por números?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720" y="2564904"/>
            <a:ext cx="4390731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7408" y="44624"/>
            <a:ext cx="10187104" cy="1325562"/>
          </a:xfrm>
        </p:spPr>
        <p:txBody>
          <a:bodyPr/>
          <a:lstStyle/>
          <a:p>
            <a:r>
              <a:rPr lang="pt-BR" dirty="0"/>
              <a:t>Classificação das rodovias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67408" y="1828800"/>
            <a:ext cx="10187104" cy="4351337"/>
          </a:xfrm>
        </p:spPr>
        <p:txBody>
          <a:bodyPr>
            <a:noAutofit/>
          </a:bodyPr>
          <a:lstStyle/>
          <a:p>
            <a:pPr marL="114300" indent="0" algn="just">
              <a:buNone/>
            </a:pPr>
            <a:r>
              <a:rPr lang="pt-BR" sz="2000" b="1" dirty="0"/>
              <a:t>Quanto a posição geográfica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No Brasil as rodovias federais são identificadas por três algarismos, o primeiro algarismo refere-se a posição da via no território nacional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Exemplo:</a:t>
            </a:r>
          </a:p>
          <a:p>
            <a:pPr lvl="1" algn="just"/>
            <a:r>
              <a:rPr lang="pt-BR" sz="2000" dirty="0"/>
              <a:t>BR 101</a:t>
            </a:r>
          </a:p>
          <a:p>
            <a:pPr lvl="1" algn="just"/>
            <a:r>
              <a:rPr lang="pt-BR" sz="2000" dirty="0"/>
              <a:t>BR 116</a:t>
            </a:r>
          </a:p>
          <a:p>
            <a:pPr lvl="1" algn="just"/>
            <a:r>
              <a:rPr lang="pt-BR" sz="2000" dirty="0"/>
              <a:t>BR 324</a:t>
            </a:r>
          </a:p>
          <a:p>
            <a:pPr lvl="1" algn="just"/>
            <a:endParaRPr lang="pt-BR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392" y="0"/>
            <a:ext cx="9692640" cy="1325562"/>
          </a:xfrm>
        </p:spPr>
        <p:txBody>
          <a:bodyPr/>
          <a:lstStyle/>
          <a:p>
            <a:r>
              <a:rPr lang="pt-BR" dirty="0"/>
              <a:t>Classificação das rodovias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3392" y="1700808"/>
            <a:ext cx="10318928" cy="4351337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pt-BR" sz="2000" b="1" dirty="0"/>
              <a:t>Rodovia Radial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Partem de Brasília para qualquer direção</a:t>
            </a:r>
          </a:p>
          <a:p>
            <a:pPr lvl="1" algn="just"/>
            <a:r>
              <a:rPr lang="pt-BR" sz="1800" dirty="0"/>
              <a:t>Ligam Brasília as capitais e a pontos importantes do país.</a:t>
            </a:r>
          </a:p>
          <a:p>
            <a:pPr algn="just"/>
            <a:r>
              <a:rPr lang="pt-BR" sz="2000" dirty="0"/>
              <a:t>Tem numeração de 000 a 099, obedecendo ao sentido horário</a:t>
            </a:r>
          </a:p>
          <a:p>
            <a:pPr lvl="1" algn="just"/>
            <a:r>
              <a:rPr lang="pt-BR" sz="1800" dirty="0"/>
              <a:t>Primeiro algarismo é zero, os demais são definidos com relação ao norte </a:t>
            </a:r>
          </a:p>
          <a:p>
            <a:pPr marL="114300" indent="0" algn="just">
              <a:buNone/>
            </a:pPr>
            <a:endParaRPr lang="pt-BR" sz="2000" dirty="0"/>
          </a:p>
          <a:p>
            <a:pPr marL="114300" indent="0" algn="just">
              <a:buNone/>
            </a:pPr>
            <a:r>
              <a:rPr lang="pt-BR" sz="2000" dirty="0"/>
              <a:t>BR - 040, rodovia Brasília - Rio de Janeiro</a:t>
            </a:r>
          </a:p>
          <a:p>
            <a:pPr marL="114300" indent="0" algn="just">
              <a:buNone/>
            </a:pPr>
            <a:r>
              <a:rPr lang="pt-BR" sz="2000" dirty="0"/>
              <a:t>BR - 010, rodovia Brasília – Pará</a:t>
            </a:r>
          </a:p>
          <a:p>
            <a:pPr marL="114300" indent="0" algn="just">
              <a:buNone/>
            </a:pPr>
            <a:endParaRPr lang="pt-BR" sz="2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382" y="4741092"/>
            <a:ext cx="5377424" cy="1928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240" y="-32857"/>
            <a:ext cx="3923783" cy="396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5400" y="44624"/>
            <a:ext cx="10259112" cy="1325562"/>
          </a:xfrm>
        </p:spPr>
        <p:txBody>
          <a:bodyPr/>
          <a:lstStyle/>
          <a:p>
            <a:r>
              <a:rPr lang="pt-BR" dirty="0"/>
              <a:t>Classificação das rodovias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95400" y="1828800"/>
            <a:ext cx="7704856" cy="4351337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pt-BR" sz="2000" b="1" dirty="0"/>
              <a:t>Rodovias longitudinais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São as rodovias que têm direção norte-sul. Sendo que, a numeração varia da direita para esquerda, entre 100 e 199.</a:t>
            </a:r>
          </a:p>
          <a:p>
            <a:pPr lvl="1" algn="just"/>
            <a:r>
              <a:rPr lang="pt-BR" sz="1800" dirty="0"/>
              <a:t>Primeiro algarismo característico é 1, os demais variam de 00 no extremo leste até 99 no extremo oeste. 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 err="1"/>
              <a:t>Ex</a:t>
            </a:r>
            <a:r>
              <a:rPr lang="pt-BR" sz="2000" dirty="0"/>
              <a:t>: BR 101</a:t>
            </a:r>
          </a:p>
          <a:p>
            <a:pPr marL="114300" indent="0" algn="just">
              <a:buNone/>
            </a:pPr>
            <a:r>
              <a:rPr lang="pt-BR" sz="2000" dirty="0"/>
              <a:t>        BR 116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256" y="1822191"/>
            <a:ext cx="3791744" cy="4480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9192" y="-46298"/>
            <a:ext cx="10153128" cy="1325562"/>
          </a:xfrm>
        </p:spPr>
        <p:txBody>
          <a:bodyPr/>
          <a:lstStyle/>
          <a:p>
            <a:r>
              <a:rPr lang="pt-BR" dirty="0"/>
              <a:t>Classificação das rodovias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3392" y="1828800"/>
            <a:ext cx="6768752" cy="4351337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pt-BR" sz="2000" b="1" dirty="0"/>
              <a:t>Rodovias transversais </a:t>
            </a:r>
          </a:p>
          <a:p>
            <a:endParaRPr lang="pt-BR" sz="2000" dirty="0"/>
          </a:p>
          <a:p>
            <a:r>
              <a:rPr lang="pt-BR" sz="2000" dirty="0"/>
              <a:t>São as rodovias que têm direção </a:t>
            </a:r>
            <a:r>
              <a:rPr lang="pt-BR" sz="2000" dirty="0" err="1"/>
              <a:t>leste-oeste</a:t>
            </a:r>
            <a:r>
              <a:rPr lang="pt-BR" sz="2000" dirty="0"/>
              <a:t>; </a:t>
            </a:r>
          </a:p>
          <a:p>
            <a:pPr algn="just"/>
            <a:r>
              <a:rPr lang="pt-BR" sz="2000" dirty="0"/>
              <a:t>A numeração varia de 200 no extremo norte do país, até 299 no extremo sul.</a:t>
            </a:r>
          </a:p>
          <a:p>
            <a:pPr marL="114300" indent="0">
              <a:buNone/>
            </a:pPr>
            <a:endParaRPr lang="pt-BR" sz="2000" dirty="0"/>
          </a:p>
          <a:p>
            <a:pPr marL="114300" indent="0">
              <a:buNone/>
            </a:pPr>
            <a:r>
              <a:rPr lang="pt-BR" sz="2000" dirty="0" err="1"/>
              <a:t>Ex</a:t>
            </a:r>
            <a:r>
              <a:rPr lang="pt-BR" sz="2000" dirty="0"/>
              <a:t>: BR - 251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4192" y="1793097"/>
            <a:ext cx="4358923" cy="398952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5400" y="-171400"/>
            <a:ext cx="10259112" cy="1325562"/>
          </a:xfrm>
        </p:spPr>
        <p:txBody>
          <a:bodyPr/>
          <a:lstStyle/>
          <a:p>
            <a:r>
              <a:rPr lang="pt-BR" dirty="0"/>
              <a:t>Classificação das rodovias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3392" y="1406887"/>
            <a:ext cx="10259112" cy="4351337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pt-BR" sz="2000" b="1" dirty="0"/>
              <a:t>Rodovias diagonais pares</a:t>
            </a:r>
          </a:p>
          <a:p>
            <a:endParaRPr lang="pt-BR" sz="2000" b="1" dirty="0"/>
          </a:p>
          <a:p>
            <a:r>
              <a:rPr lang="pt-BR" sz="2000" dirty="0"/>
              <a:t>São as rodovias que têm direção noroeste-sudeste (NO-SE).</a:t>
            </a:r>
          </a:p>
          <a:p>
            <a:r>
              <a:rPr lang="pt-BR" sz="2000" dirty="0"/>
              <a:t>A numeração varia de 300 no extremo noroeste do país, até 398 no extremo sudeste. </a:t>
            </a:r>
          </a:p>
          <a:p>
            <a:pPr lvl="1"/>
            <a:r>
              <a:rPr lang="pt-BR" sz="1800" dirty="0"/>
              <a:t>Números pares</a:t>
            </a:r>
          </a:p>
          <a:p>
            <a:endParaRPr lang="pt-BR" sz="2000" dirty="0"/>
          </a:p>
          <a:p>
            <a:r>
              <a:rPr lang="pt-BR" sz="2000" dirty="0" err="1"/>
              <a:t>Ex</a:t>
            </a:r>
            <a:r>
              <a:rPr lang="pt-BR" sz="2000" dirty="0"/>
              <a:t>: BR - 316, rodovia Belém - Maceió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956" y="4471036"/>
            <a:ext cx="6391145" cy="242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1384" y="-243408"/>
            <a:ext cx="10403128" cy="1325562"/>
          </a:xfrm>
        </p:spPr>
        <p:txBody>
          <a:bodyPr/>
          <a:lstStyle/>
          <a:p>
            <a:r>
              <a:rPr lang="pt-BR" dirty="0"/>
              <a:t>Classificação das rodovias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30216" y="1316137"/>
            <a:ext cx="10403128" cy="4767361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pt-BR" sz="2000" b="1" dirty="0"/>
              <a:t>Rodovias diagonais ímpares</a:t>
            </a:r>
          </a:p>
          <a:p>
            <a:endParaRPr lang="pt-BR" sz="2000" dirty="0"/>
          </a:p>
          <a:p>
            <a:r>
              <a:rPr lang="pt-BR" sz="2000" dirty="0"/>
              <a:t>São as rodovias que têm direção nordeste-sudoeste (NE-SO). </a:t>
            </a:r>
          </a:p>
          <a:p>
            <a:r>
              <a:rPr lang="pt-BR" sz="2000" dirty="0"/>
              <a:t>A numeração varia de 301 no extremo nordeste do país, até 399 no extremo sudoeste.</a:t>
            </a:r>
          </a:p>
          <a:p>
            <a:pPr lvl="1"/>
            <a:r>
              <a:rPr lang="pt-BR" sz="1800" dirty="0"/>
              <a:t>Números ímpares </a:t>
            </a:r>
          </a:p>
          <a:p>
            <a:endParaRPr lang="pt-BR" sz="2000" dirty="0"/>
          </a:p>
          <a:p>
            <a:r>
              <a:rPr lang="pt-BR" sz="2000" dirty="0" err="1"/>
              <a:t>Ex</a:t>
            </a:r>
            <a:r>
              <a:rPr lang="pt-BR" sz="2000" dirty="0"/>
              <a:t>: BR - 319, rodovia Manaus - Porto Velho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179" y="4725145"/>
            <a:ext cx="6263386" cy="2132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4432" y="-171400"/>
            <a:ext cx="9692640" cy="1325562"/>
          </a:xfrm>
        </p:spPr>
        <p:txBody>
          <a:bodyPr/>
          <a:lstStyle/>
          <a:p>
            <a:r>
              <a:rPr lang="pt-BR" dirty="0"/>
              <a:t>Classificação das rodovias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59075" y="1388843"/>
            <a:ext cx="6273029" cy="4351337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pt-BR" sz="2000" b="1" dirty="0"/>
              <a:t>Rodovias de ligações 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São as rodovias com traçado que não se enquadram nas categorias anteriores. </a:t>
            </a:r>
          </a:p>
          <a:p>
            <a:pPr algn="just"/>
            <a:r>
              <a:rPr lang="pt-BR" sz="2000" dirty="0"/>
              <a:t>A numeração varia de 400 a 450 se a ligação estiver a norte de Brasília, </a:t>
            </a:r>
          </a:p>
          <a:p>
            <a:pPr algn="just"/>
            <a:r>
              <a:rPr lang="pt-BR" sz="2000" dirty="0"/>
              <a:t>A numeração varia de 451 a 499 se a  ligação estiver a sul de Brasília.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579" y="1154162"/>
            <a:ext cx="4933421" cy="5487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392" y="15082"/>
            <a:ext cx="9692640" cy="1325562"/>
          </a:xfrm>
        </p:spPr>
        <p:txBody>
          <a:bodyPr/>
          <a:lstStyle/>
          <a:p>
            <a:r>
              <a:rPr lang="pt-BR" dirty="0"/>
              <a:t>Classificação das rodovias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67408" y="1746251"/>
            <a:ext cx="8595360" cy="4351337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pt-BR" sz="2000" dirty="0"/>
              <a:t>0: Rodovia radial; </a:t>
            </a:r>
          </a:p>
          <a:p>
            <a:pPr marL="114300" indent="0">
              <a:buNone/>
            </a:pPr>
            <a:r>
              <a:rPr lang="pt-BR" sz="2000" dirty="0"/>
              <a:t>1: Rodovia longitudinal; </a:t>
            </a:r>
          </a:p>
          <a:p>
            <a:pPr marL="114300" indent="0">
              <a:buNone/>
            </a:pPr>
            <a:r>
              <a:rPr lang="pt-BR" sz="2000" dirty="0"/>
              <a:t>2: Rodovia transversal; </a:t>
            </a:r>
          </a:p>
          <a:p>
            <a:pPr marL="114300" indent="0">
              <a:buNone/>
            </a:pPr>
            <a:r>
              <a:rPr lang="pt-BR" sz="2000" dirty="0"/>
              <a:t>3: Rodovia diagonal; </a:t>
            </a:r>
          </a:p>
          <a:p>
            <a:pPr marL="114300" indent="0">
              <a:buNone/>
            </a:pPr>
            <a:r>
              <a:rPr lang="pt-BR" sz="2000" dirty="0"/>
              <a:t>4: Rodovia é de ligação.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2017" y="1556792"/>
            <a:ext cx="5362575" cy="507682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5400" y="365760"/>
            <a:ext cx="9692640" cy="1325562"/>
          </a:xfrm>
        </p:spPr>
        <p:txBody>
          <a:bodyPr/>
          <a:lstStyle/>
          <a:p>
            <a:r>
              <a:rPr lang="pt-BR" dirty="0"/>
              <a:t>Classificação das rodovias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3392" y="1828800"/>
            <a:ext cx="10331120" cy="4351337"/>
          </a:xfrm>
        </p:spPr>
        <p:txBody>
          <a:bodyPr/>
          <a:lstStyle/>
          <a:p>
            <a:r>
              <a:rPr lang="pt-BR" sz="2000" dirty="0"/>
              <a:t>Com base na posição geográfica, determinar a classificação das rodovias abaixo:</a:t>
            </a:r>
          </a:p>
          <a:p>
            <a:r>
              <a:rPr lang="pt-BR" sz="2000" dirty="0"/>
              <a:t>BR 242 e BR 020 </a:t>
            </a:r>
          </a:p>
          <a:p>
            <a:endParaRPr lang="pt-BR" dirty="0"/>
          </a:p>
          <a:p>
            <a:endParaRPr lang="pt-B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61872" y="-171400"/>
            <a:ext cx="9692640" cy="1325562"/>
          </a:xfrm>
        </p:spPr>
        <p:txBody>
          <a:bodyPr/>
          <a:lstStyle/>
          <a:p>
            <a:r>
              <a:rPr lang="pt-BR" dirty="0"/>
              <a:t>Ementa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541959"/>
            <a:ext cx="8595360" cy="5127401"/>
          </a:xfrm>
        </p:spPr>
        <p:txBody>
          <a:bodyPr>
            <a:normAutofit/>
          </a:bodyPr>
          <a:lstStyle/>
          <a:p>
            <a:r>
              <a:rPr lang="pt-BR" sz="2400" dirty="0"/>
              <a:t>Planejamento;</a:t>
            </a:r>
          </a:p>
          <a:p>
            <a:r>
              <a:rPr lang="pt-BR" sz="2400" dirty="0"/>
              <a:t>Planos Rodoviários Federal e Estadual</a:t>
            </a:r>
          </a:p>
          <a:p>
            <a:r>
              <a:rPr lang="pt-BR" sz="2400" dirty="0"/>
              <a:t>Noções de Engenharia de Tráfego;</a:t>
            </a:r>
          </a:p>
          <a:p>
            <a:r>
              <a:rPr lang="pt-BR" sz="2400" dirty="0"/>
              <a:t>Projeto Geométrico de Rodovias;</a:t>
            </a:r>
          </a:p>
          <a:p>
            <a:r>
              <a:rPr lang="pt-BR" sz="2400" dirty="0"/>
              <a:t>Escolha de Traçados;</a:t>
            </a:r>
          </a:p>
          <a:p>
            <a:r>
              <a:rPr lang="pt-BR" sz="2400" dirty="0"/>
              <a:t>Conceitos e parâmetros básicos em pavimentação;</a:t>
            </a:r>
          </a:p>
          <a:p>
            <a:r>
              <a:rPr lang="pt-BR" sz="2400" dirty="0"/>
              <a:t>Mecânica dos solos aplicada à pavimentação. </a:t>
            </a:r>
          </a:p>
          <a:p>
            <a:endParaRPr lang="pt-BR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5400" y="365760"/>
            <a:ext cx="9692640" cy="1325562"/>
          </a:xfrm>
        </p:spPr>
        <p:txBody>
          <a:bodyPr/>
          <a:lstStyle/>
          <a:p>
            <a:r>
              <a:rPr lang="pt-BR" dirty="0"/>
              <a:t>Classificação das rodovias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3392" y="1828800"/>
            <a:ext cx="10331120" cy="4351337"/>
          </a:xfrm>
        </p:spPr>
        <p:txBody>
          <a:bodyPr/>
          <a:lstStyle/>
          <a:p>
            <a:r>
              <a:rPr lang="pt-BR" sz="2000" dirty="0"/>
              <a:t>Com base na posição geográfica, determinar a classificação das rodovias abaixo:</a:t>
            </a:r>
          </a:p>
          <a:p>
            <a:r>
              <a:rPr lang="pt-BR" sz="2000" dirty="0"/>
              <a:t>BR 242 e BR 020 </a:t>
            </a:r>
          </a:p>
          <a:p>
            <a:endParaRPr lang="pt-BR" dirty="0"/>
          </a:p>
          <a:p>
            <a:endParaRPr lang="pt-B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720" y="2674451"/>
            <a:ext cx="4655840" cy="3817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9416" y="1828800"/>
            <a:ext cx="9865096" cy="4351337"/>
          </a:xfrm>
        </p:spPr>
        <p:txBody>
          <a:bodyPr>
            <a:normAutofit/>
          </a:bodyPr>
          <a:lstStyle/>
          <a:p>
            <a:pPr algn="just"/>
            <a:r>
              <a:rPr lang="pt-BR" sz="2000" dirty="0"/>
              <a:t>Ainda segundo os critérios de classificação das rodovias, como deverá ser classificada a BR 324?</a:t>
            </a:r>
          </a:p>
          <a:p>
            <a:pPr algn="just"/>
            <a:endParaRPr lang="pt-BR" sz="2000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695400" y="365760"/>
            <a:ext cx="9692640" cy="1325562"/>
          </a:xfrm>
        </p:spPr>
        <p:txBody>
          <a:bodyPr/>
          <a:lstStyle/>
          <a:p>
            <a:r>
              <a:rPr lang="pt-BR" dirty="0"/>
              <a:t>Classificação das rodovias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5774" y="2731470"/>
            <a:ext cx="3894715" cy="376077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53560" y="1691322"/>
            <a:ext cx="7170632" cy="4800600"/>
          </a:xfrm>
        </p:spPr>
        <p:txBody>
          <a:bodyPr>
            <a:normAutofit/>
          </a:bodyPr>
          <a:lstStyle/>
          <a:p>
            <a:pPr algn="just"/>
            <a:r>
              <a:rPr lang="pt-BR" sz="2000" b="1" dirty="0"/>
              <a:t>Quanto aos níveis de serviço </a:t>
            </a:r>
          </a:p>
          <a:p>
            <a:pPr algn="just"/>
            <a:endParaRPr lang="pt-BR" sz="2000" dirty="0"/>
          </a:p>
          <a:p>
            <a:pPr marL="114300" indent="0" algn="just">
              <a:buNone/>
            </a:pPr>
            <a:r>
              <a:rPr lang="pt-BR" sz="2000" dirty="0"/>
              <a:t>Rodovia de nível A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Possui condição de escoamento livre;</a:t>
            </a:r>
          </a:p>
          <a:p>
            <a:pPr algn="just"/>
            <a:r>
              <a:rPr lang="pt-BR" sz="2000" dirty="0"/>
              <a:t>A densidade do tráfego é baixa;</a:t>
            </a:r>
          </a:p>
          <a:p>
            <a:pPr algn="just"/>
            <a:r>
              <a:rPr lang="pt-BR" sz="2000" dirty="0"/>
              <a:t>A velocidade do veículo é controlada pelo motorista, dentro dos limites de velocidade e das condições físicas da via.</a:t>
            </a:r>
          </a:p>
          <a:p>
            <a:pPr algn="just"/>
            <a:endParaRPr lang="pt-BR" sz="2000" dirty="0"/>
          </a:p>
          <a:p>
            <a:pPr algn="just"/>
            <a:endParaRPr lang="pt-BR" sz="2000" dirty="0"/>
          </a:p>
        </p:txBody>
      </p:sp>
      <p:sp>
        <p:nvSpPr>
          <p:cNvPr id="4" name="Título 1"/>
          <p:cNvSpPr txBox="1"/>
          <p:nvPr/>
        </p:nvSpPr>
        <p:spPr>
          <a:xfrm>
            <a:off x="623392" y="15082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/>
              <a:t>Classificação das rodovias</a:t>
            </a: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2202" y="1705212"/>
            <a:ext cx="4192600" cy="3666087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3392" y="1772816"/>
            <a:ext cx="7416824" cy="5780112"/>
          </a:xfrm>
        </p:spPr>
        <p:txBody>
          <a:bodyPr>
            <a:normAutofit/>
          </a:bodyPr>
          <a:lstStyle/>
          <a:p>
            <a:pPr algn="just"/>
            <a:r>
              <a:rPr lang="pt-BR" sz="2000" b="1" dirty="0"/>
              <a:t>Quanto aos níveis de serviço </a:t>
            </a:r>
          </a:p>
          <a:p>
            <a:pPr algn="just"/>
            <a:endParaRPr lang="pt-BR" sz="2000" b="1" dirty="0"/>
          </a:p>
          <a:p>
            <a:pPr marL="114300" indent="0" algn="just">
              <a:buNone/>
            </a:pPr>
            <a:r>
              <a:rPr lang="pt-BR" sz="2000" dirty="0"/>
              <a:t>Rodovia de nível B</a:t>
            </a:r>
          </a:p>
          <a:p>
            <a:pPr algn="just"/>
            <a:endParaRPr lang="pt-BR" sz="2000" b="1" dirty="0"/>
          </a:p>
          <a:p>
            <a:pPr algn="just"/>
            <a:r>
              <a:rPr lang="pt-BR" sz="2000" dirty="0"/>
              <a:t>Apresenta um fluxo estável dos veículos;</a:t>
            </a:r>
          </a:p>
          <a:p>
            <a:pPr algn="just"/>
            <a:r>
              <a:rPr lang="pt-BR" sz="2000" dirty="0"/>
              <a:t>Os motoristas possuem uma razoável liberdade de escolha de velocidade; </a:t>
            </a:r>
          </a:p>
          <a:p>
            <a:pPr algn="just"/>
            <a:r>
              <a:rPr lang="pt-BR" sz="2000" dirty="0"/>
              <a:t>Os motoristas ainda têm condições de ultrapassagem.</a:t>
            </a:r>
            <a:endParaRPr lang="pt-BR" sz="2000" b="1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623392" y="15082"/>
            <a:ext cx="9692640" cy="1325562"/>
          </a:xfrm>
        </p:spPr>
        <p:txBody>
          <a:bodyPr/>
          <a:lstStyle/>
          <a:p>
            <a:r>
              <a:rPr lang="pt-BR" dirty="0"/>
              <a:t>Classificação das rodovias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1881" y="2564904"/>
            <a:ext cx="4070119" cy="299846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6747" y="1844824"/>
            <a:ext cx="7145437" cy="5492080"/>
          </a:xfrm>
        </p:spPr>
        <p:txBody>
          <a:bodyPr>
            <a:normAutofit/>
          </a:bodyPr>
          <a:lstStyle/>
          <a:p>
            <a:pPr marL="457200" indent="-342900" algn="just"/>
            <a:r>
              <a:rPr lang="pt-BR" sz="2000" b="1" dirty="0"/>
              <a:t>Quanto aos níveis de serviço </a:t>
            </a:r>
          </a:p>
          <a:p>
            <a:pPr marL="114300" indent="0" algn="just">
              <a:buNone/>
            </a:pPr>
            <a:endParaRPr lang="pt-BR" sz="2000" dirty="0"/>
          </a:p>
          <a:p>
            <a:pPr marL="114300" indent="0" algn="just">
              <a:buNone/>
            </a:pPr>
            <a:r>
              <a:rPr lang="pt-BR" sz="2000" dirty="0"/>
              <a:t>Rodovia de nível C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Apresenta um fluxo de veículos ainda estável; </a:t>
            </a:r>
          </a:p>
          <a:p>
            <a:pPr algn="just"/>
            <a:r>
              <a:rPr lang="pt-BR" sz="2000" dirty="0"/>
              <a:t>As ultrapassagens já são controladas (ou impedidas) pelo alto volume de tráfego; </a:t>
            </a:r>
          </a:p>
          <a:p>
            <a:pPr algn="just"/>
            <a:r>
              <a:rPr lang="pt-BR" sz="2000" dirty="0"/>
              <a:t>Muitos motoristas não têm liberdade de escolher a faixa de velocidade.</a:t>
            </a: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637612" y="188640"/>
            <a:ext cx="9692640" cy="1325562"/>
          </a:xfrm>
        </p:spPr>
        <p:txBody>
          <a:bodyPr/>
          <a:lstStyle/>
          <a:p>
            <a:r>
              <a:rPr lang="pt-BR" dirty="0"/>
              <a:t>Classificação das rodovias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6369" y="2621657"/>
            <a:ext cx="4275631" cy="2679551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6253" y="1556792"/>
            <a:ext cx="7416824" cy="5780112"/>
          </a:xfrm>
        </p:spPr>
        <p:txBody>
          <a:bodyPr>
            <a:normAutofit/>
          </a:bodyPr>
          <a:lstStyle/>
          <a:p>
            <a:pPr algn="just"/>
            <a:r>
              <a:rPr lang="pt-BR" sz="2000" b="1" dirty="0"/>
              <a:t>Quanto aos níveis de serviço </a:t>
            </a:r>
          </a:p>
          <a:p>
            <a:pPr marL="114300" indent="0" algn="just">
              <a:buNone/>
            </a:pPr>
            <a:endParaRPr lang="pt-BR" sz="2000" dirty="0"/>
          </a:p>
          <a:p>
            <a:pPr marL="114300" indent="0" algn="just">
              <a:buNone/>
            </a:pPr>
            <a:r>
              <a:rPr lang="pt-BR" sz="2000" dirty="0"/>
              <a:t>Rodovia de nível D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Apresenta um fluxo de tráfego próximo ao instável; </a:t>
            </a:r>
          </a:p>
          <a:p>
            <a:pPr algn="just"/>
            <a:r>
              <a:rPr lang="pt-BR" sz="2000" dirty="0"/>
              <a:t>Apresenta velocidades de operação, ainda toleráveis; </a:t>
            </a:r>
          </a:p>
          <a:p>
            <a:pPr algn="just"/>
            <a:r>
              <a:rPr lang="pt-BR" sz="2000" dirty="0"/>
              <a:t>É uma rodovia em que as variações no volume de tráfego, e as restrições temporais (animais na pista, veículos quebrados, etc.) podem causar queda substancial na velocidade de operação. </a:t>
            </a: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568471" y="4337"/>
            <a:ext cx="9692640" cy="1325562"/>
          </a:xfrm>
        </p:spPr>
        <p:txBody>
          <a:bodyPr/>
          <a:lstStyle/>
          <a:p>
            <a:r>
              <a:rPr lang="pt-BR" dirty="0"/>
              <a:t>Classificação das rodovias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8887" y="2246272"/>
            <a:ext cx="4293113" cy="3414976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67408" y="1988840"/>
            <a:ext cx="6840760" cy="5996136"/>
          </a:xfrm>
        </p:spPr>
        <p:txBody>
          <a:bodyPr>
            <a:normAutofit/>
          </a:bodyPr>
          <a:lstStyle/>
          <a:p>
            <a:pPr marL="457200" indent="-342900" algn="just"/>
            <a:r>
              <a:rPr lang="pt-BR" sz="2000" b="1" dirty="0"/>
              <a:t>Quanto aos níveis de serviço </a:t>
            </a:r>
          </a:p>
          <a:p>
            <a:pPr algn="just"/>
            <a:endParaRPr lang="pt-BR" sz="2000" dirty="0"/>
          </a:p>
          <a:p>
            <a:pPr marL="114300" indent="0" algn="just">
              <a:buNone/>
            </a:pPr>
            <a:r>
              <a:rPr lang="pt-BR" sz="2000" dirty="0"/>
              <a:t>Rodovia de nível E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É uma rodovia que trabalha à plena carga (o volume de tráfego está na capacidade da rodovia); </a:t>
            </a:r>
          </a:p>
          <a:p>
            <a:pPr algn="just"/>
            <a:r>
              <a:rPr lang="pt-BR" sz="2000" dirty="0"/>
              <a:t>Apresenta um fluxo de veículos instável; </a:t>
            </a:r>
          </a:p>
          <a:p>
            <a:pPr algn="just"/>
            <a:r>
              <a:rPr lang="pt-BR" sz="2000" dirty="0"/>
              <a:t>É uma rodovia sem condições de ultrapassagem.</a:t>
            </a: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767408" y="34142"/>
            <a:ext cx="9692640" cy="1325562"/>
          </a:xfrm>
        </p:spPr>
        <p:txBody>
          <a:bodyPr/>
          <a:lstStyle/>
          <a:p>
            <a:r>
              <a:rPr lang="pt-BR" dirty="0"/>
              <a:t>Classificação das rodovias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8168" y="2695198"/>
            <a:ext cx="4583832" cy="2758341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3985" y="1772816"/>
            <a:ext cx="6850168" cy="5708104"/>
          </a:xfrm>
        </p:spPr>
        <p:txBody>
          <a:bodyPr>
            <a:normAutofit/>
          </a:bodyPr>
          <a:lstStyle/>
          <a:p>
            <a:pPr marL="457200" indent="-342900" algn="just"/>
            <a:r>
              <a:rPr lang="pt-BR" sz="2000" b="1" dirty="0"/>
              <a:t>Quanto aos níveis de serviço </a:t>
            </a:r>
          </a:p>
          <a:p>
            <a:pPr marL="114300" indent="0" algn="just">
              <a:buNone/>
            </a:pPr>
            <a:endParaRPr lang="pt-BR" sz="2000" dirty="0"/>
          </a:p>
          <a:p>
            <a:pPr marL="114300" indent="0" algn="just">
              <a:buNone/>
            </a:pPr>
            <a:r>
              <a:rPr lang="pt-BR" sz="2000" dirty="0"/>
              <a:t>Rodovia de nível F</a:t>
            </a:r>
          </a:p>
          <a:p>
            <a:pPr marL="114300" indent="0" algn="just">
              <a:buNone/>
            </a:pPr>
            <a:endParaRPr lang="pt-BR" sz="2000" dirty="0"/>
          </a:p>
          <a:p>
            <a:pPr algn="just"/>
            <a:r>
              <a:rPr lang="pt-BR" sz="2000" dirty="0"/>
              <a:t>Apresenta volume de escoamento abaixo da capacidade da via; </a:t>
            </a:r>
          </a:p>
          <a:p>
            <a:pPr algn="just"/>
            <a:r>
              <a:rPr lang="pt-BR" sz="2000" dirty="0"/>
              <a:t>Apresenta extensas filas de veículos na rodovia; </a:t>
            </a:r>
          </a:p>
          <a:p>
            <a:pPr algn="just"/>
            <a:r>
              <a:rPr lang="pt-BR" sz="2000" dirty="0"/>
              <a:t>Em situações extremas a velocidade de fluxo pode reduzir-se a zero. </a:t>
            </a: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623392" y="15082"/>
            <a:ext cx="9692640" cy="1325562"/>
          </a:xfrm>
        </p:spPr>
        <p:txBody>
          <a:bodyPr/>
          <a:lstStyle/>
          <a:p>
            <a:r>
              <a:rPr lang="pt-BR" dirty="0"/>
              <a:t>Classificação das rodovias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2693" y="2924944"/>
            <a:ext cx="4619307" cy="2628227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7612" y="116632"/>
            <a:ext cx="9692640" cy="1325562"/>
          </a:xfrm>
        </p:spPr>
        <p:txBody>
          <a:bodyPr/>
          <a:lstStyle/>
          <a:p>
            <a:r>
              <a:rPr lang="pt-BR" dirty="0"/>
              <a:t>Classificação das rodovias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9376" y="1828800"/>
            <a:ext cx="10009112" cy="4351337"/>
          </a:xfrm>
        </p:spPr>
        <p:txBody>
          <a:bodyPr>
            <a:noAutofit/>
          </a:bodyPr>
          <a:lstStyle/>
          <a:p>
            <a:pPr marL="114300" indent="0" algn="just">
              <a:buNone/>
            </a:pPr>
            <a:r>
              <a:rPr lang="pt-BR" sz="2000" b="1" dirty="0"/>
              <a:t>Rodovias federais </a:t>
            </a:r>
          </a:p>
          <a:p>
            <a:pPr marL="114300" indent="0" algn="just">
              <a:buNone/>
            </a:pPr>
            <a:endParaRPr lang="pt-BR" sz="2000" b="1" dirty="0"/>
          </a:p>
          <a:p>
            <a:pPr algn="just"/>
            <a:r>
              <a:rPr lang="pt-BR" sz="2000" dirty="0"/>
              <a:t>São as rodovias, em geral, arteriais que interessam diretamente à nação. </a:t>
            </a:r>
          </a:p>
          <a:p>
            <a:pPr algn="just"/>
            <a:r>
              <a:rPr lang="pt-BR" sz="2000" dirty="0"/>
              <a:t>Estas rodovias quase sempre percorrem mais de um estado, e são construídas e mantidas pelo governo federal. 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OBS: Atualmente, algumas rodovias federais são mantidas por concessionárias da iniciativa privada, as quais cobram pedágio dos usuários destas rodovias.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392" y="15082"/>
            <a:ext cx="10259112" cy="1325562"/>
          </a:xfrm>
        </p:spPr>
        <p:txBody>
          <a:bodyPr/>
          <a:lstStyle/>
          <a:p>
            <a:r>
              <a:rPr lang="pt-BR" dirty="0"/>
              <a:t>Classificação das rodovias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51384" y="1828800"/>
            <a:ext cx="10403128" cy="4351337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pt-BR" sz="2000" b="1" dirty="0"/>
              <a:t>Rodovias estaduais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São rodovias contidas no território do estado, e ligam entre si as cidades e a capital;</a:t>
            </a:r>
          </a:p>
          <a:p>
            <a:pPr algn="just"/>
            <a:r>
              <a:rPr lang="pt-BR" sz="2000" dirty="0"/>
              <a:t>Usualmente, estas rodovias têm a função de arteriais </a:t>
            </a:r>
          </a:p>
          <a:p>
            <a:pPr algn="just"/>
            <a:endParaRPr lang="pt-BR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2849" y="-171400"/>
            <a:ext cx="9692640" cy="1325562"/>
          </a:xfrm>
        </p:spPr>
        <p:txBody>
          <a:bodyPr/>
          <a:lstStyle/>
          <a:p>
            <a:r>
              <a:rPr lang="pt-BR" dirty="0"/>
              <a:t>Referência Básica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3392" y="1597943"/>
            <a:ext cx="10318928" cy="4351337"/>
          </a:xfrm>
        </p:spPr>
        <p:txBody>
          <a:bodyPr>
            <a:normAutofit/>
          </a:bodyPr>
          <a:lstStyle/>
          <a:p>
            <a:pPr algn="just"/>
            <a:r>
              <a:rPr lang="pt-BR" sz="2000" dirty="0"/>
              <a:t>ANTAS, P. M.; VIERA, A.; GONÇALO, E. A.; LOPES, L. A. S. </a:t>
            </a:r>
            <a:r>
              <a:rPr lang="pt-BR" sz="2000" b="1" dirty="0"/>
              <a:t>Estradas: Projeto Geométrico e de Terraplenagem.</a:t>
            </a:r>
            <a:r>
              <a:rPr lang="pt-BR" sz="2000" dirty="0"/>
              <a:t> Rio de Janeiro: </a:t>
            </a:r>
            <a:r>
              <a:rPr lang="pt-BR" sz="2000" dirty="0" err="1"/>
              <a:t>Interciência</a:t>
            </a:r>
            <a:r>
              <a:rPr lang="pt-BR" sz="2000" dirty="0"/>
              <a:t>.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PIMENTA, C. R. T. &amp; OLIVEIRA, Márcio P. </a:t>
            </a:r>
            <a:r>
              <a:rPr lang="pt-BR" sz="2000" b="1" dirty="0"/>
              <a:t>Projeto geométrico de rodovias</a:t>
            </a:r>
            <a:r>
              <a:rPr lang="pt-BR" sz="2000" dirty="0"/>
              <a:t>. São Carlos: Ed. Rima.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SENÇO. W de. </a:t>
            </a:r>
            <a:r>
              <a:rPr lang="pt-BR" sz="2000" b="1" dirty="0"/>
              <a:t>Manual de técnicas de pavimentação</a:t>
            </a:r>
            <a:r>
              <a:rPr lang="pt-BR" sz="2000" dirty="0"/>
              <a:t>.  São Paulo: Pini, 2008.</a:t>
            </a:r>
          </a:p>
          <a:p>
            <a:pPr algn="just"/>
            <a:endParaRPr lang="pt-BR" sz="2000" dirty="0"/>
          </a:p>
          <a:p>
            <a:pPr algn="just"/>
            <a:endParaRPr lang="pt-BR" sz="20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7408" y="-56802"/>
            <a:ext cx="10259112" cy="1325562"/>
          </a:xfrm>
        </p:spPr>
        <p:txBody>
          <a:bodyPr/>
          <a:lstStyle/>
          <a:p>
            <a:r>
              <a:rPr lang="pt-BR" dirty="0"/>
              <a:t>Classificação das rodovias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9416" y="1828800"/>
            <a:ext cx="10115096" cy="4351337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pt-BR" sz="2000" b="1" dirty="0"/>
              <a:t>Rodovias municipais 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São rodovias construídas e mantidas pelo governo municipal;</a:t>
            </a:r>
          </a:p>
          <a:p>
            <a:pPr algn="just"/>
            <a:r>
              <a:rPr lang="pt-BR" sz="2000" dirty="0"/>
              <a:t>Estas rodovias são de interesse de um ou mais municípios.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392" y="44624"/>
            <a:ext cx="9692640" cy="1325562"/>
          </a:xfrm>
        </p:spPr>
        <p:txBody>
          <a:bodyPr/>
          <a:lstStyle/>
          <a:p>
            <a:r>
              <a:rPr lang="pt-BR" dirty="0"/>
              <a:t>Classificação das rodovias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51384" y="1828800"/>
            <a:ext cx="10225136" cy="4351337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pt-BR" sz="2000" b="1" dirty="0"/>
              <a:t>Rodovias vicinais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São, em geral, as rodovias municipais pavimentadas, ou não, que possuem um padrão técnico modesto;</a:t>
            </a:r>
          </a:p>
          <a:p>
            <a:pPr algn="just"/>
            <a:r>
              <a:rPr lang="pt-BR" sz="2000" dirty="0"/>
              <a:t>São as rodovias que ligam as fazendas e os sítios, e promovem a integração territorial e demográfica da região.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1384" y="365760"/>
            <a:ext cx="10403128" cy="1325562"/>
          </a:xfrm>
        </p:spPr>
        <p:txBody>
          <a:bodyPr/>
          <a:lstStyle/>
          <a:p>
            <a:r>
              <a:rPr lang="pt-BR" sz="4400" dirty="0"/>
              <a:t>Classificação de uma rodovia quanto aos padrões de projeto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6384" y="1988840"/>
            <a:ext cx="10153128" cy="4351337"/>
          </a:xfrm>
        </p:spPr>
        <p:txBody>
          <a:bodyPr>
            <a:normAutofit/>
          </a:bodyPr>
          <a:lstStyle/>
          <a:p>
            <a:r>
              <a:rPr lang="pt-BR" sz="2000" dirty="0"/>
              <a:t>O que é uma pista dupla e o que é uma pista simples?</a:t>
            </a:r>
          </a:p>
          <a:p>
            <a:endParaRPr lang="pt-BR" sz="2000" dirty="0"/>
          </a:p>
          <a:p>
            <a:endParaRPr lang="pt-BR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68" y="2852936"/>
            <a:ext cx="4956598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902" y="3099592"/>
            <a:ext cx="5272720" cy="18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392" y="365760"/>
            <a:ext cx="10331120" cy="1325562"/>
          </a:xfrm>
        </p:spPr>
        <p:txBody>
          <a:bodyPr/>
          <a:lstStyle/>
          <a:p>
            <a:r>
              <a:rPr lang="pt-BR" sz="4400" dirty="0"/>
              <a:t>Classificação de uma rodovia quanto aos padrões de projeto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9416" y="1828800"/>
            <a:ext cx="9721080" cy="4351337"/>
          </a:xfrm>
        </p:spPr>
        <p:txBody>
          <a:bodyPr>
            <a:normAutofit/>
          </a:bodyPr>
          <a:lstStyle/>
          <a:p>
            <a:pPr algn="just"/>
            <a:r>
              <a:rPr lang="pt-BR" sz="2000" dirty="0"/>
              <a:t>Para fins de projeto geométrico de uma rodovia as rodovias podem ser classificadas conforme a sua </a:t>
            </a:r>
            <a:r>
              <a:rPr lang="pt-BR" sz="2000" b="1" dirty="0"/>
              <a:t>Classificação Técnica</a:t>
            </a:r>
          </a:p>
          <a:p>
            <a:pPr lvl="1" algn="just"/>
            <a:r>
              <a:rPr lang="pt-BR" sz="2000" dirty="0"/>
              <a:t>Permite a </a:t>
            </a:r>
            <a:r>
              <a:rPr lang="pt-BR" sz="2000" b="1" dirty="0"/>
              <a:t>definição das dimensões </a:t>
            </a:r>
            <a:r>
              <a:rPr lang="pt-BR" sz="2000" dirty="0"/>
              <a:t>e da </a:t>
            </a:r>
            <a:r>
              <a:rPr lang="pt-BR" sz="2000" b="1" dirty="0"/>
              <a:t>configuração espacial</a:t>
            </a:r>
            <a:r>
              <a:rPr lang="pt-BR" sz="2000" dirty="0"/>
              <a:t> com que a rodovia deverá ser projetada, para poder atender satisfatoriamente à demanda que a solicitará e, consequentemente, às funções a que se destina.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640" y="3444668"/>
            <a:ext cx="5816013" cy="3413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1384" y="365760"/>
            <a:ext cx="10403128" cy="1325562"/>
          </a:xfrm>
        </p:spPr>
        <p:txBody>
          <a:bodyPr/>
          <a:lstStyle/>
          <a:p>
            <a:r>
              <a:rPr lang="pt-BR" sz="4400" dirty="0"/>
              <a:t>Classificação de uma rodovia quanto aos padrões de projeto</a:t>
            </a:r>
            <a:endParaRPr lang="pt-BR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584" y="1877193"/>
            <a:ext cx="7128792" cy="4183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1847528" y="6381328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VMD – Volume médio diário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dirty="0"/>
              <a:t>Classificação de uma rodovia quanto aos padrões de projeto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828800"/>
            <a:ext cx="9586656" cy="4351337"/>
          </a:xfrm>
        </p:spPr>
        <p:txBody>
          <a:bodyPr/>
          <a:lstStyle/>
          <a:p>
            <a:pPr marL="0" indent="0" algn="just">
              <a:buNone/>
            </a:pPr>
            <a:r>
              <a:rPr lang="pt-BR" b="1" dirty="0"/>
              <a:t>Via expressa </a:t>
            </a:r>
          </a:p>
          <a:p>
            <a:pPr marL="0" indent="0" algn="just">
              <a:buNone/>
            </a:pPr>
            <a:endParaRPr lang="pt-BR" b="1" dirty="0"/>
          </a:p>
          <a:p>
            <a:pPr algn="just"/>
            <a:r>
              <a:rPr lang="pt-BR" dirty="0"/>
              <a:t>É a via destinada ao tráfego rápido, com separação de trânsito (ou sentido de tráfego), e que possui acessos condicionados à locais pré-determinados. </a:t>
            </a:r>
          </a:p>
          <a:p>
            <a:pPr algn="just"/>
            <a:r>
              <a:rPr lang="pt-BR" dirty="0"/>
              <a:t>Ex. de via expressa: rodovia Fernão Dias que liga Belo horizonte a São Paulo, que é uma rodovia com duas pistas separadas quanto ao tráfego, com canteiro central e ainda com duas ou mais faixas de tráfego em cada pista.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7408" y="365760"/>
            <a:ext cx="10187104" cy="1325562"/>
          </a:xfrm>
        </p:spPr>
        <p:txBody>
          <a:bodyPr/>
          <a:lstStyle/>
          <a:p>
            <a:r>
              <a:rPr lang="pt-BR" sz="4400" dirty="0"/>
              <a:t>Classificação de uma rodovia quanto aos padrões de projeto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83432" y="1828800"/>
            <a:ext cx="9971080" cy="4351337"/>
          </a:xfrm>
        </p:spPr>
        <p:txBody>
          <a:bodyPr>
            <a:normAutofit/>
          </a:bodyPr>
          <a:lstStyle/>
          <a:p>
            <a:pPr algn="just"/>
            <a:r>
              <a:rPr lang="pt-BR" sz="2000" dirty="0"/>
              <a:t>As características geométricas de uma estrada dependem da velocidade diretriz (velocidade de projeto) </a:t>
            </a:r>
          </a:p>
          <a:p>
            <a:pPr lvl="1" algn="just"/>
            <a:r>
              <a:rPr lang="pt-BR" sz="2000" dirty="0"/>
              <a:t>Um dos elementos mais importantes para condicionar a geometria de uma estrada</a:t>
            </a:r>
          </a:p>
          <a:p>
            <a:pPr algn="just"/>
            <a:endParaRPr lang="pt-BR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60" y="3806037"/>
            <a:ext cx="7213893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3"/>
          <p:cNvSpPr txBox="1"/>
          <p:nvPr/>
        </p:nvSpPr>
        <p:spPr>
          <a:xfrm>
            <a:off x="1559496" y="3429000"/>
            <a:ext cx="8172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dirty="0"/>
              <a:t>Velocidade diretriz em função da classe do projeto da estrada e do relevo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3232" y="27174"/>
            <a:ext cx="9692640" cy="1325562"/>
          </a:xfrm>
        </p:spPr>
        <p:txBody>
          <a:bodyPr/>
          <a:lstStyle/>
          <a:p>
            <a:r>
              <a:rPr lang="pt-BR" dirty="0"/>
              <a:t>Classificação das rodovias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9416" y="1828800"/>
            <a:ext cx="9017816" cy="4351337"/>
          </a:xfrm>
        </p:spPr>
        <p:txBody>
          <a:bodyPr>
            <a:normAutofit/>
          </a:bodyPr>
          <a:lstStyle/>
          <a:p>
            <a:r>
              <a:rPr lang="pt-BR" sz="2000" dirty="0"/>
              <a:t>O que é uma rodovia?</a:t>
            </a:r>
          </a:p>
          <a:p>
            <a:endParaRPr lang="pt-BR" sz="2000" dirty="0"/>
          </a:p>
          <a:p>
            <a:endParaRPr lang="pt-BR" sz="2000" dirty="0"/>
          </a:p>
          <a:p>
            <a:endParaRPr lang="pt-BR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664" y="2780929"/>
            <a:ext cx="5600700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416" y="15082"/>
            <a:ext cx="10102904" cy="1325562"/>
          </a:xfrm>
        </p:spPr>
        <p:txBody>
          <a:bodyPr/>
          <a:lstStyle/>
          <a:p>
            <a:r>
              <a:rPr lang="pt-BR" dirty="0"/>
              <a:t>Classificação das rodovias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95400" y="1828800"/>
            <a:ext cx="10259112" cy="4351337"/>
          </a:xfrm>
        </p:spPr>
        <p:txBody>
          <a:bodyPr>
            <a:normAutofit/>
          </a:bodyPr>
          <a:lstStyle/>
          <a:p>
            <a:pPr algn="just"/>
            <a:r>
              <a:rPr lang="pt-BR" sz="2000" dirty="0"/>
              <a:t>Podemos entender como rodovia, qualquer via por onde seja possível trafegar veículos sobre rodas, exceto os trens, que trafegam em ferrovias.</a:t>
            </a:r>
          </a:p>
          <a:p>
            <a:pPr algn="just"/>
            <a:endParaRPr lang="pt-BR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608" y="3026598"/>
            <a:ext cx="6086324" cy="317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7408" y="260648"/>
            <a:ext cx="8844136" cy="1143000"/>
          </a:xfrm>
        </p:spPr>
        <p:txBody>
          <a:bodyPr/>
          <a:lstStyle/>
          <a:p>
            <a:r>
              <a:rPr lang="pt-BR" dirty="0"/>
              <a:t>Classificação das rodovias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11424" y="1628800"/>
            <a:ext cx="10153128" cy="4551337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pt-BR" sz="2000" b="1" dirty="0"/>
              <a:t>Classificação funcional</a:t>
            </a:r>
          </a:p>
          <a:p>
            <a:pPr marL="114300" indent="0">
              <a:buNone/>
            </a:pPr>
            <a:r>
              <a:rPr lang="pt-BR" sz="2000" b="1" dirty="0"/>
              <a:t>Arteriais</a:t>
            </a:r>
            <a:br>
              <a:rPr lang="pt-BR" sz="2000" dirty="0"/>
            </a:br>
            <a:r>
              <a:rPr lang="pt-BR" sz="2000" dirty="0"/>
              <a:t> </a:t>
            </a:r>
          </a:p>
          <a:p>
            <a:pPr algn="just"/>
            <a:r>
              <a:rPr lang="pt-BR" sz="2000" dirty="0"/>
              <a:t>Proporcionam alto nível de mobilidade para grandes volumes de tráfego; </a:t>
            </a:r>
          </a:p>
          <a:p>
            <a:pPr algn="just"/>
            <a:r>
              <a:rPr lang="pt-BR" sz="2000" dirty="0"/>
              <a:t>Tem a função de atender ao tráfego de longa distância seja internacional ou interestadual (ex. Rodovia Rio – Bahia).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623392" y="188640"/>
            <a:ext cx="10403128" cy="1325562"/>
          </a:xfrm>
        </p:spPr>
        <p:txBody>
          <a:bodyPr/>
          <a:lstStyle/>
          <a:p>
            <a:r>
              <a:rPr lang="pt-BR" dirty="0"/>
              <a:t>Classificação das rodovias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95400" y="1700808"/>
            <a:ext cx="10081120" cy="4351337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pt-BR" sz="2000" b="1" dirty="0"/>
              <a:t>Classificação funcional</a:t>
            </a:r>
          </a:p>
          <a:p>
            <a:pPr marL="114300" indent="0" algn="just">
              <a:buNone/>
            </a:pPr>
            <a:r>
              <a:rPr lang="pt-BR" sz="2000" b="1" dirty="0"/>
              <a:t>Locais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Constituídas geralmente por rodovias de pequena extensão</a:t>
            </a:r>
          </a:p>
          <a:p>
            <a:pPr algn="just"/>
            <a:r>
              <a:rPr lang="pt-BR" sz="2000" dirty="0"/>
              <a:t>Destinadas, basicamente, a proporcionar acesso ao tráfego </a:t>
            </a:r>
            <a:r>
              <a:rPr lang="pt-BR" sz="2000" dirty="0" err="1"/>
              <a:t>intramunicipal</a:t>
            </a:r>
            <a:r>
              <a:rPr lang="pt-BR" sz="2000" dirty="0"/>
              <a:t>  de áreas rurais e de pequenas localidades às rodovias mais importantes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623392" y="-128810"/>
            <a:ext cx="10331120" cy="1325562"/>
          </a:xfrm>
        </p:spPr>
        <p:txBody>
          <a:bodyPr/>
          <a:lstStyle/>
          <a:p>
            <a:r>
              <a:rPr lang="pt-BR" dirty="0"/>
              <a:t>Classificação das rodovias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3392" y="1412776"/>
            <a:ext cx="10331120" cy="4351337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pt-BR" sz="2000" b="1" dirty="0"/>
              <a:t>Classificação funcional</a:t>
            </a:r>
          </a:p>
          <a:p>
            <a:pPr marL="114300" indent="0" algn="just">
              <a:buNone/>
            </a:pPr>
            <a:r>
              <a:rPr lang="pt-BR" sz="2000" b="1" dirty="0"/>
              <a:t>Coletoras</a:t>
            </a:r>
          </a:p>
          <a:p>
            <a:pPr marL="114300" indent="0" algn="just">
              <a:buNone/>
            </a:pPr>
            <a:endParaRPr lang="pt-BR" sz="2000" b="1" dirty="0"/>
          </a:p>
          <a:p>
            <a:pPr algn="just"/>
            <a:r>
              <a:rPr lang="pt-BR" sz="2000" dirty="0"/>
              <a:t>Atendem núcleos populacionais ou centros geradores de tráfego de menor vulto;</a:t>
            </a:r>
          </a:p>
          <a:p>
            <a:pPr algn="just"/>
            <a:r>
              <a:rPr lang="pt-BR" sz="2000" dirty="0"/>
              <a:t>A função desse sistema é proporcionar mobilidade e acesso dentro de uma área específica do estado.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392" y="365760"/>
            <a:ext cx="10331120" cy="1325562"/>
          </a:xfrm>
        </p:spPr>
        <p:txBody>
          <a:bodyPr/>
          <a:lstStyle/>
          <a:p>
            <a:r>
              <a:rPr lang="pt-BR" dirty="0"/>
              <a:t>Classificação das rodovias</a:t>
            </a:r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19736" y="2160808"/>
            <a:ext cx="4423957" cy="4675557"/>
          </a:xfrm>
        </p:spPr>
      </p:pic>
      <p:sp>
        <p:nvSpPr>
          <p:cNvPr id="6" name="CaixaDeTexto 5"/>
          <p:cNvSpPr txBox="1"/>
          <p:nvPr/>
        </p:nvSpPr>
        <p:spPr>
          <a:xfrm>
            <a:off x="667047" y="1799927"/>
            <a:ext cx="61053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dirty="0"/>
              <a:t>Classificação funcional</a:t>
            </a:r>
            <a:endParaRPr lang="pt-B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xibir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xibir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xibir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Exibir</Template>
  <TotalTime>0</TotalTime>
  <Words>1421</Words>
  <Application>Microsoft Office PowerPoint</Application>
  <PresentationFormat>Widescreen</PresentationFormat>
  <Paragraphs>202</Paragraphs>
  <Slides>36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41" baseType="lpstr">
      <vt:lpstr>Arial</vt:lpstr>
      <vt:lpstr>Calibri</vt:lpstr>
      <vt:lpstr>Century Schoolbook</vt:lpstr>
      <vt:lpstr>Wingdings 2</vt:lpstr>
      <vt:lpstr>Exibir</vt:lpstr>
      <vt:lpstr>Faculdade de tecnologia e ciências da Bahia Curso: Engenharia Civil Disciplina: Estradas  </vt:lpstr>
      <vt:lpstr>Ementa</vt:lpstr>
      <vt:lpstr>Referência Básica</vt:lpstr>
      <vt:lpstr>Classificação das rodovias</vt:lpstr>
      <vt:lpstr>Classificação das rodovias</vt:lpstr>
      <vt:lpstr>Classificação das rodovias</vt:lpstr>
      <vt:lpstr>Classificação das rodovias</vt:lpstr>
      <vt:lpstr>Classificação das rodovias</vt:lpstr>
      <vt:lpstr>Classificação das rodovias</vt:lpstr>
      <vt:lpstr>Apresentação do PowerPoint</vt:lpstr>
      <vt:lpstr>Classificação das rodovias</vt:lpstr>
      <vt:lpstr>Classificação das rodovias</vt:lpstr>
      <vt:lpstr>Classificação das rodovias</vt:lpstr>
      <vt:lpstr>Classificação das rodovias</vt:lpstr>
      <vt:lpstr>Classificação das rodovias</vt:lpstr>
      <vt:lpstr>Classificação das rodovias</vt:lpstr>
      <vt:lpstr>Classificação das rodovias</vt:lpstr>
      <vt:lpstr>Classificação das rodovias</vt:lpstr>
      <vt:lpstr>Classificação das rodovias</vt:lpstr>
      <vt:lpstr>Classificação das rodovias</vt:lpstr>
      <vt:lpstr>Classificação das rodovias</vt:lpstr>
      <vt:lpstr>Apresentação do PowerPoint</vt:lpstr>
      <vt:lpstr>Classificação das rodovias</vt:lpstr>
      <vt:lpstr>Classificação das rodovias</vt:lpstr>
      <vt:lpstr>Classificação das rodovias</vt:lpstr>
      <vt:lpstr>Classificação das rodovias</vt:lpstr>
      <vt:lpstr>Classificação das rodovias</vt:lpstr>
      <vt:lpstr>Classificação das rodovias</vt:lpstr>
      <vt:lpstr>Classificação das rodovias</vt:lpstr>
      <vt:lpstr>Classificação das rodovias</vt:lpstr>
      <vt:lpstr>Classificação das rodovias</vt:lpstr>
      <vt:lpstr>Classificação de uma rodovia quanto aos padrões de projeto</vt:lpstr>
      <vt:lpstr>Classificação de uma rodovia quanto aos padrões de projeto</vt:lpstr>
      <vt:lpstr>Classificação de uma rodovia quanto aos padrões de projeto</vt:lpstr>
      <vt:lpstr>Classificação de uma rodovia quanto aos padrões de projeto</vt:lpstr>
      <vt:lpstr>Classificação de uma rodovia quanto aos padrões de projeto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Juliane Santos Souza</dc:creator>
  <cp:lastModifiedBy>Juliane Santos Souza</cp:lastModifiedBy>
  <cp:revision>139</cp:revision>
  <dcterms:created xsi:type="dcterms:W3CDTF">2020-02-07T15:36:00Z</dcterms:created>
  <dcterms:modified xsi:type="dcterms:W3CDTF">2022-03-09T18:37:09Z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1046-11.2.0.8321</vt:lpwstr>
  </property>
</Properties>
</file>