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256" r:id="rId2"/>
    <p:sldId id="319" r:id="rId3"/>
    <p:sldId id="283" r:id="rId4"/>
    <p:sldId id="273" r:id="rId5"/>
    <p:sldId id="282" r:id="rId6"/>
    <p:sldId id="262" r:id="rId7"/>
    <p:sldId id="274" r:id="rId8"/>
    <p:sldId id="320" r:id="rId9"/>
    <p:sldId id="275" r:id="rId10"/>
    <p:sldId id="276" r:id="rId11"/>
    <p:sldId id="299" r:id="rId12"/>
    <p:sldId id="277" r:id="rId13"/>
    <p:sldId id="301" r:id="rId14"/>
    <p:sldId id="321" r:id="rId15"/>
    <p:sldId id="322" r:id="rId16"/>
    <p:sldId id="323" r:id="rId17"/>
    <p:sldId id="324" r:id="rId18"/>
    <p:sldId id="325" r:id="rId19"/>
    <p:sldId id="326" r:id="rId20"/>
    <p:sldId id="331" r:id="rId21"/>
    <p:sldId id="287" r:id="rId22"/>
    <p:sldId id="290" r:id="rId23"/>
    <p:sldId id="327" r:id="rId24"/>
    <p:sldId id="293" r:id="rId25"/>
    <p:sldId id="328" r:id="rId26"/>
    <p:sldId id="315" r:id="rId27"/>
    <p:sldId id="310" r:id="rId28"/>
    <p:sldId id="311" r:id="rId29"/>
    <p:sldId id="312" r:id="rId30"/>
    <p:sldId id="313" r:id="rId31"/>
    <p:sldId id="318" r:id="rId32"/>
    <p:sldId id="329" r:id="rId33"/>
    <p:sldId id="330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301D6-5FF3-476C-8FB4-1F18C460CE16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015AD-F407-47C9-A9B6-372E53DA18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03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0015AD-F407-47C9-A9B6-372E53DA184B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1926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0015AD-F407-47C9-A9B6-372E53DA184B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5211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7919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72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485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14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610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76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285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6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75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52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69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F4B176B-40E2-4A86-A121-3D674255EE35}" type="datetimeFigureOut">
              <a:rPr lang="pt-BR" smtClean="0"/>
              <a:t>09/03/2022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307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20.png"/><Relationship Id="rId4" Type="http://schemas.microsoft.com/office/2007/relationships/hdphoto" Target="../media/hdphoto2.wdp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31704" y="-39216"/>
            <a:ext cx="8568952" cy="1524000"/>
          </a:xfrm>
        </p:spPr>
        <p:txBody>
          <a:bodyPr>
            <a:normAutofit/>
          </a:bodyPr>
          <a:lstStyle/>
          <a:p>
            <a:r>
              <a:rPr lang="pt-BR" sz="2800" dirty="0"/>
              <a:t>Faculdade de tecnologia e ciências da Bahia</a:t>
            </a:r>
            <a:br>
              <a:rPr lang="pt-BR" sz="2800" dirty="0"/>
            </a:br>
            <a:r>
              <a:rPr lang="pt-BR" sz="2800" dirty="0"/>
              <a:t>Curso: Engenharia Civil</a:t>
            </a:r>
            <a:br>
              <a:rPr lang="pt-BR" sz="2800" dirty="0"/>
            </a:br>
            <a:r>
              <a:rPr lang="pt-BR" sz="2800" dirty="0"/>
              <a:t>Disciplina: Estradas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59496" y="2996952"/>
            <a:ext cx="9289032" cy="1066800"/>
          </a:xfrm>
        </p:spPr>
        <p:txBody>
          <a:bodyPr>
            <a:noAutofit/>
          </a:bodyPr>
          <a:lstStyle/>
          <a:p>
            <a:pPr algn="ctr"/>
            <a:r>
              <a:rPr lang="pt-BR" sz="4600" dirty="0">
                <a:solidFill>
                  <a:schemeClr val="tx2"/>
                </a:solidFill>
              </a:rPr>
              <a:t>Projeto de estradas</a:t>
            </a:r>
          </a:p>
          <a:p>
            <a:pPr algn="r"/>
            <a:endParaRPr lang="pt-BR" sz="4600" dirty="0">
              <a:solidFill>
                <a:schemeClr val="tx2"/>
              </a:solidFill>
            </a:endParaRPr>
          </a:p>
          <a:p>
            <a:pPr algn="r"/>
            <a:endParaRPr lang="pt-BR" sz="46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  <a:p>
            <a:pPr algn="ctr"/>
            <a:endParaRPr lang="pt-BR" sz="4600" dirty="0">
              <a:solidFill>
                <a:schemeClr val="tx2"/>
              </a:solidFill>
            </a:endParaRPr>
          </a:p>
          <a:p>
            <a:pPr algn="ctr"/>
            <a:endParaRPr lang="pt-BR" sz="4600" dirty="0">
              <a:solidFill>
                <a:schemeClr val="tx2"/>
              </a:solidFill>
            </a:endParaRP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245719"/>
            <a:ext cx="2520280" cy="1180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5901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Azimutes e ângulos de deflexão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86656" cy="4351337"/>
          </a:xfrm>
        </p:spPr>
        <p:txBody>
          <a:bodyPr>
            <a:normAutofit/>
          </a:bodyPr>
          <a:lstStyle/>
          <a:p>
            <a:pPr algn="just"/>
            <a:r>
              <a:rPr lang="pt-BR" sz="2000" dirty="0"/>
              <a:t>O Azimute de um alinhamento (orientado) é o ângulo, contado no sentido horário, formado entre o Norte Magnético e o alinhamento, podendo variar no intervalo semiaberto (0°, 360°).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3341895"/>
            <a:ext cx="8020549" cy="281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0949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Azimutes e ângulos de deflexão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O azimute pode variar de 0 a 360°</a:t>
            </a:r>
          </a:p>
          <a:p>
            <a:endParaRPr lang="pt-BR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737" y="2213905"/>
            <a:ext cx="4696872" cy="459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747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Azimutes e ângulos de deflexão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802680" cy="4351337"/>
          </a:xfrm>
        </p:spPr>
        <p:txBody>
          <a:bodyPr/>
          <a:lstStyle/>
          <a:p>
            <a:pPr algn="just"/>
            <a:r>
              <a:rPr lang="pt-BR" sz="2000" dirty="0"/>
              <a:t>Uma vez conhecidos os ângulos de deflexão nos vértices de uma poligonal e o Azimute de um dos alinhamentos, ficam automaticamente determinados os Azimutes dos demais alinhamentos.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996952"/>
            <a:ext cx="6228184" cy="3048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6497430" y="4859644"/>
            <a:ext cx="2664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AZ</a:t>
            </a:r>
            <a:r>
              <a:rPr lang="pt-BR" sz="1400" dirty="0"/>
              <a:t>1-2</a:t>
            </a:r>
            <a:r>
              <a:rPr lang="pt-BR" sz="2000" dirty="0"/>
              <a:t> = AZ</a:t>
            </a:r>
            <a:r>
              <a:rPr lang="pt-BR" sz="1400" dirty="0"/>
              <a:t>0-1</a:t>
            </a:r>
            <a:r>
              <a:rPr lang="pt-BR" sz="2000" dirty="0"/>
              <a:t> + I</a:t>
            </a:r>
            <a:r>
              <a:rPr lang="pt-BR" sz="1400" dirty="0"/>
              <a:t>1</a:t>
            </a:r>
            <a:r>
              <a:rPr lang="pt-BR" sz="2000" dirty="0"/>
              <a:t> ; </a:t>
            </a:r>
          </a:p>
          <a:p>
            <a:endParaRPr lang="pt-BR" sz="2000" dirty="0"/>
          </a:p>
          <a:p>
            <a:r>
              <a:rPr lang="pt-BR" sz="2000" dirty="0"/>
              <a:t>AZ</a:t>
            </a:r>
            <a:r>
              <a:rPr lang="pt-BR" sz="1400" dirty="0"/>
              <a:t>2-3</a:t>
            </a:r>
            <a:r>
              <a:rPr lang="pt-BR" sz="2000" dirty="0"/>
              <a:t> = AZ</a:t>
            </a:r>
            <a:r>
              <a:rPr lang="pt-BR" sz="1400" dirty="0"/>
              <a:t>1-2</a:t>
            </a:r>
            <a:r>
              <a:rPr lang="pt-BR" sz="2000" dirty="0"/>
              <a:t> – I</a:t>
            </a:r>
            <a:r>
              <a:rPr lang="pt-BR" sz="1400" dirty="0"/>
              <a:t>2</a:t>
            </a:r>
            <a:r>
              <a:rPr lang="pt-BR" sz="2000" dirty="0"/>
              <a:t> 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BABB18D-7EFE-40ED-8026-95EE58863D84}"/>
              </a:ext>
            </a:extLst>
          </p:cNvPr>
          <p:cNvSpPr txBox="1"/>
          <p:nvPr/>
        </p:nvSpPr>
        <p:spPr>
          <a:xfrm>
            <a:off x="6360514" y="2966337"/>
            <a:ext cx="482410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Azimute de um alinhamento é sempre igual ao Azimute do alinhamento anterior: “mais” quando se trata de uma deflexão à direita; “menos” quando se trata de uma deflexão à esquerda”.</a:t>
            </a:r>
          </a:p>
        </p:txBody>
      </p:sp>
    </p:spTree>
    <p:extLst>
      <p:ext uri="{BB962C8B-B14F-4D97-AF65-F5344CB8AC3E}">
        <p14:creationId xmlns:p14="http://schemas.microsoft.com/office/powerpoint/2010/main" val="3395089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1872" y="404664"/>
            <a:ext cx="9692640" cy="1325562"/>
          </a:xfrm>
        </p:spPr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2057400"/>
            <a:ext cx="9971080" cy="4800600"/>
          </a:xfrm>
        </p:spPr>
        <p:txBody>
          <a:bodyPr>
            <a:normAutofit/>
          </a:bodyPr>
          <a:lstStyle/>
          <a:p>
            <a:pPr algn="just"/>
            <a:r>
              <a:rPr lang="pt-BR" sz="2000" dirty="0"/>
              <a:t>Calcular os azimutes dos pontos 2 e 3, sabendo que o azimute no ponto 1 (AZ0-1) é 135°14’15”. Os ângulos de deflexão são:</a:t>
            </a:r>
          </a:p>
          <a:p>
            <a:pPr algn="just"/>
            <a:r>
              <a:rPr lang="pt-BR" sz="2000" dirty="0"/>
              <a:t>I1 = 35°12’30” </a:t>
            </a:r>
          </a:p>
          <a:p>
            <a:pPr algn="just"/>
            <a:r>
              <a:rPr lang="pt-BR" sz="2000" dirty="0"/>
              <a:t>I2 = 43°14’26”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marL="0" indent="0" algn="just">
              <a:buNone/>
            </a:pPr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920" y="3020150"/>
            <a:ext cx="7142450" cy="244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8A712B6-6B25-4108-8087-0D3C1427149E}"/>
              </a:ext>
            </a:extLst>
          </p:cNvPr>
          <p:cNvSpPr txBox="1"/>
          <p:nvPr/>
        </p:nvSpPr>
        <p:spPr>
          <a:xfrm>
            <a:off x="1261872" y="4077072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dirty="0"/>
          </a:p>
          <a:p>
            <a:r>
              <a:rPr lang="pt-BR" sz="1800" dirty="0"/>
              <a:t>AZ</a:t>
            </a:r>
            <a:r>
              <a:rPr lang="pt-BR" sz="1200" dirty="0"/>
              <a:t>1-2</a:t>
            </a:r>
            <a:r>
              <a:rPr lang="pt-BR" sz="1800" dirty="0"/>
              <a:t> =</a:t>
            </a:r>
          </a:p>
          <a:p>
            <a:endParaRPr lang="pt-BR" sz="1800" dirty="0"/>
          </a:p>
          <a:p>
            <a:r>
              <a:rPr lang="pt-BR" sz="1800" dirty="0"/>
              <a:t>AZ</a:t>
            </a:r>
            <a:r>
              <a:rPr lang="pt-BR" sz="1200" dirty="0"/>
              <a:t>2-3</a:t>
            </a:r>
            <a:r>
              <a:rPr lang="pt-BR" sz="1800" dirty="0"/>
              <a:t> =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1880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52B287-E869-4EEF-B160-E90CB4DD2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615B9C-725F-45E8-BC38-5B0D489A3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1" dirty="0"/>
              <a:t>Estaqueamento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O desenho do eixo projetado em escala real, no campo, consiste na marcação de pontos representativos do eixo, materializados por meio de </a:t>
            </a:r>
            <a:r>
              <a:rPr lang="pt-BR" sz="2000" b="1" dirty="0"/>
              <a:t>piquetes (ou estacas)</a:t>
            </a:r>
            <a:r>
              <a:rPr lang="pt-BR" sz="2000" dirty="0"/>
              <a:t> cravados no terreno, posicionados com precisão topográfica.</a:t>
            </a:r>
          </a:p>
          <a:p>
            <a:pPr algn="just"/>
            <a:r>
              <a:rPr lang="pt-BR" sz="2000" dirty="0"/>
              <a:t>A materialização dos alinhamentos retos e a locação das tangentes não oferecem dificuldades maiores, pois consistem basicamente na medida de ângulos e de distâncias ao longo de alinhamentos retos.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453415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711B301-719C-4EB5-93AE-9B29D9666E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476672"/>
            <a:ext cx="8304670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625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6DF0FB-1DDA-41D8-AE7D-9414D18D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07F00C-8339-4ED8-BFC9-C52D2B0E0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6262" y="2045628"/>
            <a:ext cx="9252225" cy="4351337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2000" b="1" dirty="0"/>
              <a:t>Caracterização dos elementos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Para identificação dos pontos do traçado, faz-se a demarcação dos pontos ao longo do traçado, que deverão estar igualmente distanciados</a:t>
            </a:r>
          </a:p>
          <a:p>
            <a:pPr lvl="1" algn="just"/>
            <a:r>
              <a:rPr lang="pt-BR" sz="2000" b="1" dirty="0"/>
              <a:t>Estacas:</a:t>
            </a:r>
            <a:r>
              <a:rPr lang="pt-BR" sz="2000" dirty="0"/>
              <a:t> Marcadas normalmente a cada 20,00 m de distância, a partir do ponto de início do projeto (Estaca 0) e numeradas sequencialmente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232201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F6FB4-6DFE-44A4-85F2-62A180519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5B62B9-DF0C-4551-BCD8-89EA2BDA1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16832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Pontos situados no intervalo entre estacas, chamadas de inteiras, são identificados pela distância medida a partir da estaca menor e denominados estacas fracionárias ou intermediárias </a:t>
            </a:r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 err="1"/>
              <a:t>Ex</a:t>
            </a:r>
            <a:r>
              <a:rPr lang="pt-BR" dirty="0"/>
              <a:t>:</a:t>
            </a:r>
          </a:p>
          <a:p>
            <a:pPr algn="just"/>
            <a:r>
              <a:rPr lang="pt-BR" dirty="0"/>
              <a:t>EST 4 + 11,07 m</a:t>
            </a:r>
          </a:p>
          <a:p>
            <a:pPr algn="just"/>
            <a:r>
              <a:rPr lang="pt-BR" dirty="0"/>
              <a:t>EST 8 + 15,58 m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9684F01-2D2B-434A-BF1A-269CC0A71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400" y="2636912"/>
            <a:ext cx="5595600" cy="422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0311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EF8A68-2092-4908-B8A8-B4BF75F96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1B2FB9-7379-4FA1-A150-BB49E47DF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Cálculo do estaqueamento de 20 em 20 m</a:t>
            </a:r>
          </a:p>
          <a:p>
            <a:endParaRPr lang="pt-BR" sz="2000" dirty="0"/>
          </a:p>
          <a:p>
            <a:endParaRPr lang="pt-BR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83AAE91-B4B8-4AD4-A56E-D28965DF5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93" y="2204864"/>
            <a:ext cx="1070546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86ABBF3F-0813-46E0-86D9-B96E63CCF501}"/>
                  </a:ext>
                </a:extLst>
              </p:cNvPr>
              <p:cNvSpPr txBox="1"/>
              <p:nvPr/>
            </p:nvSpPr>
            <p:spPr>
              <a:xfrm>
                <a:off x="1305838" y="5417364"/>
                <a:ext cx="784887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dirty="0"/>
                  <a:t>E (PI1) = </a:t>
                </a:r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pt-BR" dirty="0"/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86ABBF3F-0813-46E0-86D9-B96E63CCF5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838" y="5417364"/>
                <a:ext cx="7848872" cy="369332"/>
              </a:xfrm>
              <a:prstGeom prst="rect">
                <a:avLst/>
              </a:prstGeom>
              <a:blipFill>
                <a:blip r:embed="rId3"/>
                <a:stretch>
                  <a:fillRect l="-621" t="-10000" b="-2666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4317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24622F-B390-4667-AF56-CC6877971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CCEC66-9DEF-4663-B27D-175C411B3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Calcular o estaqueamento até o PI2</a:t>
            </a:r>
          </a:p>
          <a:p>
            <a:endParaRPr lang="pt-BR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DFB83C0-757D-49BA-9CFE-40B6FD5335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2420888"/>
            <a:ext cx="8937670" cy="2404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DA5D308-86F2-4A55-AFD6-81B36568BB3D}"/>
              </a:ext>
            </a:extLst>
          </p:cNvPr>
          <p:cNvSpPr txBox="1"/>
          <p:nvPr/>
        </p:nvSpPr>
        <p:spPr>
          <a:xfrm>
            <a:off x="1415480" y="4959862"/>
            <a:ext cx="78488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 (PI2) = ?</a:t>
            </a:r>
          </a:p>
        </p:txBody>
      </p:sp>
    </p:spTree>
    <p:extLst>
      <p:ext uri="{BB962C8B-B14F-4D97-AF65-F5344CB8AC3E}">
        <p14:creationId xmlns:p14="http://schemas.microsoft.com/office/powerpoint/2010/main" val="2822238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A4E7D1-D53B-4B1B-9FD6-8669053C8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Geometria da estrada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474FD1-C4B3-4B5D-B5C7-74FC4398D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623" y="1691322"/>
            <a:ext cx="9692640" cy="4351337"/>
          </a:xfrm>
        </p:spPr>
        <p:txBody>
          <a:bodyPr>
            <a:noAutofit/>
          </a:bodyPr>
          <a:lstStyle/>
          <a:p>
            <a:pPr algn="just"/>
            <a:endParaRPr lang="pt-BR" sz="2000" dirty="0"/>
          </a:p>
          <a:p>
            <a:pPr marL="0" indent="0" algn="just">
              <a:buNone/>
            </a:pPr>
            <a:r>
              <a:rPr lang="pt-BR" sz="2000" dirty="0"/>
              <a:t>A geometria da estrada é definida: </a:t>
            </a:r>
          </a:p>
          <a:p>
            <a:pPr algn="just"/>
            <a:r>
              <a:rPr lang="pt-BR" sz="2000" dirty="0"/>
              <a:t>Pelo traçado do eixo em planta; </a:t>
            </a:r>
          </a:p>
          <a:p>
            <a:pPr algn="just"/>
            <a:r>
              <a:rPr lang="pt-BR" sz="2000" dirty="0"/>
              <a:t>Pelo desenho dos perfis longitudinais e transversais.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r>
              <a:rPr lang="pt-BR" sz="2000" b="1" dirty="0"/>
              <a:t>Eixo de uma estrada</a:t>
            </a:r>
            <a:r>
              <a:rPr lang="pt-BR" sz="2000" dirty="0"/>
              <a:t> é o alinhamento longitudinal da mesma. O estudo de um traçado rodoviário é feito com base neste alinhamento. Nas estradas de rodagem, o eixo localiza-se na região central da pista de rolamento.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95444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13340611-4460-442F-A0CF-0C0677B2F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764704"/>
            <a:ext cx="1070546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311EE99-250F-4302-AA2B-EA11A6071FC5}"/>
              </a:ext>
            </a:extLst>
          </p:cNvPr>
          <p:cNvSpPr txBox="1"/>
          <p:nvPr/>
        </p:nvSpPr>
        <p:spPr>
          <a:xfrm>
            <a:off x="1343472" y="4365104"/>
            <a:ext cx="6102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 (PF) = 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7423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5400" y="692696"/>
            <a:ext cx="10225136" cy="5708104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2000" b="1" dirty="0"/>
              <a:t>Curvas de concordância horizontal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As curvas de </a:t>
            </a:r>
            <a:r>
              <a:rPr lang="pt-BR" sz="2000" b="1" dirty="0"/>
              <a:t>concordância horizontal</a:t>
            </a:r>
            <a:r>
              <a:rPr lang="pt-BR" sz="2000" dirty="0"/>
              <a:t> são os elementos utilizados para concordar os alinhamentos retos da poligonal da estrada. (BD e EG)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2996953"/>
            <a:ext cx="6357425" cy="341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12431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8631" y="1124744"/>
            <a:ext cx="10225136" cy="4800600"/>
          </a:xfrm>
        </p:spPr>
        <p:txBody>
          <a:bodyPr>
            <a:normAutofit/>
          </a:bodyPr>
          <a:lstStyle/>
          <a:p>
            <a:pPr algn="just"/>
            <a:r>
              <a:rPr lang="pt-BR" sz="2000" dirty="0"/>
              <a:t>Quando </a:t>
            </a:r>
            <a:r>
              <a:rPr lang="pt-BR" sz="2000" b="1" dirty="0"/>
              <a:t>duas curvas de sentidos opostos </a:t>
            </a:r>
            <a:r>
              <a:rPr lang="pt-BR" sz="2000" dirty="0"/>
              <a:t>se cruzam em um ponto de tangência em comum, recebem o nome de </a:t>
            </a:r>
            <a:r>
              <a:rPr lang="pt-BR" sz="2000" b="1" dirty="0"/>
              <a:t>curvas reversas</a:t>
            </a:r>
            <a:r>
              <a:rPr lang="pt-BR" sz="2000" dirty="0"/>
              <a:t>.</a:t>
            </a:r>
          </a:p>
          <a:p>
            <a:pPr algn="just"/>
            <a:endParaRPr 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35B6089-68F6-462F-802C-F951CB250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662" y="2708920"/>
            <a:ext cx="6315075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9377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242FB-D171-4F89-8EFC-F2A708393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fazer o traçado de uma curva?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006C695-63FB-45A2-80BF-10A5D9819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308" y="2060848"/>
            <a:ext cx="7565384" cy="4058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8180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9680" y="15082"/>
            <a:ext cx="9692640" cy="1325562"/>
          </a:xfrm>
        </p:spPr>
        <p:txBody>
          <a:bodyPr/>
          <a:lstStyle/>
          <a:p>
            <a:r>
              <a:rPr lang="pt-BR" sz="3500" dirty="0"/>
              <a:t>Curva de concordância horizontal simples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É um dos tipos de concordância horizontal mais utilizados em projetos de vias</a:t>
            </a:r>
          </a:p>
          <a:p>
            <a:pPr lvl="1" algn="just"/>
            <a:r>
              <a:rPr lang="pt-BR" dirty="0"/>
              <a:t>Usa apenas um arco de círculo para concordar dois ou mais alinhamentos de uma estrada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974" y="3068960"/>
            <a:ext cx="4407191" cy="378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6168008" y="3192065"/>
            <a:ext cx="38884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Onde:</a:t>
            </a:r>
          </a:p>
          <a:p>
            <a:r>
              <a:rPr lang="pt-BR" dirty="0"/>
              <a:t>PC = Ponto de início da curva;</a:t>
            </a:r>
          </a:p>
          <a:p>
            <a:r>
              <a:rPr lang="pt-BR" dirty="0"/>
              <a:t>PI = Ponto de interseção das tangentes;</a:t>
            </a:r>
          </a:p>
          <a:p>
            <a:r>
              <a:rPr lang="pt-BR" dirty="0"/>
              <a:t>PT = Ponto onde a curva termina;</a:t>
            </a:r>
          </a:p>
          <a:p>
            <a:r>
              <a:rPr lang="pt-BR" dirty="0"/>
              <a:t>O = Centro da curva;</a:t>
            </a:r>
          </a:p>
          <a:p>
            <a:r>
              <a:rPr lang="pt-BR" dirty="0"/>
              <a:t>T = Tangente externa;</a:t>
            </a:r>
          </a:p>
          <a:p>
            <a:r>
              <a:rPr lang="el-GR" dirty="0"/>
              <a:t>Θ</a:t>
            </a:r>
            <a:r>
              <a:rPr lang="pt-BR" dirty="0"/>
              <a:t> = Ângulo central da curva;</a:t>
            </a:r>
          </a:p>
          <a:p>
            <a:r>
              <a:rPr lang="el-GR" dirty="0"/>
              <a:t>β</a:t>
            </a:r>
            <a:r>
              <a:rPr lang="pt-BR" dirty="0"/>
              <a:t> = Ângulo de deflexão no PI;</a:t>
            </a:r>
          </a:p>
          <a:p>
            <a:r>
              <a:rPr lang="el-GR" dirty="0"/>
              <a:t>Θ</a:t>
            </a:r>
            <a:r>
              <a:rPr lang="pt-BR" dirty="0"/>
              <a:t> = </a:t>
            </a:r>
            <a:r>
              <a:rPr lang="el-GR" dirty="0"/>
              <a:t>β</a:t>
            </a:r>
            <a:r>
              <a:rPr lang="pt-BR" dirty="0"/>
              <a:t>;</a:t>
            </a:r>
          </a:p>
          <a:p>
            <a:r>
              <a:rPr lang="pt-BR" dirty="0"/>
              <a:t>R = Raio da curva;</a:t>
            </a:r>
          </a:p>
          <a:p>
            <a:r>
              <a:rPr lang="pt-BR" dirty="0"/>
              <a:t>A = Afastamento.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3539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3791FE-ED74-4DAA-856A-CAE0CD869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20688"/>
            <a:ext cx="6346296" cy="6237312"/>
          </a:xfrm>
        </p:spPr>
        <p:txBody>
          <a:bodyPr>
            <a:normAutofit lnSpcReduction="10000"/>
          </a:bodyPr>
          <a:lstStyle/>
          <a:p>
            <a:pPr lvl="1"/>
            <a:r>
              <a:rPr lang="el-GR" dirty="0"/>
              <a:t>Θ</a:t>
            </a:r>
            <a:r>
              <a:rPr lang="pt-BR" dirty="0"/>
              <a:t> = </a:t>
            </a:r>
            <a:r>
              <a:rPr lang="el-GR" dirty="0"/>
              <a:t>β</a:t>
            </a:r>
            <a:endParaRPr lang="pt-BR" dirty="0"/>
          </a:p>
          <a:p>
            <a:pPr lvl="1"/>
            <a:endParaRPr lang="pt-BR" dirty="0"/>
          </a:p>
          <a:p>
            <a:pPr lvl="1"/>
            <a:r>
              <a:rPr lang="pt-BR" dirty="0"/>
              <a:t>A soma dos ângulos internos de um polígono é dada pela expressão:</a:t>
            </a:r>
          </a:p>
          <a:p>
            <a:pPr lvl="1"/>
            <a:r>
              <a:rPr lang="pt-BR" dirty="0"/>
              <a:t>S = 180° x (n - 2)</a:t>
            </a:r>
          </a:p>
          <a:p>
            <a:pPr lvl="1"/>
            <a:r>
              <a:rPr lang="pt-BR" dirty="0"/>
              <a:t>S = 180 ° x (4 - 2 )</a:t>
            </a:r>
          </a:p>
          <a:p>
            <a:pPr lvl="1"/>
            <a:r>
              <a:rPr lang="pt-BR" dirty="0"/>
              <a:t>S = 360° 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r>
              <a:rPr lang="pt-BR" dirty="0"/>
              <a:t>Os raios das curvas são perpendiculares no ponto de tangência (PT e PC), portanto:</a:t>
            </a:r>
          </a:p>
          <a:p>
            <a:pPr lvl="1"/>
            <a:endParaRPr lang="pt-BR" dirty="0"/>
          </a:p>
          <a:p>
            <a:pPr lvl="1"/>
            <a:r>
              <a:rPr lang="el-GR" dirty="0"/>
              <a:t>Θ</a:t>
            </a:r>
            <a:r>
              <a:rPr lang="pt-BR" dirty="0"/>
              <a:t> + 90° + 90° + (180° - </a:t>
            </a:r>
            <a:r>
              <a:rPr lang="el-GR" dirty="0"/>
              <a:t>β</a:t>
            </a:r>
            <a:r>
              <a:rPr lang="pt-BR" dirty="0"/>
              <a:t>) = 360°</a:t>
            </a:r>
          </a:p>
          <a:p>
            <a:pPr lvl="1"/>
            <a:r>
              <a:rPr lang="el-GR" dirty="0"/>
              <a:t>Θ</a:t>
            </a:r>
            <a:r>
              <a:rPr lang="pt-BR" dirty="0"/>
              <a:t> + 180 ° + 180° - </a:t>
            </a:r>
            <a:r>
              <a:rPr lang="el-GR" dirty="0"/>
              <a:t>β</a:t>
            </a:r>
            <a:r>
              <a:rPr lang="pt-BR" dirty="0"/>
              <a:t> = 360°</a:t>
            </a:r>
          </a:p>
          <a:p>
            <a:pPr lvl="1"/>
            <a:r>
              <a:rPr lang="pt-BR" dirty="0"/>
              <a:t>Logo:</a:t>
            </a:r>
          </a:p>
          <a:p>
            <a:pPr lvl="1"/>
            <a:r>
              <a:rPr lang="el-GR" dirty="0"/>
              <a:t>Θ</a:t>
            </a:r>
            <a:r>
              <a:rPr lang="pt-BR" dirty="0"/>
              <a:t> = </a:t>
            </a:r>
            <a:r>
              <a:rPr lang="el-GR" dirty="0"/>
              <a:t>β</a:t>
            </a:r>
            <a:endParaRPr lang="pt-BR" dirty="0"/>
          </a:p>
          <a:p>
            <a:pPr marL="274320" lvl="1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pPr marL="0" indent="0">
              <a:buNone/>
            </a:pPr>
            <a:r>
              <a:rPr lang="el-GR" dirty="0"/>
              <a:t>Θ</a:t>
            </a:r>
            <a:r>
              <a:rPr lang="pt-BR" dirty="0"/>
              <a:t> = Ângulo central da curva;</a:t>
            </a:r>
          </a:p>
          <a:p>
            <a:pPr marL="0" indent="0">
              <a:buNone/>
            </a:pPr>
            <a:r>
              <a:rPr lang="el-GR" dirty="0"/>
              <a:t>β</a:t>
            </a:r>
            <a:r>
              <a:rPr lang="pt-BR" dirty="0"/>
              <a:t> = Ângulo de deflexão no PI;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653B0FD-5110-4A46-81DE-A412E2C33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809" y="1268760"/>
            <a:ext cx="4407191" cy="378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90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43472" y="1556792"/>
            <a:ext cx="9598848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2000" dirty="0"/>
              <a:t>Conceito de ângulo central (</a:t>
            </a:r>
            <a:r>
              <a:rPr lang="el-GR" sz="2000" dirty="0"/>
              <a:t>Θ</a:t>
            </a:r>
            <a:r>
              <a:rPr lang="pt-BR" sz="2000" dirty="0"/>
              <a:t>)</a:t>
            </a:r>
          </a:p>
          <a:p>
            <a:endParaRPr lang="pt-BR" sz="2000" dirty="0"/>
          </a:p>
          <a:p>
            <a:r>
              <a:rPr lang="pt-BR" sz="2000" dirty="0"/>
              <a:t>É o ângulo formado pelos raios que passam pelo PC e PT e que se interceptam no ponto O. Estes raios são perpendiculares nos pontos de tangência PC e PT.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3282123"/>
            <a:ext cx="4141710" cy="356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170D8B58-4EAB-45D5-A773-CC147A5DA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15082"/>
            <a:ext cx="9692640" cy="1325562"/>
          </a:xfrm>
        </p:spPr>
        <p:txBody>
          <a:bodyPr/>
          <a:lstStyle/>
          <a:p>
            <a:r>
              <a:rPr lang="pt-BR" sz="3500" dirty="0"/>
              <a:t>Curva de concordância horizontal simples</a:t>
            </a:r>
          </a:p>
        </p:txBody>
      </p:sp>
    </p:spTree>
    <p:extLst>
      <p:ext uri="{BB962C8B-B14F-4D97-AF65-F5344CB8AC3E}">
        <p14:creationId xmlns:p14="http://schemas.microsoft.com/office/powerpoint/2010/main" val="41174409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9680" y="54720"/>
            <a:ext cx="9692640" cy="1325562"/>
          </a:xfrm>
        </p:spPr>
        <p:txBody>
          <a:bodyPr/>
          <a:lstStyle/>
          <a:p>
            <a:r>
              <a:rPr lang="pt-BR" sz="3500" dirty="0"/>
              <a:t>Curva de concordância horizontal simples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49680" y="1797025"/>
            <a:ext cx="8595360" cy="5060975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pt-BR" sz="2000" dirty="0"/>
              <a:t>Cálculo dos elementos do projeto de uma curva circular simples</a:t>
            </a:r>
          </a:p>
          <a:p>
            <a:pPr algn="just"/>
            <a:r>
              <a:rPr lang="pt-BR" sz="2000" b="1" dirty="0"/>
              <a:t>Tangente externa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marL="114300" indent="0" algn="just">
              <a:buNone/>
            </a:pPr>
            <a:r>
              <a:rPr lang="pt-BR" sz="2000" dirty="0"/>
              <a:t>Onde:</a:t>
            </a:r>
          </a:p>
          <a:p>
            <a:pPr marL="114300" indent="0" algn="just">
              <a:buNone/>
            </a:pPr>
            <a:r>
              <a:rPr lang="pt-BR" sz="2000" dirty="0"/>
              <a:t>T = tangente externa (m);</a:t>
            </a:r>
          </a:p>
          <a:p>
            <a:pPr marL="114300" indent="0" algn="just">
              <a:buNone/>
            </a:pPr>
            <a:r>
              <a:rPr lang="pt-BR" sz="2000" dirty="0"/>
              <a:t>R = raio da curva circular (m);</a:t>
            </a:r>
          </a:p>
          <a:p>
            <a:pPr marL="114300" indent="0" algn="just">
              <a:buNone/>
            </a:pPr>
            <a:r>
              <a:rPr lang="el-GR" sz="2000" dirty="0"/>
              <a:t>Θ </a:t>
            </a:r>
            <a:r>
              <a:rPr lang="pt-BR" sz="2000" dirty="0"/>
              <a:t>= ângulo central (lembrando que é numericamente igual à deflexão </a:t>
            </a:r>
            <a:r>
              <a:rPr lang="el-GR" sz="2000" dirty="0"/>
              <a:t>β</a:t>
            </a:r>
            <a:r>
              <a:rPr lang="pt-BR" sz="2000" dirty="0"/>
              <a:t>, expresso em graus ).</a:t>
            </a:r>
          </a:p>
          <a:p>
            <a:pPr algn="just"/>
            <a:endParaRPr lang="pt-BR" sz="20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EF726CF-54AF-4FAC-AA21-905665F1A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800" y="3140968"/>
            <a:ext cx="2609850" cy="90487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9ADE0101-F54D-4595-898D-832280DD0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4946" y="2276872"/>
            <a:ext cx="4599422" cy="310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3204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9680" y="15082"/>
            <a:ext cx="9692640" cy="1325562"/>
          </a:xfrm>
        </p:spPr>
        <p:txBody>
          <a:bodyPr/>
          <a:lstStyle/>
          <a:p>
            <a:r>
              <a:rPr lang="pt-BR" sz="3500" dirty="0"/>
              <a:t>Curva de concordância horizontal simples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49680" y="1556792"/>
            <a:ext cx="8595360" cy="4351337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pt-BR" sz="2000" dirty="0"/>
              <a:t>Cálculo dos elementos do projeto de uma curva circular simples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/>
              <a:t>Desenvolvimento (ou comprimento) da curva circular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marL="114300" indent="0" algn="just">
              <a:buNone/>
            </a:pPr>
            <a:r>
              <a:rPr lang="pt-BR" sz="2000" dirty="0"/>
              <a:t>Onde:</a:t>
            </a:r>
          </a:p>
          <a:p>
            <a:pPr marL="114300" indent="0" algn="just">
              <a:buNone/>
            </a:pPr>
            <a:r>
              <a:rPr lang="pt-BR" sz="2000" dirty="0"/>
              <a:t>D = Desenvolvimento (ou comprimento) da curva circular (m);</a:t>
            </a:r>
          </a:p>
          <a:p>
            <a:pPr marL="114300" indent="0" algn="just">
              <a:buNone/>
            </a:pPr>
            <a:r>
              <a:rPr lang="pt-BR" sz="2000" dirty="0"/>
              <a:t>R = raio da curva circular (m);</a:t>
            </a:r>
          </a:p>
          <a:p>
            <a:pPr marL="114300" indent="0" algn="just">
              <a:buNone/>
            </a:pPr>
            <a:r>
              <a:rPr lang="el-GR" sz="2000" dirty="0"/>
              <a:t>Θ </a:t>
            </a:r>
            <a:r>
              <a:rPr lang="pt-BR" sz="2000" dirty="0"/>
              <a:t>= ângulo central (lembrando que é numericamente igual à deflexão </a:t>
            </a:r>
            <a:r>
              <a:rPr lang="el-GR" sz="2000" dirty="0"/>
              <a:t>β</a:t>
            </a:r>
            <a:r>
              <a:rPr lang="pt-BR" sz="2000" dirty="0"/>
              <a:t>, expresso em graus).</a:t>
            </a:r>
          </a:p>
          <a:p>
            <a:pPr marL="114300" indent="0" algn="just">
              <a:buNone/>
            </a:pPr>
            <a:endParaRPr lang="pt-BR" sz="2000" dirty="0"/>
          </a:p>
          <a:p>
            <a:pPr marL="114300" indent="0" algn="just">
              <a:buNone/>
            </a:pPr>
            <a:endParaRPr lang="pt-BR" sz="20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AC3FCDD-EC29-4E43-B7D2-CFC71F836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6445" y="2850040"/>
            <a:ext cx="3095997" cy="1764839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16479A12-DA37-479C-BEFB-ECF8618C8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6" y="3139430"/>
            <a:ext cx="14382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612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1872" y="136536"/>
            <a:ext cx="9692640" cy="1325562"/>
          </a:xfrm>
        </p:spPr>
        <p:txBody>
          <a:bodyPr/>
          <a:lstStyle/>
          <a:p>
            <a:pPr algn="just"/>
            <a:r>
              <a:rPr lang="pt-BR" sz="3500" dirty="0"/>
              <a:t>Curva de concordância horizontal simples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707346"/>
            <a:ext cx="9154608" cy="4351337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pt-BR" sz="2000" dirty="0"/>
              <a:t>Cálculo dos elementos do projeto de uma curva circular simples</a:t>
            </a:r>
          </a:p>
          <a:p>
            <a:pPr algn="just"/>
            <a:r>
              <a:rPr lang="pt-BR" sz="2000" b="1" dirty="0"/>
              <a:t>Afastamento</a:t>
            </a:r>
          </a:p>
          <a:p>
            <a:pPr algn="just"/>
            <a:endParaRPr lang="pt-BR" sz="2000" b="1" dirty="0"/>
          </a:p>
          <a:p>
            <a:pPr algn="just"/>
            <a:endParaRPr lang="pt-BR" sz="2000" b="1" dirty="0"/>
          </a:p>
          <a:p>
            <a:pPr algn="just"/>
            <a:endParaRPr lang="pt-BR" sz="2000" b="1" dirty="0"/>
          </a:p>
          <a:p>
            <a:pPr marL="114300" indent="0" algn="just">
              <a:buNone/>
            </a:pPr>
            <a:r>
              <a:rPr lang="pt-BR" sz="2000" dirty="0"/>
              <a:t>Onde:</a:t>
            </a:r>
          </a:p>
          <a:p>
            <a:pPr marL="114300" indent="0" algn="just">
              <a:buNone/>
            </a:pPr>
            <a:r>
              <a:rPr lang="pt-BR" sz="2000" dirty="0"/>
              <a:t>A = Afastamento (m);</a:t>
            </a:r>
          </a:p>
          <a:p>
            <a:pPr marL="114300" indent="0" algn="just">
              <a:buNone/>
            </a:pPr>
            <a:r>
              <a:rPr lang="pt-BR" sz="2000" dirty="0"/>
              <a:t>R = raio da curva circular (m);</a:t>
            </a:r>
          </a:p>
          <a:p>
            <a:pPr marL="114300" indent="0" algn="just">
              <a:buNone/>
            </a:pPr>
            <a:r>
              <a:rPr lang="el-GR" sz="2000" dirty="0"/>
              <a:t>Θ </a:t>
            </a:r>
            <a:r>
              <a:rPr lang="pt-BR" sz="2000" dirty="0"/>
              <a:t>= ângulo central (lembrando que é numericamente igual à deflexão </a:t>
            </a:r>
            <a:r>
              <a:rPr lang="el-GR" sz="2000" dirty="0"/>
              <a:t>β</a:t>
            </a:r>
            <a:r>
              <a:rPr lang="pt-BR" sz="2000" dirty="0"/>
              <a:t>).</a:t>
            </a:r>
          </a:p>
          <a:p>
            <a:pPr algn="just"/>
            <a:endParaRPr lang="pt-BR" sz="2000" b="1" dirty="0"/>
          </a:p>
          <a:p>
            <a:endParaRPr lang="pt-BR" sz="2000" dirty="0"/>
          </a:p>
          <a:p>
            <a:endParaRPr lang="pt-BR" sz="20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FCADC5E-6ACD-4097-A5B1-FE4ACC2E4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472" y="3029374"/>
            <a:ext cx="2798472" cy="10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798A0111-0E01-476C-B580-6928CB5C0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838" y="2259384"/>
            <a:ext cx="3935760" cy="338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F6FCB889-8D8D-48ED-B8BA-CFA35A964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359" y="2881675"/>
            <a:ext cx="2145711" cy="1339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0222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Eixo de uma estrada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O eixo de uma estrada é o alinhamento longitudinal da estrada;</a:t>
            </a:r>
          </a:p>
          <a:p>
            <a:pPr lvl="1" algn="just"/>
            <a:r>
              <a:rPr lang="pt-BR" sz="2000" dirty="0"/>
              <a:t>O eixo localiza-se na região central da pista de rolamento.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284" y="3429000"/>
            <a:ext cx="7164288" cy="2314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7260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655759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Para ilustrar o procedimento de cálculo de concordâncias com curvas circulares simples, considere o projeto de um eixo, com os alinhamentos definidos na forma da figura, no qual se queira efetuar as concordâncias com os raios de curva R1 = 200,00 m.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913" y="4877527"/>
            <a:ext cx="2434864" cy="1520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E3FD378-B57B-48C5-9BC1-198C84746F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3875" y="2608405"/>
            <a:ext cx="7668859" cy="181205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06EA1D96-AAFE-4E8F-8407-4E0415313C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11620" y="5226795"/>
            <a:ext cx="2609850" cy="904875"/>
          </a:xfrm>
          <a:prstGeom prst="rect">
            <a:avLst/>
          </a:prstGeom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8BBB3F47-AB1B-4FC9-B01B-8806D3DA56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054" y="5149853"/>
            <a:ext cx="14382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60564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620688"/>
            <a:ext cx="8595360" cy="5559449"/>
          </a:xfrm>
        </p:spPr>
        <p:txBody>
          <a:bodyPr>
            <a:normAutofit/>
          </a:bodyPr>
          <a:lstStyle/>
          <a:p>
            <a:r>
              <a:rPr lang="pt-BR" sz="2000" dirty="0"/>
              <a:t>Calcular para o PI2 (P/ casa)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39E90BCF-41D6-4C3A-A06E-654FC0CFD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3295372"/>
            <a:ext cx="14382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FFB5A749-BEC0-407E-AFED-3858A1A79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5135637"/>
            <a:ext cx="2798472" cy="10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A2390AB-D99A-48F4-9D2D-774D4E3C85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7448" y="1650459"/>
            <a:ext cx="2609850" cy="90487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FDE563B3-A4AD-4D71-8D47-2AD20F45CD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7848" y="1904981"/>
            <a:ext cx="7668859" cy="181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8597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A1BA0D-9253-4443-8796-E9F062CF1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Estaqueamento do PC e PT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24A215-9CC1-4FBA-BB05-6A3ED7904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85975"/>
            <a:ext cx="8595360" cy="4351337"/>
          </a:xfrm>
        </p:spPr>
        <p:txBody>
          <a:bodyPr/>
          <a:lstStyle/>
          <a:p>
            <a:endParaRPr lang="pt-BR" dirty="0"/>
          </a:p>
          <a:p>
            <a:r>
              <a:rPr lang="pt-BR" dirty="0"/>
              <a:t>Estaca do PC = EST PI – T</a:t>
            </a:r>
          </a:p>
          <a:p>
            <a:r>
              <a:rPr lang="pt-BR" dirty="0"/>
              <a:t>Estaca do PT = EST PC + D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DE4219B-3B3F-4496-9964-DFD93FB48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391" y="2204864"/>
            <a:ext cx="5127289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117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68D913-7F03-439C-BFF4-64972034C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85085F-6E7B-4F51-AA32-62B91D0FE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Pra um estaqueamento de 20 em 20 m calcular a Estaca do PC e a Estaca do PT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10F825E-E6C2-48A9-8771-19279A646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03" y="2348880"/>
            <a:ext cx="10124325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9ED3DE4D-7983-44CC-A899-92AA8213F9FC}"/>
              </a:ext>
            </a:extLst>
          </p:cNvPr>
          <p:cNvSpPr txBox="1"/>
          <p:nvPr/>
        </p:nvSpPr>
        <p:spPr>
          <a:xfrm>
            <a:off x="1343472" y="5533806"/>
            <a:ext cx="6105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Estaca do PC = EST PI – T</a:t>
            </a:r>
          </a:p>
          <a:p>
            <a:r>
              <a:rPr lang="pt-BR" dirty="0"/>
              <a:t>Estaca do PT = EST PC + D</a:t>
            </a:r>
          </a:p>
        </p:txBody>
      </p:sp>
    </p:spTree>
    <p:extLst>
      <p:ext uri="{BB962C8B-B14F-4D97-AF65-F5344CB8AC3E}">
        <p14:creationId xmlns:p14="http://schemas.microsoft.com/office/powerpoint/2010/main" val="234676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63452" y="1796752"/>
            <a:ext cx="9865096" cy="4512568"/>
          </a:xfrm>
        </p:spPr>
        <p:txBody>
          <a:bodyPr/>
          <a:lstStyle/>
          <a:p>
            <a:pPr algn="just"/>
            <a:r>
              <a:rPr lang="pt-BR" sz="2000" dirty="0"/>
              <a:t>O estudo de um traçado de uma estrada é feito com base no eixo da estrada.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6" y="2564904"/>
            <a:ext cx="7381959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C498EAE1-A3F8-47C8-B7A6-29EC4AFBB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/>
          <a:lstStyle/>
          <a:p>
            <a:r>
              <a:rPr lang="pt-BR" dirty="0"/>
              <a:t>Eixo de uma estrada</a:t>
            </a:r>
          </a:p>
        </p:txBody>
      </p:sp>
    </p:spTree>
    <p:extLst>
      <p:ext uri="{BB962C8B-B14F-4D97-AF65-F5344CB8AC3E}">
        <p14:creationId xmlns:p14="http://schemas.microsoft.com/office/powerpoint/2010/main" val="2340740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48408" y="1792934"/>
            <a:ext cx="10009112" cy="4800600"/>
          </a:xfrm>
        </p:spPr>
        <p:txBody>
          <a:bodyPr>
            <a:normAutofit/>
          </a:bodyPr>
          <a:lstStyle/>
          <a:p>
            <a:pPr algn="just"/>
            <a:r>
              <a:rPr lang="pt-BR" sz="2000" dirty="0"/>
              <a:t>A apresentação de um projeto em planta consiste na disposição de uma série de </a:t>
            </a:r>
            <a:r>
              <a:rPr lang="pt-BR" sz="2000" b="1" dirty="0"/>
              <a:t>alinhamentos retos</a:t>
            </a:r>
            <a:r>
              <a:rPr lang="pt-BR" sz="2000" dirty="0"/>
              <a:t>, concordados pelas </a:t>
            </a:r>
            <a:r>
              <a:rPr lang="pt-BR" sz="2000" b="1" dirty="0"/>
              <a:t>curvas de concordância horizontal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600" y="2921126"/>
            <a:ext cx="6845089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968318C8-1604-48DC-994F-4605718E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408" y="264466"/>
            <a:ext cx="9692640" cy="1325562"/>
          </a:xfrm>
        </p:spPr>
        <p:txBody>
          <a:bodyPr/>
          <a:lstStyle/>
          <a:p>
            <a:r>
              <a:rPr lang="pt-BR" dirty="0"/>
              <a:t>Eixo de uma estrada</a:t>
            </a:r>
          </a:p>
        </p:txBody>
      </p:sp>
    </p:spTree>
    <p:extLst>
      <p:ext uri="{BB962C8B-B14F-4D97-AF65-F5344CB8AC3E}">
        <p14:creationId xmlns:p14="http://schemas.microsoft.com/office/powerpoint/2010/main" val="4265952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4" y="343027"/>
            <a:ext cx="6357425" cy="341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055440" y="3789040"/>
            <a:ext cx="99371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/>
              <a:t>Os trechos retilíneos </a:t>
            </a:r>
            <a:r>
              <a:rPr lang="pt-BR" sz="2000" b="1" dirty="0"/>
              <a:t>AB</a:t>
            </a:r>
            <a:r>
              <a:rPr lang="pt-BR" sz="2000" dirty="0"/>
              <a:t>, </a:t>
            </a:r>
            <a:r>
              <a:rPr lang="pt-BR" sz="2000" b="1" dirty="0"/>
              <a:t>DE</a:t>
            </a:r>
            <a:r>
              <a:rPr lang="pt-BR" sz="2000" dirty="0"/>
              <a:t> e </a:t>
            </a:r>
            <a:r>
              <a:rPr lang="pt-BR" sz="2000" b="1" dirty="0"/>
              <a:t>GH</a:t>
            </a:r>
            <a:r>
              <a:rPr lang="pt-BR" sz="2000" dirty="0"/>
              <a:t> são as </a:t>
            </a:r>
            <a:r>
              <a:rPr lang="pt-BR" sz="2000" b="1" dirty="0"/>
              <a:t>tangentes</a:t>
            </a:r>
            <a:r>
              <a:rPr lang="pt-BR" sz="2000" dirty="0"/>
              <a:t>: fazem parte do eixo da estrada; </a:t>
            </a:r>
          </a:p>
          <a:p>
            <a:pPr algn="just"/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/>
              <a:t>Os trechos retilíneos </a:t>
            </a:r>
            <a:r>
              <a:rPr lang="pt-BR" sz="2000" b="1" dirty="0"/>
              <a:t>BC</a:t>
            </a:r>
            <a:r>
              <a:rPr lang="pt-BR" sz="2000" dirty="0"/>
              <a:t>, </a:t>
            </a:r>
            <a:r>
              <a:rPr lang="pt-BR" sz="2000" b="1" dirty="0"/>
              <a:t>CD</a:t>
            </a:r>
            <a:r>
              <a:rPr lang="pt-BR" sz="2000" dirty="0"/>
              <a:t>, </a:t>
            </a:r>
            <a:r>
              <a:rPr lang="pt-BR" sz="2000" b="1" dirty="0"/>
              <a:t>EF</a:t>
            </a:r>
            <a:r>
              <a:rPr lang="pt-BR" sz="2000" dirty="0"/>
              <a:t> e </a:t>
            </a:r>
            <a:r>
              <a:rPr lang="pt-BR" sz="2000" b="1" dirty="0"/>
              <a:t>FG</a:t>
            </a:r>
            <a:r>
              <a:rPr lang="pt-BR" sz="2000" dirty="0"/>
              <a:t> são as </a:t>
            </a:r>
            <a:r>
              <a:rPr lang="pt-BR" sz="2000" b="1" dirty="0"/>
              <a:t>tangentes externas</a:t>
            </a:r>
            <a:r>
              <a:rPr lang="pt-BR" sz="2000" dirty="0"/>
              <a:t>: fazem parte da poligonal que deu origem ao eixo da estrada;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b="1" dirty="0"/>
              <a:t>Poligonal da estrada </a:t>
            </a:r>
            <a:r>
              <a:rPr lang="pt-BR" sz="2000" dirty="0"/>
              <a:t>é o alinhamento básico da estrada, que possui muitas retas e ângulos, e é útil para traçar o eixo da estrada.</a:t>
            </a:r>
          </a:p>
        </p:txBody>
      </p:sp>
    </p:spTree>
    <p:extLst>
      <p:ext uri="{BB962C8B-B14F-4D97-AF65-F5344CB8AC3E}">
        <p14:creationId xmlns:p14="http://schemas.microsoft.com/office/powerpoint/2010/main" val="360700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5440" y="1520939"/>
            <a:ext cx="9505056" cy="48006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sz="2200" dirty="0"/>
              <a:t>∆1 e ∆2 são os </a:t>
            </a:r>
            <a:r>
              <a:rPr lang="pt-BR" sz="2200" b="1" dirty="0"/>
              <a:t>ângulos de deflexão</a:t>
            </a:r>
            <a:r>
              <a:rPr lang="pt-BR" sz="2200" dirty="0"/>
              <a:t> dos alinhamentos retos;</a:t>
            </a:r>
          </a:p>
          <a:p>
            <a:pPr algn="just"/>
            <a:r>
              <a:rPr lang="el-GR" sz="2200" dirty="0"/>
              <a:t>α</a:t>
            </a:r>
            <a:r>
              <a:rPr lang="pt-BR" sz="2200" dirty="0"/>
              <a:t>0, </a:t>
            </a:r>
            <a:r>
              <a:rPr lang="el-GR" sz="2200" dirty="0"/>
              <a:t>α</a:t>
            </a:r>
            <a:r>
              <a:rPr lang="pt-BR" sz="2200" dirty="0"/>
              <a:t>1 e </a:t>
            </a:r>
            <a:r>
              <a:rPr lang="el-GR" sz="2200" dirty="0"/>
              <a:t>α</a:t>
            </a:r>
            <a:r>
              <a:rPr lang="pt-BR" sz="2200" dirty="0"/>
              <a:t>2 são os </a:t>
            </a:r>
            <a:r>
              <a:rPr lang="pt-BR" sz="2200" b="1" dirty="0"/>
              <a:t>azimutes</a:t>
            </a:r>
            <a:r>
              <a:rPr lang="pt-BR" sz="2200" dirty="0"/>
              <a:t> dos alinhamentos retos;</a:t>
            </a:r>
          </a:p>
          <a:p>
            <a:pPr algn="just"/>
            <a:r>
              <a:rPr lang="pt-BR" sz="2200" dirty="0"/>
              <a:t>BD e EG são os </a:t>
            </a:r>
            <a:r>
              <a:rPr lang="pt-BR" sz="2200" b="1" dirty="0"/>
              <a:t>desenvolvimentos</a:t>
            </a:r>
            <a:r>
              <a:rPr lang="pt-BR" sz="2200" dirty="0"/>
              <a:t> (ou comprimentos) das curvas de concordância horizontal</a:t>
            </a:r>
          </a:p>
          <a:p>
            <a:pPr algn="just"/>
            <a:endParaRPr lang="pt-BR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180" y="536461"/>
            <a:ext cx="7002081" cy="375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50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C10D2C-F0DF-466D-947A-A5FCB4FCA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072" y="517823"/>
            <a:ext cx="9692640" cy="1325562"/>
          </a:xfrm>
        </p:spPr>
        <p:txBody>
          <a:bodyPr/>
          <a:lstStyle/>
          <a:p>
            <a:r>
              <a:rPr lang="pt-BR" dirty="0"/>
              <a:t>Lançamento do eixo da poligonal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2F9570-DCB3-4D59-8456-5EF13F09E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88840"/>
            <a:ext cx="9361040" cy="4351337"/>
          </a:xfrm>
        </p:spPr>
        <p:txBody>
          <a:bodyPr>
            <a:noAutofit/>
          </a:bodyPr>
          <a:lstStyle/>
          <a:p>
            <a:pPr algn="just"/>
            <a:endParaRPr lang="pt-BR" sz="2000" dirty="0"/>
          </a:p>
          <a:p>
            <a:pPr algn="just"/>
            <a:r>
              <a:rPr lang="pt-BR" sz="2000" dirty="0"/>
              <a:t>A poligonal é a linha de apoio para os demais serviços topográficos, com o objetivo de colher elementos que possibilitem a representação gráfica do relevo do terreno ao longo da faixa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O lançamento da poligonal é feito com base nas medidas lineares (distâncias horizontais) e angulares (azimutes e deflexões) dos alinhamentos</a:t>
            </a:r>
          </a:p>
        </p:txBody>
      </p:sp>
    </p:spTree>
    <p:extLst>
      <p:ext uri="{BB962C8B-B14F-4D97-AF65-F5344CB8AC3E}">
        <p14:creationId xmlns:p14="http://schemas.microsoft.com/office/powerpoint/2010/main" val="1720220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Azimutes e ângulos de deflexão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2000" dirty="0"/>
              <a:t>Cálculo dos azimutes </a:t>
            </a:r>
          </a:p>
          <a:p>
            <a:pPr marL="114300" indent="0" algn="just">
              <a:buNone/>
            </a:pPr>
            <a:endParaRPr lang="pt-BR" sz="2000" dirty="0"/>
          </a:p>
          <a:p>
            <a:pPr algn="just"/>
            <a:r>
              <a:rPr lang="pt-BR" sz="2000" dirty="0"/>
              <a:t>Pode-se calcular o azimute e o comprimento de um alinhamento a partir de suas coordenadas UTM ou suas coordenadas norte e leste (N, E).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Nos projetos de estradas, os alinhamentos da poligonal têm desenvolvimento da esquerda para direita.</a:t>
            </a:r>
          </a:p>
        </p:txBody>
      </p:sp>
    </p:spTree>
    <p:extLst>
      <p:ext uri="{BB962C8B-B14F-4D97-AF65-F5344CB8AC3E}">
        <p14:creationId xmlns:p14="http://schemas.microsoft.com/office/powerpoint/2010/main" val="358667750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5932</TotalTime>
  <Words>1358</Words>
  <Application>Microsoft Office PowerPoint</Application>
  <PresentationFormat>Widescreen</PresentationFormat>
  <Paragraphs>185</Paragraphs>
  <Slides>33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Estradas</vt:lpstr>
      <vt:lpstr>Geometria da estrada</vt:lpstr>
      <vt:lpstr>Eixo de uma estrada</vt:lpstr>
      <vt:lpstr>Eixo de uma estrada</vt:lpstr>
      <vt:lpstr>Eixo de uma estrada</vt:lpstr>
      <vt:lpstr>Apresentação do PowerPoint</vt:lpstr>
      <vt:lpstr>Apresentação do PowerPoint</vt:lpstr>
      <vt:lpstr>Lançamento do eixo da poligonal</vt:lpstr>
      <vt:lpstr>Azimutes e ângulos de deflexão</vt:lpstr>
      <vt:lpstr>Azimutes e ângulos de deflexão</vt:lpstr>
      <vt:lpstr>Azimutes e ângulos de deflexão</vt:lpstr>
      <vt:lpstr>Azimutes e ângulos de deflexão</vt:lpstr>
      <vt:lpstr>Exemplo</vt:lpstr>
      <vt:lpstr>Locação</vt:lpstr>
      <vt:lpstr>Apresentação do PowerPoint</vt:lpstr>
      <vt:lpstr>Locação</vt:lpstr>
      <vt:lpstr>Locação</vt:lpstr>
      <vt:lpstr>Locação </vt:lpstr>
      <vt:lpstr>Locação </vt:lpstr>
      <vt:lpstr>Apresentação do PowerPoint</vt:lpstr>
      <vt:lpstr>Apresentação do PowerPoint</vt:lpstr>
      <vt:lpstr>Apresentação do PowerPoint</vt:lpstr>
      <vt:lpstr>Como fazer o traçado de uma curva?</vt:lpstr>
      <vt:lpstr>Curva de concordância horizontal simples</vt:lpstr>
      <vt:lpstr>Apresentação do PowerPoint</vt:lpstr>
      <vt:lpstr>Curva de concordância horizontal simples</vt:lpstr>
      <vt:lpstr>Curva de concordância horizontal simples</vt:lpstr>
      <vt:lpstr>Curva de concordância horizontal simples</vt:lpstr>
      <vt:lpstr>Curva de concordância horizontal simples</vt:lpstr>
      <vt:lpstr>Exemplo</vt:lpstr>
      <vt:lpstr>Apresentação do PowerPoint</vt:lpstr>
      <vt:lpstr>Estaqueamento do PC e PT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137</cp:revision>
  <dcterms:created xsi:type="dcterms:W3CDTF">2020-09-16T15:06:58Z</dcterms:created>
  <dcterms:modified xsi:type="dcterms:W3CDTF">2022-03-09T18:43:21Z</dcterms:modified>
</cp:coreProperties>
</file>