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83" r:id="rId3"/>
    <p:sldId id="271" r:id="rId4"/>
    <p:sldId id="284" r:id="rId5"/>
    <p:sldId id="274" r:id="rId6"/>
    <p:sldId id="276" r:id="rId7"/>
    <p:sldId id="307" r:id="rId8"/>
    <p:sldId id="277" r:id="rId9"/>
    <p:sldId id="278" r:id="rId10"/>
    <p:sldId id="279" r:id="rId11"/>
    <p:sldId id="280" r:id="rId12"/>
    <p:sldId id="291" r:id="rId13"/>
    <p:sldId id="294" r:id="rId14"/>
    <p:sldId id="281" r:id="rId15"/>
    <p:sldId id="282" r:id="rId16"/>
    <p:sldId id="308" r:id="rId17"/>
    <p:sldId id="31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D0FA9-F0ED-4DA6-A589-B6B946E2D87C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A1068-AADC-4E82-879D-E823213463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35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3669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91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947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78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428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96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94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296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29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4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89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9197E47-1391-4572-8D3B-32A612E24774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AF79E95-73BF-4F54-AF83-D638CEFEF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73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3503712" y="284214"/>
            <a:ext cx="6033864" cy="1296988"/>
          </a:xfrm>
        </p:spPr>
        <p:txBody>
          <a:bodyPr>
            <a:normAutofit fontScale="90000"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Estradas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200164" y="3068960"/>
            <a:ext cx="8352928" cy="1066800"/>
          </a:xfrm>
        </p:spPr>
        <p:txBody>
          <a:bodyPr>
            <a:noAutofit/>
          </a:bodyPr>
          <a:lstStyle/>
          <a:p>
            <a:pPr algn="ctr"/>
            <a:r>
              <a:rPr lang="pt-BR" sz="5400" dirty="0">
                <a:solidFill>
                  <a:schemeClr val="tx2"/>
                </a:solidFill>
              </a:rPr>
              <a:t>Distância de visibilidade</a:t>
            </a:r>
            <a:endParaRPr lang="pt-BR" sz="5400" dirty="0">
              <a:solidFill>
                <a:schemeClr val="tx1"/>
              </a:solidFill>
            </a:endParaRPr>
          </a:p>
          <a:p>
            <a:pPr algn="ctr"/>
            <a:endParaRPr lang="pt-BR" sz="2400" dirty="0">
              <a:solidFill>
                <a:schemeClr val="tx2"/>
              </a:solidFill>
            </a:endParaRPr>
          </a:p>
          <a:p>
            <a:pPr algn="ctr"/>
            <a:endParaRPr lang="pt-BR" sz="24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4000" dirty="0"/>
          </a:p>
        </p:txBody>
      </p:sp>
      <p:pic>
        <p:nvPicPr>
          <p:cNvPr id="6" name="Imagem 5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032" y="451281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838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3432" y="692696"/>
            <a:ext cx="972108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b="1" dirty="0"/>
              <a:t>Valor do coeficiente de atrito longitudinal pneu/pavimento (f)</a:t>
            </a:r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Medidas experimentais mostram que o coeficiente de atrito varia com: </a:t>
            </a:r>
          </a:p>
          <a:p>
            <a:r>
              <a:rPr lang="pt-BR" dirty="0"/>
              <a:t>Velocidade; </a:t>
            </a:r>
          </a:p>
          <a:p>
            <a:r>
              <a:rPr lang="pt-BR" dirty="0"/>
              <a:t>Tipo de pneu; </a:t>
            </a:r>
          </a:p>
          <a:p>
            <a:r>
              <a:rPr lang="pt-BR" dirty="0"/>
              <a:t>Pressão dos pneus; </a:t>
            </a:r>
          </a:p>
          <a:p>
            <a:r>
              <a:rPr lang="pt-BR" dirty="0"/>
              <a:t>Tipo de pavimento; </a:t>
            </a:r>
          </a:p>
          <a:p>
            <a:r>
              <a:rPr lang="pt-BR" dirty="0"/>
              <a:t>Estado da superfície do pavimento; </a:t>
            </a:r>
          </a:p>
          <a:p>
            <a:r>
              <a:rPr lang="pt-BR" dirty="0"/>
              <a:t>Condições do pavimento (seco ou molhado).</a:t>
            </a:r>
          </a:p>
        </p:txBody>
      </p:sp>
    </p:spTree>
    <p:extLst>
      <p:ext uri="{BB962C8B-B14F-4D97-AF65-F5344CB8AC3E}">
        <p14:creationId xmlns:p14="http://schemas.microsoft.com/office/powerpoint/2010/main" val="1100349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75520" y="548680"/>
            <a:ext cx="9217024" cy="4800600"/>
          </a:xfrm>
        </p:spPr>
        <p:txBody>
          <a:bodyPr/>
          <a:lstStyle/>
          <a:p>
            <a:pPr marL="114300" indent="0" algn="just">
              <a:buNone/>
            </a:pPr>
            <a:r>
              <a:rPr lang="pt-BR" b="1" dirty="0"/>
              <a:t>Valores para o coeficiente de atrito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Valores dos coeficientes de atrito para cálculo da distância de visibilidade de parada excepcional, que utiliza a velocidade diretriz ou de projeto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985" y="2996952"/>
            <a:ext cx="7369849" cy="11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377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algn="just"/>
                <a:r>
                  <a:rPr lang="pt-BR" dirty="0"/>
                  <a:t>Você foi contratado por uma empresa que fará a reforma em uma rodovia. Em um trecho devido a movimentação de máquinas, os veículos devem parar totalmente. Qual a distância mínima você deve posicionar a sinalização de modo que os veículos consigam parar antes do local indicado? Considere a velocidade de projeto de 80 km/h o local é em trecho reto (trecho plano).</a:t>
                </a:r>
              </a:p>
              <a:p>
                <a:pPr marL="114300" indent="0" algn="ctr">
                  <a:buNone/>
                </a:pPr>
                <a:r>
                  <a:rPr lang="pt-BR" dirty="0"/>
                  <a:t>                                                 D = 0,7 x 80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80</m:t>
                            </m:r>
                          </m:e>
                          <m:sup>
                            <m:r>
                              <a:rPr lang="pt-BR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pt-BR" i="1">
                            <a:latin typeface="Cambria Math"/>
                          </a:rPr>
                          <m:t>255 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(0,3+0)</m:t>
                        </m:r>
                      </m:den>
                    </m:f>
                  </m:oMath>
                </a14:m>
                <a:r>
                  <a:rPr lang="pt-BR" dirty="0"/>
                  <a:t> = 140 m</a:t>
                </a:r>
              </a:p>
              <a:p>
                <a:pPr algn="just"/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126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4725144"/>
            <a:ext cx="7369849" cy="11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2EA2150-1A33-4C41-81A2-A1A2AAE4C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3377972"/>
            <a:ext cx="2718508" cy="85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1414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Um carro a 100 km/h, ao se deparar com uma situação de perigo, teve necessidade de fazer uma parada de emergência para evitar a colisão. A estrada possui inclinação de 5 % (ascendente).  Quantos metros o veículo irá percorrer até a parada total?  </a:t>
            </a:r>
          </a:p>
          <a:p>
            <a:pPr algn="just"/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467" y="4798909"/>
            <a:ext cx="9277721" cy="1454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FC17FE1-2754-460C-BD08-755D4ABF7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3284984"/>
            <a:ext cx="2718508" cy="85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A42AF823-BCC3-4F8F-B629-ECD99C3D2845}"/>
                  </a:ext>
                </a:extLst>
              </p:cNvPr>
              <p:cNvSpPr txBox="1"/>
              <p:nvPr/>
            </p:nvSpPr>
            <p:spPr>
              <a:xfrm>
                <a:off x="4798923" y="3309462"/>
                <a:ext cx="6105378" cy="5598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14300" indent="0" algn="ctr">
                  <a:buNone/>
                </a:pPr>
                <a:r>
                  <a:rPr lang="pt-BR" dirty="0"/>
                  <a:t>D = 0,7 x  100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  <m:sup>
                            <m:r>
                              <a:rPr lang="pt-BR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pt-BR" i="1">
                            <a:latin typeface="Cambria Math"/>
                          </a:rPr>
                          <m:t>255 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(0,28+ 0,05)</m:t>
                        </m:r>
                      </m:den>
                    </m:f>
                  </m:oMath>
                </a14:m>
                <a:r>
                  <a:rPr lang="pt-BR" dirty="0"/>
                  <a:t> = 189 m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A42AF823-BCC3-4F8F-B629-ECD99C3D2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923" y="3309462"/>
                <a:ext cx="6105378" cy="5598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693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5440" y="476672"/>
            <a:ext cx="9721080" cy="5708104"/>
          </a:xfrm>
        </p:spPr>
        <p:txBody>
          <a:bodyPr/>
          <a:lstStyle/>
          <a:p>
            <a:pPr marL="114300" indent="0" algn="just">
              <a:buNone/>
            </a:pPr>
            <a:r>
              <a:rPr lang="pt-BR" b="1" dirty="0"/>
              <a:t>Distância dupla de visibilidade de parada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distância dupla de visibilidade de parada é a distância mínima que dois veículos podem parar, quando eles vêm de encontro um ao outro na mesma faixa de tráfego. </a:t>
            </a:r>
          </a:p>
          <a:p>
            <a:pPr algn="just"/>
            <a:r>
              <a:rPr lang="pt-BR" dirty="0"/>
              <a:t>A distância dupla de visibilidade pode ser calculada pela seguinte equação: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7" y="5445225"/>
            <a:ext cx="3600399" cy="983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677" y="3697414"/>
            <a:ext cx="5552581" cy="129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2704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	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15831" y="764704"/>
            <a:ext cx="8595360" cy="4894298"/>
          </a:xfrm>
        </p:spPr>
        <p:txBody>
          <a:bodyPr>
            <a:no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Onde: </a:t>
            </a:r>
          </a:p>
          <a:p>
            <a:pPr marL="114300" indent="0">
              <a:buNone/>
            </a:pPr>
            <a:r>
              <a:rPr lang="pt-BR" dirty="0"/>
              <a:t>D = distância dupla de visibilidade de parada (m); </a:t>
            </a:r>
          </a:p>
          <a:p>
            <a:pPr marL="114300" indent="0">
              <a:buNone/>
            </a:pPr>
            <a:r>
              <a:rPr lang="pt-BR" dirty="0"/>
              <a:t>i = inclinação da rampa, m/m (+, se rampa for ascendente; -, se rampa for descendente); </a:t>
            </a:r>
          </a:p>
          <a:p>
            <a:pPr marL="114300" indent="0">
              <a:buNone/>
            </a:pPr>
            <a:r>
              <a:rPr lang="pt-BR" dirty="0"/>
              <a:t>V = velocidade diretriz ou de projeto (km/h); </a:t>
            </a:r>
          </a:p>
          <a:p>
            <a:pPr marL="114300" indent="0">
              <a:buNone/>
            </a:pPr>
            <a:r>
              <a:rPr lang="pt-BR" dirty="0"/>
              <a:t>f = coeficiente de atrito longitudinal pneu/pavimento. </a:t>
            </a:r>
          </a:p>
          <a:p>
            <a:endParaRPr lang="pt-BR" dirty="0"/>
          </a:p>
          <a:p>
            <a:pPr marL="114300" indent="0" algn="ctr">
              <a:buNone/>
            </a:pPr>
            <a:r>
              <a:rPr lang="pt-BR" dirty="0"/>
              <a:t>OBS. Nos cálculos utilizar o “i” que conduz ao maior “D”.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311" y="1199600"/>
            <a:ext cx="3600399" cy="983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3331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913499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Dois veículos trafegam em sentidos contrários em uma rodovia de classe III. É uma região de relevo ondulado, as inclinações são dadas na ilustração abaixo. Em uma ultrapassagem qual a distância de parada segura para que não ocorra uma colisão?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22" y="2708920"/>
            <a:ext cx="7519139" cy="187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072C5BF-658F-40B7-A2F9-AD3730EBB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771" y="5281393"/>
            <a:ext cx="3600399" cy="983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5FE852EC-7208-4AC5-893B-8972475FA410}"/>
                  </a:ext>
                </a:extLst>
              </p:cNvPr>
              <p:cNvSpPr/>
              <p:nvPr/>
            </p:nvSpPr>
            <p:spPr>
              <a:xfrm>
                <a:off x="5735960" y="5317284"/>
                <a:ext cx="5030480" cy="9116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sz="2000" dirty="0"/>
                  <a:t>D = 2 x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sz="2000" i="1">
                            <a:latin typeface="Cambria Math"/>
                          </a:rPr>
                          <m:t>0,7 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60+ </m:t>
                        </m:r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60²</m:t>
                            </m:r>
                          </m:num>
                          <m:den>
                            <m:r>
                              <a:rPr lang="pt-BR" sz="2000" i="1">
                                <a:latin typeface="Cambria Math"/>
                              </a:rPr>
                              <m:t>255 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 (0,33+0,04)</m:t>
                            </m:r>
                          </m:den>
                        </m:f>
                      </m:e>
                    </m:d>
                  </m:oMath>
                </a14:m>
                <a:r>
                  <a:rPr lang="pt-BR" sz="2000" dirty="0"/>
                  <a:t> = 162 m</a:t>
                </a:r>
              </a:p>
              <a:p>
                <a:r>
                  <a:rPr lang="pt-BR" sz="2000" dirty="0"/>
                  <a:t> 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5FE852EC-7208-4AC5-893B-8972475FA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60" y="5317284"/>
                <a:ext cx="5030480" cy="911660"/>
              </a:xfrm>
              <a:prstGeom prst="rect">
                <a:avLst/>
              </a:prstGeom>
              <a:blipFill>
                <a:blip r:embed="rId4"/>
                <a:stretch>
                  <a:fillRect l="-1333" r="-36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853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482" y="2086522"/>
            <a:ext cx="5637139" cy="21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188" y="4366314"/>
            <a:ext cx="6289728" cy="98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/>
              <p:cNvSpPr/>
              <p:nvPr/>
            </p:nvSpPr>
            <p:spPr>
              <a:xfrm>
                <a:off x="3431704" y="5494277"/>
                <a:ext cx="4550220" cy="8116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dirty="0"/>
                  <a:t>D = 2 x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i="1">
                            <a:latin typeface="Cambria Math"/>
                          </a:rPr>
                          <m:t>0,7 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60+ 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60</m:t>
                            </m:r>
                          </m:num>
                          <m:den>
                            <m:r>
                              <a:rPr lang="pt-BR" i="1">
                                <a:latin typeface="Cambria Math"/>
                              </a:rPr>
                              <m:t>255 </m:t>
                            </m:r>
                            <m:r>
                              <a:rPr lang="pt-BR" i="1">
                                <a:latin typeface="Cambria Math"/>
                              </a:rPr>
                              <m:t>𝑥</m:t>
                            </m:r>
                            <m:r>
                              <a:rPr lang="pt-BR" i="1">
                                <a:latin typeface="Cambria Math"/>
                              </a:rPr>
                              <m:t> (0,33+0,04)</m:t>
                            </m:r>
                          </m:den>
                        </m:f>
                      </m:e>
                    </m:d>
                  </m:oMath>
                </a14:m>
                <a:r>
                  <a:rPr lang="pt-BR" dirty="0"/>
                  <a:t> </a:t>
                </a:r>
                <a:r>
                  <a:rPr lang="pt-BR"/>
                  <a:t>= 162 </a:t>
                </a:r>
                <a:r>
                  <a:rPr lang="pt-BR" dirty="0"/>
                  <a:t>m</a:t>
                </a:r>
              </a:p>
              <a:p>
                <a:r>
                  <a:rPr lang="pt-BR" dirty="0"/>
                  <a:t> </a:t>
                </a:r>
              </a:p>
            </p:txBody>
          </p:sp>
        </mc:Choice>
        <mc:Fallback xmlns="">
          <p:sp>
            <p:nvSpPr>
              <p:cNvPr id="6" name="Re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704" y="5494277"/>
                <a:ext cx="4550220" cy="811697"/>
              </a:xfrm>
              <a:prstGeom prst="rect">
                <a:avLst/>
              </a:prstGeom>
              <a:blipFill>
                <a:blip r:embed="rId4"/>
                <a:stretch>
                  <a:fillRect l="-1206" r="-26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258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Distância de visibilidade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390" y="198884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Um dos elementos de evidente e primordial importância para a segurança de uma rodovia é a visibilidade</a:t>
            </a:r>
          </a:p>
          <a:p>
            <a:pPr algn="just"/>
            <a:r>
              <a:rPr lang="pt-BR" dirty="0"/>
              <a:t>Em condições de mau tempo, quando as condições de visibilidade são bastante prejudicadas, torna-se necessário reduzir a velocidade dos veículos para garantir a segurança e evitar acidentes</a:t>
            </a:r>
          </a:p>
        </p:txBody>
      </p:sp>
    </p:spTree>
    <p:extLst>
      <p:ext uri="{BB962C8B-B14F-4D97-AF65-F5344CB8AC3E}">
        <p14:creationId xmlns:p14="http://schemas.microsoft.com/office/powerpoint/2010/main" val="254392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Distância de visibilidade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Importância de se garantir as distâncias de visibilidade 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Garantir as distâncias de visibilidade ao motorista, de modo que ele não sofra as limitações visuais que são relacionadas às características geométricas da via, e assim o motorista possa: </a:t>
            </a:r>
          </a:p>
          <a:p>
            <a:pPr algn="just"/>
            <a:r>
              <a:rPr lang="pt-BR" dirty="0"/>
              <a:t>Controlar o veículo a tempo de pará-lo e não chocar contra o obstáculo; </a:t>
            </a:r>
          </a:p>
          <a:p>
            <a:pPr algn="just"/>
            <a:r>
              <a:rPr lang="pt-BR" dirty="0"/>
              <a:t>Controlar o veículo para interromper ou concluir uma ultrapassagem.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065" y="4670643"/>
            <a:ext cx="3851699" cy="2157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843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Distância de visibilidade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É necessário se prever uma distância para que o motorista, ao perceber qualquer anormalidade, possa frear seu veículo ao se deparar com qualquer problema à sua frente</a:t>
            </a:r>
          </a:p>
          <a:p>
            <a:pPr lvl="1" algn="just"/>
            <a:r>
              <a:rPr lang="pt-BR" sz="1800" dirty="0"/>
              <a:t>Distância de  visibilidade de parada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799" y="3566120"/>
            <a:ext cx="5698554" cy="216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319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9456" y="1028700"/>
            <a:ext cx="9721080" cy="4800600"/>
          </a:xfrm>
        </p:spPr>
        <p:txBody>
          <a:bodyPr/>
          <a:lstStyle/>
          <a:p>
            <a:pPr marL="114300" indent="0" algn="just">
              <a:buNone/>
            </a:pPr>
            <a:r>
              <a:rPr lang="pt-BR" b="1" dirty="0"/>
              <a:t>Cálculo da distância de visibilidade de parada (</a:t>
            </a:r>
            <a:r>
              <a:rPr lang="pt-BR" b="1" dirty="0" err="1"/>
              <a:t>Dp</a:t>
            </a:r>
            <a:r>
              <a:rPr lang="pt-BR" b="1" dirty="0"/>
              <a:t>)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distância de visibilidade de parada é a soma de duas parcelas, conforme a equação </a:t>
            </a:r>
          </a:p>
          <a:p>
            <a:pPr marL="114300" indent="0" algn="ctr">
              <a:buNone/>
            </a:pPr>
            <a:r>
              <a:rPr lang="pt-BR" dirty="0"/>
              <a:t> </a:t>
            </a:r>
            <a:r>
              <a:rPr lang="pt-BR" dirty="0" err="1"/>
              <a:t>Dp</a:t>
            </a:r>
            <a:r>
              <a:rPr lang="pt-BR" dirty="0"/>
              <a:t> = D1 + D2</a:t>
            </a:r>
          </a:p>
          <a:p>
            <a:pPr algn="just"/>
            <a:r>
              <a:rPr lang="pt-BR" dirty="0"/>
              <a:t>Onde: </a:t>
            </a:r>
          </a:p>
          <a:p>
            <a:pPr algn="just"/>
            <a:r>
              <a:rPr lang="pt-BR" dirty="0" err="1"/>
              <a:t>Dp</a:t>
            </a:r>
            <a:r>
              <a:rPr lang="pt-BR" dirty="0"/>
              <a:t> = distância de visibilidade de parada; </a:t>
            </a:r>
          </a:p>
          <a:p>
            <a:pPr algn="just"/>
            <a:r>
              <a:rPr lang="pt-BR" dirty="0"/>
              <a:t>D1 = distância percorrida pelo veículo, no intervalo de tempo, entre o instante em que o motorista vê o obstáculo e o instante em que inicia a frenagem;</a:t>
            </a:r>
          </a:p>
          <a:p>
            <a:pPr algn="just"/>
            <a:r>
              <a:rPr lang="pt-BR" dirty="0"/>
              <a:t>D2 = distância percorrida pelo veículo durante a frenagem.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ABFD88C-CDA2-47A4-8D1D-F7AE52827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4951308"/>
            <a:ext cx="5879211" cy="175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71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5440" y="836712"/>
            <a:ext cx="9793088" cy="4800600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pt-BR" b="1" dirty="0"/>
              <a:t>Cálculo de D1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algn="just"/>
            <a:r>
              <a:rPr lang="pt-BR" dirty="0"/>
              <a:t>O valor de D1 é calculado com base na velocidade de projeto para um tempo total de </a:t>
            </a:r>
            <a:r>
              <a:rPr lang="pt-BR" b="1" dirty="0"/>
              <a:t>percepção</a:t>
            </a:r>
            <a:r>
              <a:rPr lang="pt-BR" dirty="0"/>
              <a:t> e </a:t>
            </a:r>
            <a:r>
              <a:rPr lang="pt-BR" b="1" dirty="0"/>
              <a:t>reação</a:t>
            </a:r>
            <a:r>
              <a:rPr lang="pt-BR" dirty="0"/>
              <a:t> de 2,5 segundos. Assim sendo, para velocidade em m/s, tem-se que:</a:t>
            </a:r>
          </a:p>
          <a:p>
            <a:pPr algn="just"/>
            <a:endParaRPr lang="pt-BR" dirty="0"/>
          </a:p>
          <a:p>
            <a:pPr marL="114300" indent="0" algn="ctr">
              <a:buNone/>
            </a:pPr>
            <a:r>
              <a:rPr lang="pt-BR" dirty="0"/>
              <a:t>D1 = 0,7.V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 </a:t>
            </a:r>
          </a:p>
          <a:p>
            <a:pPr marL="114300" indent="0" algn="just">
              <a:buNone/>
            </a:pPr>
            <a:r>
              <a:rPr lang="pt-BR" dirty="0"/>
              <a:t>D1 = distância percorrida durante a percepção e reação (m); </a:t>
            </a:r>
          </a:p>
          <a:p>
            <a:pPr marL="114300" indent="0" algn="just">
              <a:buNone/>
            </a:pPr>
            <a:r>
              <a:rPr lang="pt-BR" dirty="0"/>
              <a:t>V = velocidade diretriz ou de projeto (m/s).</a:t>
            </a:r>
          </a:p>
        </p:txBody>
      </p:sp>
    </p:spTree>
    <p:extLst>
      <p:ext uri="{BB962C8B-B14F-4D97-AF65-F5344CB8AC3E}">
        <p14:creationId xmlns:p14="http://schemas.microsoft.com/office/powerpoint/2010/main" val="69518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085" y="3459671"/>
            <a:ext cx="6627829" cy="2514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423591" y="273608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Velocidade diretriz em função da classe do projeto da estrada e do relevo</a:t>
            </a:r>
          </a:p>
        </p:txBody>
      </p:sp>
      <p:sp>
        <p:nvSpPr>
          <p:cNvPr id="7" name="Retângulo 6"/>
          <p:cNvSpPr/>
          <p:nvPr/>
        </p:nvSpPr>
        <p:spPr>
          <a:xfrm>
            <a:off x="1148096" y="884325"/>
            <a:ext cx="3407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algn="just"/>
            <a:r>
              <a:rPr lang="pt-BR" b="1" dirty="0"/>
              <a:t>Cálculo de D1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271464" y="1563985"/>
            <a:ext cx="355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Definição da velocidade diretriz</a:t>
            </a:r>
          </a:p>
        </p:txBody>
      </p:sp>
    </p:spTree>
    <p:extLst>
      <p:ext uri="{BB962C8B-B14F-4D97-AF65-F5344CB8AC3E}">
        <p14:creationId xmlns:p14="http://schemas.microsoft.com/office/powerpoint/2010/main" val="164223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9416" y="332656"/>
            <a:ext cx="9937104" cy="6068144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b="1" dirty="0"/>
              <a:t>Cálculo de D2 (distância de frenagem)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distância de frenagem é a </a:t>
            </a:r>
            <a:r>
              <a:rPr lang="pt-BR" b="1" dirty="0"/>
              <a:t>distância percorrida desde o início da atuação do sistema de frenagem até a imobilização do veículo</a:t>
            </a:r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 </a:t>
            </a:r>
          </a:p>
          <a:p>
            <a:pPr marL="114300" indent="0" algn="just">
              <a:buNone/>
            </a:pPr>
            <a:r>
              <a:rPr lang="pt-BR" dirty="0"/>
              <a:t>D2 = distância de frenagem (m);</a:t>
            </a:r>
          </a:p>
          <a:p>
            <a:pPr marL="114300" indent="0" algn="just">
              <a:buNone/>
            </a:pPr>
            <a:r>
              <a:rPr lang="pt-BR" dirty="0"/>
              <a:t>i = inclinação da rampa, m/m (+, se rampa for ascendente; -, se rampa for descendente); </a:t>
            </a:r>
          </a:p>
          <a:p>
            <a:pPr marL="114300" indent="0" algn="just">
              <a:buNone/>
            </a:pPr>
            <a:r>
              <a:rPr lang="pt-BR" dirty="0"/>
              <a:t>V = velocidade diretriz ou de projeto (km/h); </a:t>
            </a:r>
          </a:p>
          <a:p>
            <a:pPr marL="114300" indent="0" algn="just">
              <a:buNone/>
            </a:pPr>
            <a:r>
              <a:rPr lang="pt-BR" dirty="0"/>
              <a:t>f = coeficiente de atrito longitudinal pneu/pavimento.</a:t>
            </a:r>
          </a:p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2492896"/>
            <a:ext cx="2593114" cy="11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444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404664"/>
            <a:ext cx="8795320" cy="5996136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pt-BR" b="1" dirty="0"/>
              <a:t>Cálculo da distância de visibilidade de parada</a:t>
            </a:r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 err="1"/>
              <a:t>Dp</a:t>
            </a:r>
            <a:r>
              <a:rPr lang="pt-BR" dirty="0"/>
              <a:t> = D1 + D2</a:t>
            </a:r>
          </a:p>
          <a:p>
            <a:pPr marL="114300" indent="0" algn="ctr">
              <a:buNone/>
            </a:pPr>
            <a:endParaRPr lang="pt-BR" dirty="0"/>
          </a:p>
          <a:p>
            <a:pPr marL="114300" indent="0" algn="ctr">
              <a:buNone/>
            </a:pPr>
            <a:endParaRPr lang="pt-BR" dirty="0"/>
          </a:p>
          <a:p>
            <a:pPr marL="114300" indent="0" algn="ctr">
              <a:buNone/>
            </a:pPr>
            <a:endParaRPr lang="pt-BR" dirty="0"/>
          </a:p>
          <a:p>
            <a:pPr marL="114300" indent="0" algn="ctr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 </a:t>
            </a:r>
          </a:p>
          <a:p>
            <a:pPr marL="114300" indent="0" algn="just">
              <a:buNone/>
            </a:pPr>
            <a:r>
              <a:rPr lang="pt-BR" dirty="0"/>
              <a:t>DP = distância de visibilidade de parada (m); </a:t>
            </a:r>
          </a:p>
          <a:p>
            <a:pPr marL="114300" indent="0" algn="just">
              <a:buNone/>
            </a:pPr>
            <a:r>
              <a:rPr lang="pt-BR" dirty="0"/>
              <a:t>i = inclinação da rampa, m/m (+, se rampa for ascendente; -, se rampa for descendente); </a:t>
            </a:r>
          </a:p>
          <a:p>
            <a:pPr marL="114300" indent="0" algn="just">
              <a:buNone/>
            </a:pPr>
            <a:r>
              <a:rPr lang="pt-BR" dirty="0"/>
              <a:t>V = velocidade diretriz ou de projeto (km/h); </a:t>
            </a:r>
          </a:p>
          <a:p>
            <a:pPr marL="114300" indent="0" algn="just">
              <a:buNone/>
            </a:pPr>
            <a:r>
              <a:rPr lang="pt-BR" dirty="0"/>
              <a:t>f = coeficiente de atrito longitudinal pneu/pavimento</a:t>
            </a:r>
          </a:p>
          <a:p>
            <a:pPr marL="114300" indent="0" algn="ctr">
              <a:buNone/>
            </a:pPr>
            <a:endParaRPr lang="pt-BR" dirty="0"/>
          </a:p>
          <a:p>
            <a:pPr marL="114300" indent="0" algn="ctr">
              <a:buNone/>
            </a:pPr>
            <a:endParaRPr lang="pt-BR" dirty="0"/>
          </a:p>
          <a:p>
            <a:pPr marL="114300" indent="0" algn="ctr">
              <a:buNone/>
            </a:pP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2386176"/>
            <a:ext cx="2718508" cy="85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956" y="626591"/>
            <a:ext cx="7318044" cy="2185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76260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3731</TotalTime>
  <Words>910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Distância de visibilidade</vt:lpstr>
      <vt:lpstr>Distância de visibilidade</vt:lpstr>
      <vt:lpstr>Distância de visibilidade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</vt:lpstr>
      <vt:lpstr>Exemplo</vt:lpstr>
      <vt:lpstr>Apresentação do PowerPoint</vt:lpstr>
      <vt:lpstr>  </vt:lpstr>
      <vt:lpstr>Exemplo</vt:lpstr>
      <vt:lpstr>Exemplo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80</cp:revision>
  <dcterms:created xsi:type="dcterms:W3CDTF">2020-09-09T09:54:33Z</dcterms:created>
  <dcterms:modified xsi:type="dcterms:W3CDTF">2022-04-20T23:24:02Z</dcterms:modified>
</cp:coreProperties>
</file>