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68" r:id="rId4"/>
    <p:sldId id="294" r:id="rId5"/>
    <p:sldId id="300" r:id="rId6"/>
    <p:sldId id="260" r:id="rId7"/>
    <p:sldId id="273" r:id="rId8"/>
    <p:sldId id="266" r:id="rId9"/>
    <p:sldId id="301" r:id="rId10"/>
    <p:sldId id="302" r:id="rId11"/>
    <p:sldId id="292" r:id="rId12"/>
    <p:sldId id="303" r:id="rId13"/>
    <p:sldId id="264" r:id="rId14"/>
    <p:sldId id="267" r:id="rId15"/>
    <p:sldId id="289" r:id="rId16"/>
    <p:sldId id="290" r:id="rId17"/>
    <p:sldId id="305" r:id="rId18"/>
    <p:sldId id="269" r:id="rId19"/>
    <p:sldId id="270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2" d="100"/>
          <a:sy n="72" d="100"/>
        </p:scale>
        <p:origin x="66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8D5C9B3C-19F0-4BDD-9262-F77761624C9F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872407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C9B3C-19F0-4BDD-9262-F77761624C9F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6230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C9B3C-19F0-4BDD-9262-F77761624C9F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6684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C9B3C-19F0-4BDD-9262-F77761624C9F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9235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C9B3C-19F0-4BDD-9262-F77761624C9F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00506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C9B3C-19F0-4BDD-9262-F77761624C9F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56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C9B3C-19F0-4BDD-9262-F77761624C9F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6579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C9B3C-19F0-4BDD-9262-F77761624C9F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743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C9B3C-19F0-4BDD-9262-F77761624C9F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2001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C9B3C-19F0-4BDD-9262-F77761624C9F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7123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C9B3C-19F0-4BDD-9262-F77761624C9F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9765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8D5C9B3C-19F0-4BDD-9262-F77761624C9F}" type="datetimeFigureOut">
              <a:rPr lang="pt-BR" smtClean="0"/>
              <a:t>20/04/2022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1E31C07-63AA-42CB-81D2-098E5011471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4352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15.png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431704" y="-1109191"/>
            <a:ext cx="7632848" cy="2593975"/>
          </a:xfrm>
        </p:spPr>
        <p:txBody>
          <a:bodyPr/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Estradas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43472" y="2996952"/>
            <a:ext cx="9505056" cy="2880320"/>
          </a:xfrm>
        </p:spPr>
        <p:txBody>
          <a:bodyPr>
            <a:noAutofit/>
          </a:bodyPr>
          <a:lstStyle/>
          <a:p>
            <a:pPr algn="ctr"/>
            <a:r>
              <a:rPr lang="pt-BR" sz="4500" dirty="0">
                <a:solidFill>
                  <a:schemeClr val="tx2"/>
                </a:solidFill>
              </a:rPr>
              <a:t>  SUPERELEVAÇÃO E SUPERLARGURA</a:t>
            </a:r>
          </a:p>
          <a:p>
            <a:r>
              <a:rPr lang="pt-BR" sz="2400" dirty="0">
                <a:solidFill>
                  <a:schemeClr val="tx2"/>
                </a:solidFill>
              </a:rPr>
              <a:t>			</a:t>
            </a:r>
          </a:p>
          <a:p>
            <a:endParaRPr lang="pt-BR" sz="2400" dirty="0">
              <a:solidFill>
                <a:schemeClr val="tx2"/>
              </a:solidFill>
            </a:endParaRPr>
          </a:p>
          <a:p>
            <a:pPr algn="r"/>
            <a:r>
              <a:rPr lang="pt-BR" sz="2400" dirty="0">
                <a:solidFill>
                  <a:schemeClr val="tx2"/>
                </a:solidFill>
              </a:rPr>
              <a:t>			Professora: Juliane Souza</a:t>
            </a:r>
          </a:p>
          <a:p>
            <a:endParaRPr lang="pt-BR" sz="2400" dirty="0"/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408" y="293440"/>
            <a:ext cx="2520280" cy="12633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09551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540AB8-4338-4FA6-9A0D-DCF84451A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39D7118-582F-4535-88C8-CD30AAC062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Definida a superelevação máxima a ser observada nas concordâncias horizontais para determinada condição ou classe de projeto de uma rodovia, fica também definido o menor raio de curva que pode ser utilizado, de forma a não haver necessidade de empregar superelevações maiores que a máxima fixada.</a:t>
            </a:r>
          </a:p>
        </p:txBody>
      </p:sp>
    </p:spTree>
    <p:extLst>
      <p:ext uri="{BB962C8B-B14F-4D97-AF65-F5344CB8AC3E}">
        <p14:creationId xmlns:p14="http://schemas.microsoft.com/office/powerpoint/2010/main" val="23135246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Para o cálculo do raio mínimo: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marL="114300" indent="0" algn="just">
              <a:buNone/>
            </a:pPr>
            <a:r>
              <a:rPr lang="pt-BR" dirty="0"/>
              <a:t>Onde:</a:t>
            </a:r>
          </a:p>
          <a:p>
            <a:pPr algn="just"/>
            <a:r>
              <a:rPr lang="pt-BR" dirty="0" err="1"/>
              <a:t>R</a:t>
            </a:r>
            <a:r>
              <a:rPr lang="pt-BR" sz="1400" dirty="0" err="1"/>
              <a:t>min</a:t>
            </a:r>
            <a:r>
              <a:rPr lang="pt-BR" dirty="0"/>
              <a:t> = raio mínimo da curva circular (m); </a:t>
            </a:r>
          </a:p>
          <a:p>
            <a:pPr algn="just"/>
            <a:r>
              <a:rPr lang="pt-BR" dirty="0"/>
              <a:t>V = velocidade de projeto ou velocidade diretriz (km/h); </a:t>
            </a:r>
          </a:p>
          <a:p>
            <a:pPr algn="just"/>
            <a:r>
              <a:rPr lang="pt-BR" dirty="0" err="1"/>
              <a:t>e</a:t>
            </a:r>
            <a:r>
              <a:rPr lang="pt-BR" sz="1400" dirty="0" err="1"/>
              <a:t>max</a:t>
            </a:r>
            <a:r>
              <a:rPr lang="pt-BR" dirty="0"/>
              <a:t> = superelevação máxima (m/m) (tabelada); </a:t>
            </a:r>
          </a:p>
          <a:p>
            <a:pPr algn="just"/>
            <a:r>
              <a:rPr lang="pt-BR" dirty="0" err="1"/>
              <a:t>f</a:t>
            </a:r>
            <a:r>
              <a:rPr lang="pt-BR" sz="1400" dirty="0" err="1"/>
              <a:t>max</a:t>
            </a:r>
            <a:r>
              <a:rPr lang="pt-BR" dirty="0"/>
              <a:t> = coeficiente de atrito transversal máximo pneu/pavimento.</a:t>
            </a:r>
          </a:p>
          <a:p>
            <a:pPr algn="just"/>
            <a:endParaRPr lang="pt-B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1401" y="2852937"/>
            <a:ext cx="2757575" cy="765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20289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F88756-FFCB-485D-A04F-89D0F3E4F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B2803A8-00BD-4191-8D68-373BF316B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A superelevação máxima estabelecida para o projeto de uma rodovia somente deve ser utilizada nas concordâncias projetadas com o raio mínimo, que é uma condição extrema do projeto, a ser evitada sempre que possível e razoável.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Quando se empregam raios de curva maiores que o mínimo, as forças centrífugas envolvidas diminuem à medida que aumenta o raio da curva, reduzindo, consequentemente, as intensidades das forças de atrito e/ou das forças devidas à superelevação, necessárias para equilibrar os efeitos das forças centrífugas.</a:t>
            </a:r>
          </a:p>
        </p:txBody>
      </p:sp>
    </p:spTree>
    <p:extLst>
      <p:ext uri="{BB962C8B-B14F-4D97-AF65-F5344CB8AC3E}">
        <p14:creationId xmlns:p14="http://schemas.microsoft.com/office/powerpoint/2010/main" val="876989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514648" cy="435133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Fórmula da superelevação da AASHTO que é adotada pelo DNIT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marL="114300" indent="0" algn="just">
              <a:buNone/>
            </a:pPr>
            <a:endParaRPr lang="pt-BR" dirty="0"/>
          </a:p>
          <a:p>
            <a:pPr marL="114300" indent="0" algn="just">
              <a:buNone/>
            </a:pPr>
            <a:endParaRPr lang="pt-BR" dirty="0"/>
          </a:p>
          <a:p>
            <a:pPr marL="114300" indent="0" algn="just">
              <a:buNone/>
            </a:pPr>
            <a:r>
              <a:rPr lang="pt-BR" dirty="0"/>
              <a:t>Onde:</a:t>
            </a:r>
          </a:p>
          <a:p>
            <a:pPr marL="114300" indent="0" algn="just">
              <a:buNone/>
            </a:pPr>
            <a:r>
              <a:rPr lang="pt-BR" dirty="0"/>
              <a:t>e = superelevação (%) </a:t>
            </a:r>
          </a:p>
          <a:p>
            <a:pPr algn="just"/>
            <a:r>
              <a:rPr lang="pt-BR" dirty="0"/>
              <a:t>R = raio da curva circular (m); </a:t>
            </a:r>
          </a:p>
          <a:p>
            <a:pPr algn="just"/>
            <a:r>
              <a:rPr lang="pt-BR" dirty="0" err="1"/>
              <a:t>R</a:t>
            </a:r>
            <a:r>
              <a:rPr lang="pt-BR" sz="1400" dirty="0" err="1"/>
              <a:t>min</a:t>
            </a:r>
            <a:r>
              <a:rPr lang="pt-BR" dirty="0"/>
              <a:t> = raio mínimo da curva circular (m); </a:t>
            </a:r>
          </a:p>
          <a:p>
            <a:pPr algn="just"/>
            <a:r>
              <a:rPr lang="pt-BR" dirty="0" err="1"/>
              <a:t>e</a:t>
            </a:r>
            <a:r>
              <a:rPr lang="pt-BR" sz="1400" dirty="0" err="1"/>
              <a:t>max</a:t>
            </a:r>
            <a:r>
              <a:rPr lang="pt-BR" dirty="0"/>
              <a:t> = superelevação máxima (m/m).</a:t>
            </a:r>
          </a:p>
          <a:p>
            <a:pPr algn="just"/>
            <a:endParaRPr lang="pt-B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333" y="2636912"/>
            <a:ext cx="2852188" cy="1067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38172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Valores dos raios acima dos quais a superelevação é dispensada</a:t>
            </a:r>
          </a:p>
          <a:p>
            <a:pPr lvl="1" algn="just"/>
            <a:r>
              <a:rPr lang="pt-BR" sz="1800" dirty="0"/>
              <a:t>Valores de raios de curva acima dos quais sugere-se considerar as curvas como se fossem tangentes no dimensionamento das seções transversais:</a:t>
            </a:r>
          </a:p>
          <a:p>
            <a:pPr lvl="1" algn="just"/>
            <a:endParaRPr lang="pt-BR" sz="1800" dirty="0"/>
          </a:p>
          <a:p>
            <a:pPr lvl="1" algn="just"/>
            <a:endParaRPr lang="pt-BR" sz="1800" dirty="0"/>
          </a:p>
          <a:p>
            <a:pPr lvl="1" algn="just"/>
            <a:endParaRPr lang="pt-BR" sz="1800" dirty="0"/>
          </a:p>
          <a:p>
            <a:pPr lvl="1" algn="just"/>
            <a:endParaRPr lang="pt-BR" sz="1800" dirty="0"/>
          </a:p>
          <a:p>
            <a:pPr lvl="1" algn="just"/>
            <a:endParaRPr lang="pt-BR" sz="1800" dirty="0"/>
          </a:p>
          <a:p>
            <a:pPr lvl="1" algn="just"/>
            <a:endParaRPr lang="pt-BR" sz="1800" dirty="0"/>
          </a:p>
          <a:p>
            <a:pPr lvl="1" algn="just"/>
            <a:endParaRPr lang="pt-BR" sz="1800" dirty="0"/>
          </a:p>
          <a:p>
            <a:pPr marL="274320" lvl="1" indent="0" algn="ctr">
              <a:buNone/>
            </a:pPr>
            <a:endParaRPr lang="pt-BR" sz="1800" dirty="0"/>
          </a:p>
          <a:p>
            <a:pPr marL="274320" lvl="1" indent="0" algn="ctr">
              <a:buNone/>
            </a:pPr>
            <a:r>
              <a:rPr lang="pt-BR" sz="1800" dirty="0"/>
              <a:t>A superelevação mínima admissível, mesmo quando as forças centrífugas envolvidas não a demandem, deverá ter valor igual ao do abaulamento, para fins de assegurar a devida drenagem superficial. </a:t>
            </a:r>
          </a:p>
          <a:p>
            <a:pPr algn="just"/>
            <a:endParaRPr lang="pt-B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1936" y="3478280"/>
            <a:ext cx="8028127" cy="1052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7204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487488" y="1691640"/>
                <a:ext cx="9001000" cy="4800600"/>
              </a:xfrm>
            </p:spPr>
            <p:txBody>
              <a:bodyPr>
                <a:normAutofit/>
              </a:bodyPr>
              <a:lstStyle/>
              <a:p>
                <a:r>
                  <a:rPr lang="pt-BR" dirty="0"/>
                  <a:t>Calcular o raio mínimo de uma curva, dados </a:t>
                </a:r>
                <a:r>
                  <a:rPr lang="pt-BR" i="1" dirty="0"/>
                  <a:t>V </a:t>
                </a:r>
                <a:r>
                  <a:rPr lang="pt-BR" dirty="0"/>
                  <a:t>= 80 km/h e </a:t>
                </a:r>
                <a:r>
                  <a:rPr lang="pt-BR" i="1" dirty="0" err="1"/>
                  <a:t>e</a:t>
                </a:r>
                <a:r>
                  <a:rPr lang="pt-BR" sz="1400" dirty="0" err="1"/>
                  <a:t>máx</a:t>
                </a:r>
                <a:r>
                  <a:rPr lang="pt-BR" sz="1400" dirty="0"/>
                  <a:t> </a:t>
                </a:r>
                <a:r>
                  <a:rPr lang="pt-BR" dirty="0"/>
                  <a:t>= 10%. 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pPr marL="114300" indent="0" algn="ctr">
                  <a:buNone/>
                </a:pPr>
                <a:endParaRPr lang="pt-BR" i="1" dirty="0">
                  <a:latin typeface="Cambria Math" panose="02040503050406030204" pitchFamily="18" charset="0"/>
                </a:endParaRPr>
              </a:p>
              <a:p>
                <a:pPr marL="11430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</a:rPr>
                          <m:t>𝑅</m:t>
                        </m:r>
                        <m:r>
                          <a:rPr lang="pt-BR" b="0" i="1" smtClean="0">
                            <a:latin typeface="Cambria Math"/>
                          </a:rPr>
                          <m:t> 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𝑚</m:t>
                        </m:r>
                        <m:r>
                          <a:rPr lang="pt-BR" b="0" i="1" smtClean="0">
                            <a:latin typeface="Cambria Math"/>
                          </a:rPr>
                          <m:t>í</m:t>
                        </m:r>
                        <m:r>
                          <a:rPr lang="pt-BR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r>
                      <a:rPr lang="pt-BR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80²</m:t>
                        </m:r>
                      </m:num>
                      <m:den>
                        <m:r>
                          <a:rPr lang="pt-BR" b="0" i="1" smtClean="0">
                            <a:latin typeface="Cambria Math"/>
                          </a:rPr>
                          <m:t>127 </m:t>
                        </m:r>
                        <m:r>
                          <a:rPr lang="pt-BR" b="0" i="1" smtClean="0">
                            <a:latin typeface="Cambria Math"/>
                          </a:rPr>
                          <m:t>𝑥</m:t>
                        </m:r>
                        <m:r>
                          <a:rPr lang="pt-BR" b="0" i="1" smtClean="0">
                            <a:latin typeface="Cambria Math"/>
                          </a:rPr>
                          <m:t> (0,10 +0,14)</m:t>
                        </m:r>
                      </m:den>
                    </m:f>
                    <m:r>
                      <a:rPr lang="pt-BR" b="0" i="1" smtClean="0">
                        <a:latin typeface="Cambria Math"/>
                      </a:rPr>
                      <m:t>= </m:t>
                    </m:r>
                  </m:oMath>
                </a14:m>
                <a:r>
                  <a:rPr lang="pt-BR" dirty="0"/>
                  <a:t> 209,97 m </a:t>
                </a:r>
              </a:p>
              <a:p>
                <a:pPr marL="114300" indent="0" algn="just">
                  <a:buNone/>
                </a:pPr>
                <a:r>
                  <a:rPr lang="pt-BR" dirty="0"/>
                  <a:t>Onde:</a:t>
                </a:r>
              </a:p>
              <a:p>
                <a:pPr algn="just"/>
                <a:r>
                  <a:rPr lang="pt-BR" dirty="0" err="1"/>
                  <a:t>R</a:t>
                </a:r>
                <a:r>
                  <a:rPr lang="pt-BR" sz="1400" dirty="0" err="1"/>
                  <a:t>min</a:t>
                </a:r>
                <a:r>
                  <a:rPr lang="pt-BR" dirty="0"/>
                  <a:t> = raio mínimo da curva circular (m); </a:t>
                </a:r>
              </a:p>
              <a:p>
                <a:pPr algn="just"/>
                <a:r>
                  <a:rPr lang="pt-BR" dirty="0"/>
                  <a:t>V = velocidade de projeto ou velocidade diretriz (km/h); </a:t>
                </a:r>
              </a:p>
              <a:p>
                <a:pPr algn="just"/>
                <a:r>
                  <a:rPr lang="pt-BR" dirty="0" err="1"/>
                  <a:t>e</a:t>
                </a:r>
                <a:r>
                  <a:rPr lang="pt-BR" sz="1400" dirty="0" err="1"/>
                  <a:t>max</a:t>
                </a:r>
                <a:r>
                  <a:rPr lang="pt-BR" dirty="0"/>
                  <a:t> = superelevação máxima (m/m) (tabelada); </a:t>
                </a:r>
              </a:p>
              <a:p>
                <a:pPr algn="just"/>
                <a:r>
                  <a:rPr lang="pt-BR" dirty="0" err="1"/>
                  <a:t>f</a:t>
                </a:r>
                <a:r>
                  <a:rPr lang="pt-BR" sz="1400" dirty="0" err="1"/>
                  <a:t>max</a:t>
                </a:r>
                <a:r>
                  <a:rPr lang="pt-BR" dirty="0"/>
                  <a:t> = coeficiente de atrito transversal máximo pneu/pavimento.</a:t>
                </a:r>
              </a:p>
              <a:p>
                <a:pPr marL="114300" indent="0" algn="ctr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7488" y="1691640"/>
                <a:ext cx="9001000" cy="4800600"/>
              </a:xfrm>
              <a:blipFill>
                <a:blip r:embed="rId2"/>
                <a:stretch>
                  <a:fillRect l="-135" t="-101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9200" y="2420888"/>
            <a:ext cx="2757575" cy="765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63028771-1BE4-496D-85C9-25B3FBEC59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881" y="347494"/>
            <a:ext cx="7935424" cy="1139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08186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370632" cy="4351337"/>
          </a:xfrm>
        </p:spPr>
        <p:txBody>
          <a:bodyPr/>
          <a:lstStyle/>
          <a:p>
            <a:pPr algn="just"/>
            <a:r>
              <a:rPr lang="pt-BR" dirty="0"/>
              <a:t>Uma estrada foi projetada com velocidade diretriz de 90 km/h. Sabendo que umas das suas curvas possui </a:t>
            </a:r>
            <a:r>
              <a:rPr lang="pt-BR" i="1" dirty="0"/>
              <a:t>R </a:t>
            </a:r>
            <a:r>
              <a:rPr lang="pt-BR" dirty="0"/>
              <a:t>= 300 m, verifique o valor do raio da curva quanto à estabilidade (ou seja, verificar se </a:t>
            </a:r>
            <a:r>
              <a:rPr lang="pt-BR" i="1" dirty="0"/>
              <a:t>R </a:t>
            </a:r>
            <a:r>
              <a:rPr lang="pt-BR" dirty="0"/>
              <a:t>≥ </a:t>
            </a:r>
            <a:r>
              <a:rPr lang="pt-BR" i="1" dirty="0" err="1"/>
              <a:t>Rmín</a:t>
            </a:r>
            <a:r>
              <a:rPr lang="pt-BR" dirty="0"/>
              <a:t>).  O projeto é de classe I em região plana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480" y="5610547"/>
            <a:ext cx="7935424" cy="1139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4DB502AC-3A37-4D3D-AF7A-4F90AF6881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0566" y="3140968"/>
            <a:ext cx="2757575" cy="10481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E564D500-D62D-42F6-9087-D64743C8DF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0808" y="2766040"/>
            <a:ext cx="5630917" cy="2762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73181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D5E19AB6-4212-48CB-A364-B4164362413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908720"/>
                <a:ext cx="9370632" cy="5271417"/>
              </a:xfrm>
            </p:spPr>
            <p:txBody>
              <a:bodyPr/>
              <a:lstStyle/>
              <a:p>
                <a:r>
                  <a:rPr lang="pt-BR" dirty="0"/>
                  <a:t>emax = 10%</a:t>
                </a:r>
              </a:p>
              <a:p>
                <a:r>
                  <a:rPr lang="pt-BR" dirty="0"/>
                  <a:t> f = 0,14</a:t>
                </a:r>
              </a:p>
              <a:p>
                <a:r>
                  <a:rPr lang="pt-BR" dirty="0"/>
                  <a:t>V = 90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</a:rPr>
                            <m:t>𝑅</m:t>
                          </m:r>
                          <m:r>
                            <a:rPr lang="pt-BR" i="1">
                              <a:latin typeface="Cambria Math"/>
                            </a:rPr>
                            <m:t> </m:t>
                          </m:r>
                        </m:e>
                        <m:sub>
                          <m:r>
                            <a:rPr lang="pt-BR" i="1">
                              <a:latin typeface="Cambria Math"/>
                            </a:rPr>
                            <m:t>𝑚</m:t>
                          </m:r>
                          <m:r>
                            <a:rPr lang="pt-BR" i="1">
                              <a:latin typeface="Cambria Math"/>
                            </a:rPr>
                            <m:t>í</m:t>
                          </m:r>
                          <m:r>
                            <a:rPr lang="pt-BR" i="1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pt-BR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90</m:t>
                          </m:r>
                          <m:r>
                            <a:rPr lang="pt-BR" i="1">
                              <a:latin typeface="Cambria Math" panose="02040503050406030204" pitchFamily="18" charset="0"/>
                            </a:rPr>
                            <m:t>²</m:t>
                          </m:r>
                        </m:num>
                        <m:den>
                          <m:r>
                            <a:rPr lang="pt-BR" i="1">
                              <a:latin typeface="Cambria Math"/>
                            </a:rPr>
                            <m:t>127 </m:t>
                          </m:r>
                          <m:r>
                            <a:rPr lang="pt-BR" i="1">
                              <a:latin typeface="Cambria Math"/>
                            </a:rPr>
                            <m:t>𝑥</m:t>
                          </m:r>
                          <m:r>
                            <a:rPr lang="pt-BR" i="1">
                              <a:latin typeface="Cambria Math"/>
                            </a:rPr>
                            <m:t> (0,10+0,14)</m:t>
                          </m:r>
                        </m:den>
                      </m:f>
                      <m:r>
                        <a:rPr lang="pt-BR" i="1">
                          <a:latin typeface="Cambria Math"/>
                        </a:rPr>
                        <m:t>= </m:t>
                      </m:r>
                      <m:r>
                        <m:rPr>
                          <m:nor/>
                        </m:rPr>
                        <a:rPr lang="pt-BR" dirty="0"/>
                        <m:t> </m:t>
                      </m:r>
                      <m:r>
                        <m:rPr>
                          <m:nor/>
                        </m:rPr>
                        <a:rPr lang="pt-BR" b="0" i="0" dirty="0" smtClean="0"/>
                        <m:t>265,75</m:t>
                      </m:r>
                      <m:r>
                        <m:rPr>
                          <m:nor/>
                        </m:rPr>
                        <a:rPr lang="pt-BR" dirty="0"/>
                        <m:t> </m:t>
                      </m:r>
                      <m:r>
                        <m:rPr>
                          <m:nor/>
                        </m:rPr>
                        <a:rPr lang="pt-BR" dirty="0"/>
                        <m:t>m</m:t>
                      </m:r>
                    </m:oMath>
                  </m:oMathPara>
                </a14:m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D5E19AB6-4212-48CB-A364-B4164362413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908720"/>
                <a:ext cx="9370632" cy="5271417"/>
              </a:xfrm>
              <a:blipFill>
                <a:blip r:embed="rId2"/>
                <a:stretch>
                  <a:fillRect l="-130" t="-80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aixaDeTexto 4">
            <a:extLst>
              <a:ext uri="{FF2B5EF4-FFF2-40B4-BE49-F238E27FC236}">
                <a16:creationId xmlns:a16="http://schemas.microsoft.com/office/drawing/2014/main" id="{94DBD9C9-4219-418A-8D33-DD48CE1CC934}"/>
              </a:ext>
            </a:extLst>
          </p:cNvPr>
          <p:cNvSpPr txBox="1"/>
          <p:nvPr/>
        </p:nvSpPr>
        <p:spPr>
          <a:xfrm>
            <a:off x="3143672" y="3861048"/>
            <a:ext cx="61026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i="1" dirty="0"/>
              <a:t>R </a:t>
            </a:r>
            <a:r>
              <a:rPr lang="pt-BR" dirty="0"/>
              <a:t>= 300 m</a:t>
            </a:r>
          </a:p>
        </p:txBody>
      </p:sp>
    </p:spTree>
    <p:extLst>
      <p:ext uri="{BB962C8B-B14F-4D97-AF65-F5344CB8AC3E}">
        <p14:creationId xmlns:p14="http://schemas.microsoft.com/office/powerpoint/2010/main" val="14272134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311134" y="1828800"/>
                <a:ext cx="9393378" cy="5029200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dirty="0"/>
                  <a:t>Numa rodovia de classe I, temos: </a:t>
                </a:r>
                <a:r>
                  <a:rPr lang="pt-BR" dirty="0" err="1"/>
                  <a:t>e</a:t>
                </a:r>
                <a:r>
                  <a:rPr lang="pt-BR" sz="1400" dirty="0" err="1"/>
                  <a:t>max</a:t>
                </a:r>
                <a:r>
                  <a:rPr lang="pt-BR" sz="1400" dirty="0"/>
                  <a:t> </a:t>
                </a:r>
                <a:r>
                  <a:rPr lang="pt-BR" dirty="0"/>
                  <a:t>= 8 %, V = 100 km/h. Se uma curva nesta rodovia tem raio de 450 m, calcular a superelevação a ser adotada.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marL="114300" indent="0" algn="ctr">
                  <a:buNone/>
                </a:pPr>
                <a:endParaRPr lang="pt-BR" b="0" i="1" dirty="0">
                  <a:latin typeface="Cambria Math"/>
                </a:endParaRPr>
              </a:p>
              <a:p>
                <a:pPr marL="114300" indent="0" algn="ctr">
                  <a:buNone/>
                </a:pPr>
                <a:endParaRPr lang="pt-BR" i="1" dirty="0">
                  <a:latin typeface="Cambria Math"/>
                </a:endParaRPr>
              </a:p>
              <a:p>
                <a:pPr marL="114300" indent="0" algn="ctr">
                  <a:buNone/>
                </a:pPr>
                <a:endParaRPr lang="pt-BR" b="0" i="1" dirty="0">
                  <a:latin typeface="Cambria Math"/>
                </a:endParaRPr>
              </a:p>
              <a:p>
                <a:pPr marL="114300" indent="0" algn="ctr">
                  <a:buNone/>
                </a:pPr>
                <a14:m>
                  <m:oMath xmlns:m="http://schemas.openxmlformats.org/officeDocument/2006/math">
                    <m:r>
                      <a:rPr lang="pt-BR" sz="2000" b="0" i="1" smtClean="0">
                        <a:latin typeface="Cambria Math"/>
                      </a:rPr>
                      <m:t>𝑒</m:t>
                    </m:r>
                    <m:r>
                      <a:rPr lang="pt-BR" sz="2000" i="1" smtClean="0">
                        <a:latin typeface="Cambria Math"/>
                      </a:rPr>
                      <m:t>=</m:t>
                    </m:r>
                    <m:r>
                      <a:rPr lang="pt-BR" sz="2000" b="0" i="1" smtClean="0">
                        <a:latin typeface="Cambria Math" panose="02040503050406030204" pitchFamily="18" charset="0"/>
                      </a:rPr>
                      <m:t>0,08 </m:t>
                    </m:r>
                    <m:r>
                      <a:rPr lang="pt-BR" sz="2000" b="0" i="1" smtClean="0">
                        <a:latin typeface="Cambria Math"/>
                      </a:rPr>
                      <m:t>𝑥</m:t>
                    </m:r>
                    <m:r>
                      <a:rPr lang="pt-BR" sz="2000" b="0" i="1" smtClean="0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pt-BR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000" b="0" i="1" smtClean="0">
                                <a:latin typeface="Cambria Math"/>
                              </a:rPr>
                              <m:t>2 </m:t>
                            </m:r>
                            <m:r>
                              <a:rPr lang="pt-BR" sz="20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  <m:t> 374,95</m:t>
                            </m:r>
                          </m:num>
                          <m:den>
                            <m: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  <m:t>450</m:t>
                            </m:r>
                          </m:den>
                        </m:f>
                        <m:r>
                          <a:rPr lang="pt-BR" sz="2000" b="0" i="1" smtClean="0">
                            <a:latin typeface="Cambria Math"/>
                          </a:rPr>
                          <m:t> − </m:t>
                        </m:r>
                        <m:f>
                          <m:fPr>
                            <m:ctrlP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  <m:t>374,95²</m:t>
                            </m:r>
                          </m:num>
                          <m:den>
                            <m:sSup>
                              <m:sSupPr>
                                <m:ctrlPr>
                                  <a:rPr lang="pt-BR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pt-BR" sz="2000" b="0" i="1" smtClean="0">
                                    <a:latin typeface="Cambria Math" panose="02040503050406030204" pitchFamily="18" charset="0"/>
                                  </a:rPr>
                                  <m:t>450</m:t>
                                </m:r>
                              </m:e>
                              <m:sup>
                                <m:r>
                                  <a:rPr lang="pt-BR" sz="2000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  <m:r>
                      <a:rPr lang="pt-BR" sz="2000" b="0" i="1" smtClean="0">
                        <a:latin typeface="Cambria Math"/>
                      </a:rPr>
                      <m:t>= </m:t>
                    </m:r>
                  </m:oMath>
                </a14:m>
                <a:r>
                  <a:rPr lang="pt-BR" sz="2000" dirty="0"/>
                  <a:t>0,08 = 8 %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11134" y="1828800"/>
                <a:ext cx="9393378" cy="5029200"/>
              </a:xfrm>
              <a:blipFill>
                <a:blip r:embed="rId2"/>
                <a:stretch>
                  <a:fillRect l="-130" t="-848" r="-58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0056" y="3949289"/>
            <a:ext cx="2852188" cy="1067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213" y="4007971"/>
            <a:ext cx="2757575" cy="765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tângulo 5"/>
              <p:cNvSpPr/>
              <p:nvPr/>
            </p:nvSpPr>
            <p:spPr>
              <a:xfrm>
                <a:off x="3534101" y="4885328"/>
                <a:ext cx="4499373" cy="69525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11430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/>
                            </a:rPr>
                            <m:t>𝑅</m:t>
                          </m:r>
                        </m:e>
                        <m:sub>
                          <m:r>
                            <a:rPr lang="pt-BR" i="1">
                              <a:latin typeface="Cambria Math"/>
                            </a:rPr>
                            <m:t>𝑚</m:t>
                          </m:r>
                          <m:r>
                            <a:rPr lang="pt-BR" i="1">
                              <a:latin typeface="Cambria Math"/>
                            </a:rPr>
                            <m:t>í</m:t>
                          </m:r>
                          <m:r>
                            <a:rPr lang="pt-BR" i="1">
                              <a:latin typeface="Cambria Math"/>
                            </a:rPr>
                            <m:t>𝑛</m:t>
                          </m:r>
                        </m:sub>
                      </m:sSub>
                      <m:r>
                        <a:rPr lang="pt-BR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100</m:t>
                          </m:r>
                          <m:r>
                            <a:rPr lang="pt-BR" i="1">
                              <a:latin typeface="Cambria Math" panose="02040503050406030204" pitchFamily="18" charset="0"/>
                            </a:rPr>
                            <m:t>²</m:t>
                          </m:r>
                        </m:num>
                        <m:den>
                          <m:r>
                            <a:rPr lang="pt-BR" i="1">
                              <a:latin typeface="Cambria Math"/>
                            </a:rPr>
                            <m:t>127 </m:t>
                          </m:r>
                          <m:r>
                            <a:rPr lang="pt-BR" i="1">
                              <a:latin typeface="Cambria Math"/>
                            </a:rPr>
                            <m:t>𝑥</m:t>
                          </m:r>
                          <m:r>
                            <a:rPr lang="pt-BR" i="1">
                              <a:latin typeface="Cambria Math"/>
                            </a:rPr>
                            <m:t> (0,08+0,13)</m:t>
                          </m:r>
                        </m:den>
                      </m:f>
                      <m:r>
                        <a:rPr lang="pt-BR" i="1">
                          <a:latin typeface="Cambria Math"/>
                        </a:rPr>
                        <m:t>= </m:t>
                      </m:r>
                      <m:r>
                        <m:rPr>
                          <m:nor/>
                        </m:rPr>
                        <a:rPr lang="pt-BR" b="0" i="0" smtClean="0">
                          <a:latin typeface="Cambria Math"/>
                        </a:rPr>
                        <m:t>374,95 </m:t>
                      </m:r>
                      <m:r>
                        <m:rPr>
                          <m:nor/>
                        </m:rPr>
                        <a:rPr lang="pt-BR" dirty="0"/>
                        <m:t>m</m:t>
                      </m:r>
                      <m:r>
                        <m:rPr>
                          <m:nor/>
                        </m:rPr>
                        <a:rPr lang="pt-BR" dirty="0"/>
                        <m:t> 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6" name="Retângulo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4101" y="4885328"/>
                <a:ext cx="4499373" cy="69525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6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324" y="2682502"/>
            <a:ext cx="7935424" cy="1139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85883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Exercício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Numa rodovia de classe I, temos: </a:t>
            </a:r>
            <a:r>
              <a:rPr lang="pt-BR" dirty="0" err="1"/>
              <a:t>e</a:t>
            </a:r>
            <a:r>
              <a:rPr lang="pt-BR" sz="1400" dirty="0" err="1"/>
              <a:t>max</a:t>
            </a:r>
            <a:r>
              <a:rPr lang="pt-BR" sz="1400" dirty="0"/>
              <a:t> </a:t>
            </a:r>
            <a:r>
              <a:rPr lang="pt-BR" dirty="0"/>
              <a:t>= 6 %, V = 80 km/h. Se uma curva nesta rodovia tem raio de 400 m, calcular a superelevação. (P/ casa)</a:t>
            </a:r>
          </a:p>
          <a:p>
            <a:pPr algn="just"/>
            <a:endParaRPr lang="pt-BR" dirty="0"/>
          </a:p>
          <a:p>
            <a:pPr marL="114300" indent="0" algn="just">
              <a:buNone/>
            </a:pPr>
            <a:endParaRPr lang="pt-BR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0696" y="3140968"/>
            <a:ext cx="7935424" cy="1139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6956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5203694" cy="4351337"/>
          </a:xfrm>
        </p:spPr>
        <p:txBody>
          <a:bodyPr/>
          <a:lstStyle/>
          <a:p>
            <a:pPr algn="just"/>
            <a:r>
              <a:rPr lang="pt-BR" dirty="0"/>
              <a:t>A superelevação é a inclinação transversal da pista nas curvas, que tem como objetivo combater a força centrífuga desenvolvida nos veículos e dificultar a derrapagem dos mesmos.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5566" y="682570"/>
            <a:ext cx="5726434" cy="55334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0853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557" y="1988840"/>
            <a:ext cx="7782939" cy="4392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4161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C3EA0C-7BB3-4490-B139-519F1C001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CC25801-EA22-491D-B2F2-CAD4C1E00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5770232" cy="4351337"/>
          </a:xfrm>
        </p:spPr>
        <p:txBody>
          <a:bodyPr/>
          <a:lstStyle/>
          <a:p>
            <a:pPr algn="just"/>
            <a:r>
              <a:rPr lang="pt-BR" dirty="0"/>
              <a:t>Ao percorrer um trecho de rodovia em curva horizontal com certa velocidade, um veículo fica sujeito à ação de uma força centrífuga, que atua no sentido de dentro para fora da curva, tendendo a mantê-lo em trajetória retilínea, tangente à curva.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 </a:t>
            </a:r>
            <a:r>
              <a:rPr lang="pt-BR" dirty="0" err="1"/>
              <a:t>superlevação</a:t>
            </a:r>
            <a:r>
              <a:rPr lang="pt-BR" dirty="0"/>
              <a:t> e também a força de atrito entre o pneu e o pavimento compensam a força centrífuga que atua no veículo para arrancá-lo da pista.</a:t>
            </a:r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061245C-E8F4-4454-9711-6A319303D4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8889" y="61495"/>
            <a:ext cx="2789188" cy="3259654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37F7B414-B2B1-491E-9F06-122A3C06C1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13" y="3536852"/>
            <a:ext cx="5190379" cy="3321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1041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F1D4C7-06D3-4A66-A40A-DB7056467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5164C67-BF00-4C8F-967D-D3E50C8BD7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916832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Tal inclinação deve ser bem escolhida, vez que uma inclinação elevada causaria o escorregamento ou tombamento dos veículos na via</a:t>
            </a:r>
          </a:p>
          <a:p>
            <a:pPr algn="just"/>
            <a:r>
              <a:rPr lang="pt-BR" dirty="0"/>
              <a:t>Em vias urbanas, a superelevação é evitada, uma vez que induz o motorista a elevar sua velocidade, o que implicaria em redução da segurança das vias.</a:t>
            </a:r>
          </a:p>
        </p:txBody>
      </p:sp>
    </p:spTree>
    <p:extLst>
      <p:ext uri="{BB962C8B-B14F-4D97-AF65-F5344CB8AC3E}">
        <p14:creationId xmlns:p14="http://schemas.microsoft.com/office/powerpoint/2010/main" val="3500858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/>
              <a:t>Na forma clássica, a superelevação é expressa pela seguinte equação: 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marL="114300" indent="0" algn="just">
              <a:buNone/>
            </a:pPr>
            <a:r>
              <a:rPr lang="pt-BR" dirty="0"/>
              <a:t>Onde:</a:t>
            </a:r>
          </a:p>
          <a:p>
            <a:pPr marL="114300" indent="0" algn="just">
              <a:buNone/>
            </a:pPr>
            <a:r>
              <a:rPr lang="pt-BR" dirty="0"/>
              <a:t>e = Superelevação (m/m)</a:t>
            </a:r>
          </a:p>
          <a:p>
            <a:pPr algn="just"/>
            <a:r>
              <a:rPr lang="pt-BR" dirty="0"/>
              <a:t>V = velocidade de projeto ou diretriz (km/h); </a:t>
            </a:r>
          </a:p>
          <a:p>
            <a:pPr algn="just"/>
            <a:r>
              <a:rPr lang="pt-BR" dirty="0"/>
              <a:t>R = raio da curva horizontal (m); </a:t>
            </a:r>
          </a:p>
          <a:p>
            <a:pPr algn="just"/>
            <a:r>
              <a:rPr lang="pt-BR" dirty="0"/>
              <a:t>f = coeficiente de atrito transversal pneu/pavimento; </a:t>
            </a:r>
          </a:p>
          <a:p>
            <a:pPr algn="just"/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848" y="2564904"/>
            <a:ext cx="2243117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6626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226616" cy="4351337"/>
          </a:xfrm>
        </p:spPr>
        <p:txBody>
          <a:bodyPr/>
          <a:lstStyle/>
          <a:p>
            <a:pPr algn="just"/>
            <a:r>
              <a:rPr lang="pt-BR" dirty="0"/>
              <a:t>Valores do coeficiente de atrito máximo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As normas do DNER fixam como valores de coeficientes de atrito transversal máximos admissíveis para fins de projeto, para diferentes velocidades diretrizes.</a:t>
            </a:r>
          </a:p>
          <a:p>
            <a:pPr algn="just"/>
            <a:endParaRPr lang="pt-B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8288" y="4365104"/>
            <a:ext cx="7935424" cy="1139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8517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t-BR" b="1" dirty="0"/>
              <a:t>Valores máximos de superelevação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valor da superelevação a ser adotado deve ser limitado a um valor máximo por razões de segurança.</a:t>
            </a:r>
          </a:p>
          <a:p>
            <a:pPr algn="just"/>
            <a:r>
              <a:rPr lang="pt-BR" dirty="0"/>
              <a:t>Uma curva com superelevação muito alta pode provocar deslizamento do veículo para o interior da curva ou mesmo o tombamento.</a:t>
            </a:r>
          </a:p>
          <a:p>
            <a:pPr marL="114300" indent="0" algn="just">
              <a:buNone/>
            </a:pPr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326136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7CA6B4-195D-4DE8-A415-772D80FDB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Superelevação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B71C10-5081-434F-A7CB-98526697C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/>
              <a:t>Valores máximos de superelevação</a:t>
            </a:r>
          </a:p>
          <a:p>
            <a:pPr algn="just"/>
            <a:r>
              <a:rPr lang="pt-BR" dirty="0"/>
              <a:t>A maior taxa de superelevação admitida para fins de projeto de rodovias no Brasil é de 12%, devendo seu emprego ser limitado a casos de melhorias de rodovias existentes ou de correção de problemas existentes que não permitam o aumento dos raios de curvatura.</a:t>
            </a:r>
          </a:p>
          <a:p>
            <a:pPr algn="just"/>
            <a:endParaRPr lang="pt-B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D319C3D-010B-4A91-8F1C-E579C6CDED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640" y="3489889"/>
            <a:ext cx="6908158" cy="3389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3036881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1450</TotalTime>
  <Words>922</Words>
  <Application>Microsoft Office PowerPoint</Application>
  <PresentationFormat>Widescreen</PresentationFormat>
  <Paragraphs>113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4" baseType="lpstr">
      <vt:lpstr>Arial</vt:lpstr>
      <vt:lpstr>Cambria Math</vt:lpstr>
      <vt:lpstr>Century Schoolbook</vt:lpstr>
      <vt:lpstr>Wingdings 2</vt:lpstr>
      <vt:lpstr>Exibir</vt:lpstr>
      <vt:lpstr>Faculdade de tecnologia e ciências da Bahia Curso: Engenharia Civil Disciplina: Estradas</vt:lpstr>
      <vt:lpstr>Superelevação</vt:lpstr>
      <vt:lpstr>Superelevação</vt:lpstr>
      <vt:lpstr>Superelevação</vt:lpstr>
      <vt:lpstr>Superelevação</vt:lpstr>
      <vt:lpstr>Superelevação</vt:lpstr>
      <vt:lpstr>Superelevação</vt:lpstr>
      <vt:lpstr>Superelevação</vt:lpstr>
      <vt:lpstr>Superelevação</vt:lpstr>
      <vt:lpstr>Superelevação</vt:lpstr>
      <vt:lpstr>Superelevação</vt:lpstr>
      <vt:lpstr>Superelevação </vt:lpstr>
      <vt:lpstr>Superelevação</vt:lpstr>
      <vt:lpstr>Superelevação</vt:lpstr>
      <vt:lpstr>Exercício</vt:lpstr>
      <vt:lpstr>Exercício</vt:lpstr>
      <vt:lpstr>Apresentação do PowerPoint</vt:lpstr>
      <vt:lpstr>Exercício</vt:lpstr>
      <vt:lpstr>Exercício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Faculdade de tecnologia e ciências da Bahia Curso: Engenharia Civil Disciplina: Estradas</dc:title>
  <dc:creator>Juliane Santos Souza</dc:creator>
  <cp:lastModifiedBy>Juliane Santos Souza</cp:lastModifiedBy>
  <cp:revision>68</cp:revision>
  <dcterms:created xsi:type="dcterms:W3CDTF">2020-09-30T21:56:34Z</dcterms:created>
  <dcterms:modified xsi:type="dcterms:W3CDTF">2022-04-20T23:30:48Z</dcterms:modified>
</cp:coreProperties>
</file>