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0" r:id="rId3"/>
    <p:sldId id="301" r:id="rId4"/>
    <p:sldId id="302" r:id="rId5"/>
    <p:sldId id="305" r:id="rId6"/>
    <p:sldId id="326" r:id="rId7"/>
    <p:sldId id="327" r:id="rId8"/>
    <p:sldId id="328" r:id="rId9"/>
    <p:sldId id="303" r:id="rId10"/>
    <p:sldId id="304" r:id="rId11"/>
    <p:sldId id="306" r:id="rId12"/>
    <p:sldId id="307" r:id="rId13"/>
    <p:sldId id="308" r:id="rId14"/>
    <p:sldId id="319" r:id="rId15"/>
    <p:sldId id="320" r:id="rId16"/>
    <p:sldId id="309" r:id="rId17"/>
    <p:sldId id="310" r:id="rId18"/>
    <p:sldId id="321" r:id="rId19"/>
    <p:sldId id="311" r:id="rId20"/>
    <p:sldId id="312" r:id="rId21"/>
    <p:sldId id="314" r:id="rId22"/>
    <p:sldId id="325" r:id="rId23"/>
    <p:sldId id="315" r:id="rId24"/>
    <p:sldId id="324" r:id="rId25"/>
    <p:sldId id="316" r:id="rId26"/>
    <p:sldId id="322" r:id="rId27"/>
    <p:sldId id="317" r:id="rId28"/>
    <p:sldId id="32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5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0641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22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73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79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1420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084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30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35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774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444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EEB5DFB-82D0-4C1A-91DF-070E46800C02}" type="datetimeFigureOut">
              <a:rPr lang="pt-BR" smtClean="0"/>
              <a:t>04/05/2022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635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75720" y="440055"/>
            <a:ext cx="7560840" cy="1129921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Estradas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67608" y="2924944"/>
            <a:ext cx="7272808" cy="1728192"/>
          </a:xfrm>
        </p:spPr>
        <p:txBody>
          <a:bodyPr>
            <a:noAutofit/>
          </a:bodyPr>
          <a:lstStyle/>
          <a:p>
            <a:pPr algn="ctr"/>
            <a:r>
              <a:rPr lang="pt-BR" sz="5000" dirty="0">
                <a:solidFill>
                  <a:schemeClr val="tx2"/>
                </a:solidFill>
              </a:rPr>
              <a:t>Curvas Verticais 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300" dirty="0">
                <a:solidFill>
                  <a:schemeClr val="tx2"/>
                </a:solidFill>
              </a:rPr>
              <a:t>Professora: Juliane Souza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/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40" y="428790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0862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E6AC9-402D-4850-9796-EC05319BD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906695-963C-4CE7-9A48-BDCEB5C28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1" dirty="0"/>
              <a:t>Tipos de curvas verticais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Visando suavizar os efeitos decorrentes de passagem brusca de uma inclinação para outra, diversas curvas poderiam ser empregadas ◦ </a:t>
            </a:r>
          </a:p>
          <a:p>
            <a:pPr lvl="1" algn="just"/>
            <a:r>
              <a:rPr lang="pt-BR" dirty="0"/>
              <a:t>Parábola do 2º grau </a:t>
            </a:r>
          </a:p>
          <a:p>
            <a:pPr lvl="1" algn="just"/>
            <a:r>
              <a:rPr lang="pt-BR" dirty="0"/>
              <a:t>Curva circular </a:t>
            </a:r>
          </a:p>
          <a:p>
            <a:pPr lvl="1" algn="just"/>
            <a:r>
              <a:rPr lang="pt-BR" dirty="0"/>
              <a:t>Elipse </a:t>
            </a:r>
          </a:p>
          <a:p>
            <a:pPr lvl="1" algn="just"/>
            <a:r>
              <a:rPr lang="pt-BR" dirty="0"/>
              <a:t>Parábola Cúbica  </a:t>
            </a:r>
          </a:p>
          <a:p>
            <a:pPr algn="just"/>
            <a:r>
              <a:rPr lang="pt-BR" dirty="0"/>
              <a:t>A curva de concordância que melhor se adapta as necessidades práticas de projeto é a PARÁBOLA DE 2º GRAU, de preferência as SIMÉTRICAS em relação ao PIV. </a:t>
            </a:r>
          </a:p>
        </p:txBody>
      </p:sp>
    </p:spTree>
    <p:extLst>
      <p:ext uri="{BB962C8B-B14F-4D97-AF65-F5344CB8AC3E}">
        <p14:creationId xmlns:p14="http://schemas.microsoft.com/office/powerpoint/2010/main" val="4090741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5C3E3-0F33-499E-8DD2-4FEA59468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64DBF4-A33A-4439-9C1F-05D5745F1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A Figura abaixo ilustra uma parábola do 2° grau simples ou simétrica em relação ao PIV.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>
                <a:latin typeface="+mj-lt"/>
              </a:rPr>
              <a:t>Nas parábolas do 2° grau simples ou SIMÉTRICA em relação ao PIV, a projeção horizontal das distâncias do PIV ao PCV, e do PIV ao PTV são iguais a L/2; onde L é o comprimento da parábola.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F599E87-BC5E-47A3-A862-C4F3F2D15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9695" y="2564904"/>
            <a:ext cx="6812610" cy="232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723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A2930C-1AA6-4F42-8844-A1A07362E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B7C521-AA42-4C92-936B-E5E4ACF9E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663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latin typeface="+mj-lt"/>
              </a:rPr>
              <a:t>Diferença algébrica das rampas (g)</a:t>
            </a:r>
          </a:p>
          <a:p>
            <a:r>
              <a:rPr lang="pt-BR" dirty="0">
                <a:latin typeface="+mj-lt"/>
              </a:rPr>
              <a:t>No estudo das curvas verticais é muito utilizada a diferença algébrica das rampas, que é calculada pela seguinte equação: </a:t>
            </a:r>
          </a:p>
          <a:p>
            <a:pPr marL="0" indent="0" algn="ctr">
              <a:buNone/>
            </a:pPr>
            <a:r>
              <a:rPr lang="pt-BR" dirty="0">
                <a:latin typeface="+mj-lt"/>
              </a:rPr>
              <a:t>g = 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buNone/>
            </a:pPr>
            <a:r>
              <a:rPr lang="pt-BR" sz="2800" baseline="-25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Onde:</a:t>
            </a:r>
          </a:p>
          <a:p>
            <a:pPr marL="0" indent="0" algn="just">
              <a:buNone/>
            </a:pPr>
            <a:r>
              <a:rPr lang="pt-BR" dirty="0">
                <a:latin typeface="+mj-lt"/>
              </a:rPr>
              <a:t>g = diferença algébrica das rampas; </a:t>
            </a:r>
          </a:p>
          <a:p>
            <a:pPr marL="0" indent="0" algn="just">
              <a:buNone/>
            </a:pPr>
            <a:r>
              <a:rPr lang="pt-BR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dirty="0">
                <a:latin typeface="+mj-lt"/>
              </a:rPr>
              <a:t> = inclinação do primeiro greide reto (m/m); </a:t>
            </a:r>
          </a:p>
          <a:p>
            <a:pPr marL="0" indent="0" algn="just">
              <a:buNone/>
            </a:pPr>
            <a:r>
              <a:rPr lang="pt-B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t-BR" sz="18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dirty="0">
                <a:latin typeface="+mj-lt"/>
              </a:rPr>
              <a:t> = inclinação do segundo greide reto (m/m)</a:t>
            </a:r>
            <a:r>
              <a:rPr lang="pt-BR" sz="2800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pt-BR" dirty="0">
                <a:latin typeface="+mj-lt"/>
              </a:rPr>
              <a:t>OBS. Na utilização da eq. (2.1), os sinais das inclinações dos greides retos i1 e i2 devem seguir a seguinte convenção (ou significado): sinal positivo (+) se o greide reto for ascendente, e sinal negativo (-) se o greide reto for descendente.</a:t>
            </a:r>
            <a:endParaRPr lang="pt-BR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>
              <a:latin typeface="+mj-lt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4532DB7-5543-4DDE-9EC5-569BC51C2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4429" y="2708920"/>
            <a:ext cx="4817571" cy="270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100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3EFE9F-5DC5-4B04-87CA-3F8687F00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911AE9-50AF-430B-A34F-4658A5C42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Pelo sinal de g (diferença algébrica das rampas) podemos dizer se uma curva é côncava ou convexa; pois, tem-se o seguinte: </a:t>
            </a:r>
          </a:p>
          <a:p>
            <a:pPr marL="0" indent="0">
              <a:buNone/>
            </a:pPr>
            <a:r>
              <a:rPr lang="pt-BR" dirty="0"/>
              <a:t>a) Para g &gt; 0, então a curva será convexa; </a:t>
            </a:r>
          </a:p>
          <a:p>
            <a:pPr marL="0" indent="0">
              <a:buNone/>
            </a:pPr>
            <a:r>
              <a:rPr lang="pt-BR" dirty="0"/>
              <a:t>b) Para g &lt; 0, a curva será côncava.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413DC17-2426-7E88-2CDD-D22B04493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9976" y="2132856"/>
            <a:ext cx="5382747" cy="451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771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25958-28EE-493C-A1B1-8586DA3D6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FF20ED-105A-4B0A-A040-5F6F67D86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442640" cy="4351337"/>
          </a:xfrm>
        </p:spPr>
        <p:txBody>
          <a:bodyPr>
            <a:normAutofit lnSpcReduction="10000"/>
          </a:bodyPr>
          <a:lstStyle/>
          <a:p>
            <a:r>
              <a:rPr lang="pt-BR" dirty="0"/>
              <a:t>Determinar o tipo de curva, considerando as seguintes inclinações:</a:t>
            </a:r>
          </a:p>
          <a:p>
            <a:r>
              <a:rPr lang="pt-BR" sz="2000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2000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 = +1,2 %</a:t>
            </a:r>
          </a:p>
          <a:p>
            <a:r>
              <a:rPr lang="pt-BR" sz="2000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2000" baseline="-25000" dirty="0">
                <a:latin typeface="+mj-lt"/>
                <a:cs typeface="Times New Roman" panose="02020603050405020304" pitchFamily="18" charset="0"/>
              </a:rPr>
              <a:t>2 =  + 3,6 %</a:t>
            </a:r>
            <a:endParaRPr lang="pt-BR" sz="2000" dirty="0">
              <a:latin typeface="+mj-lt"/>
            </a:endParaRPr>
          </a:p>
          <a:p>
            <a:endParaRPr lang="pt-BR" dirty="0"/>
          </a:p>
          <a:p>
            <a:pPr marL="0" indent="0" algn="ctr">
              <a:buNone/>
            </a:pPr>
            <a:r>
              <a:rPr lang="pt-BR" b="1" dirty="0">
                <a:latin typeface="+mj-lt"/>
              </a:rPr>
              <a:t>g = </a:t>
            </a:r>
            <a:r>
              <a:rPr lang="pt-BR" b="1" dirty="0">
                <a:latin typeface="+mj-lt"/>
                <a:cs typeface="Times New Roman" panose="02020603050405020304" pitchFamily="18" charset="0"/>
              </a:rPr>
              <a:t>i</a:t>
            </a:r>
            <a:r>
              <a:rPr lang="pt-BR" sz="1800" b="1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1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i</a:t>
            </a:r>
            <a:r>
              <a:rPr lang="pt-BR" sz="1800" b="1" baseline="-25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0" indent="0" algn="ctr">
              <a:buNone/>
            </a:pPr>
            <a:r>
              <a:rPr lang="pt-BR" dirty="0">
                <a:latin typeface="+mj-lt"/>
              </a:rPr>
              <a:t>g = 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0,012</a:t>
            </a:r>
            <a:r>
              <a:rPr lang="pt-BR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– 0,036</a:t>
            </a:r>
          </a:p>
          <a:p>
            <a:pPr marL="0" indent="0" algn="ctr">
              <a:buNone/>
            </a:pPr>
            <a:r>
              <a:rPr lang="pt-BR" dirty="0">
                <a:latin typeface="+mj-lt"/>
              </a:rPr>
              <a:t>g = 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? m/m</a:t>
            </a:r>
            <a:endParaRPr lang="pt-BR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t-BR" sz="1800" b="1" baseline="-25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dirty="0"/>
              <a:t>Para g &gt; 0, então a curva será convexa; </a:t>
            </a:r>
          </a:p>
          <a:p>
            <a:pPr marL="0" indent="0">
              <a:buNone/>
            </a:pPr>
            <a:r>
              <a:rPr lang="pt-BR" dirty="0"/>
              <a:t>Para g &lt; 0, a curva será côncava.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7809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6BA68-6F4C-476E-B7F8-8E2333AFA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BB2357-06D8-4591-ACB5-0BAA486EF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+mj-lt"/>
              </a:rPr>
              <a:t>g = 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- 0,024 m/m =&gt; </a:t>
            </a:r>
            <a:r>
              <a:rPr lang="pt-BR" dirty="0"/>
              <a:t>A curva é côncava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7D9A8C5-B240-4206-A72E-5D64FC205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664" y="2557437"/>
            <a:ext cx="5510411" cy="289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407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6246FE-1B43-43EC-B9ED-734A04169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72F0AC-ABA2-4CCE-9C45-33FA53F86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Relação entre o comprimento da parábola (L) e o raio instantâneo da parábola ou raio da curva vertical (</a:t>
            </a:r>
            <a:r>
              <a:rPr lang="pt-B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BR" sz="1800" baseline="-25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pt-BR" dirty="0">
                <a:latin typeface="+mj-lt"/>
              </a:rPr>
              <a:t>)</a:t>
            </a:r>
            <a:endParaRPr lang="pt-BR" sz="1800" baseline="-25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t-BR" baseline="-25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dirty="0"/>
              <a:t>A relação entre o comprimento e o raio instantâneo da parábola é representada pela seguinte equação:</a:t>
            </a:r>
          </a:p>
          <a:p>
            <a:pPr marL="0" indent="0" algn="ctr">
              <a:buNone/>
            </a:pPr>
            <a:r>
              <a:rPr lang="pt-BR" dirty="0">
                <a:latin typeface="+mj-lt"/>
              </a:rPr>
              <a:t>L = </a:t>
            </a:r>
            <a:r>
              <a:rPr lang="pt-BR" sz="18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BR" sz="1800" baseline="-25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pt-BR" dirty="0">
                <a:latin typeface="+mj-lt"/>
              </a:rPr>
              <a:t>.|g|</a:t>
            </a:r>
          </a:p>
          <a:p>
            <a:pPr marL="0" indent="0" algn="ctr">
              <a:buNone/>
            </a:pPr>
            <a:endParaRPr lang="pt-BR" dirty="0">
              <a:latin typeface="+mj-lt"/>
            </a:endParaRPr>
          </a:p>
          <a:p>
            <a:pPr marL="274320" lvl="1" indent="0" algn="just">
              <a:buNone/>
            </a:pPr>
            <a:r>
              <a:rPr lang="pt-BR" dirty="0"/>
              <a:t>Onde: </a:t>
            </a:r>
          </a:p>
          <a:p>
            <a:pPr marL="274320" lvl="1" indent="0" algn="just">
              <a:buNone/>
            </a:pPr>
            <a:r>
              <a:rPr lang="pt-BR" dirty="0"/>
              <a:t>L = comprimento da parábola (m); </a:t>
            </a:r>
          </a:p>
          <a:p>
            <a:pPr marL="274320" lvl="1" indent="0" algn="just">
              <a:buNone/>
            </a:pPr>
            <a:r>
              <a:rPr lang="pt-BR" sz="16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BR" sz="1600" baseline="-25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pt-BR" dirty="0"/>
              <a:t> = raio da curva vertical ou raio instantâneo da parábola (m); </a:t>
            </a:r>
          </a:p>
          <a:p>
            <a:pPr marL="274320" lvl="1" indent="0" algn="just">
              <a:buNone/>
            </a:pPr>
            <a:r>
              <a:rPr lang="pt-BR" dirty="0"/>
              <a:t>g = diferença algébrica das rampas (m/m).</a:t>
            </a:r>
            <a:endParaRPr lang="pt-BR" dirty="0">
              <a:latin typeface="+mj-lt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062DF87-CE23-4FC3-8B10-3EB10AC31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184" y="5281795"/>
            <a:ext cx="4558432" cy="155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119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E4C1CD-0329-4BCD-946E-CC12759AF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BDA0FC-4B5D-4FD9-B121-9FE1EB369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OBS(s). </a:t>
            </a:r>
          </a:p>
          <a:p>
            <a:pPr algn="just"/>
            <a:r>
              <a:rPr lang="pt-BR" dirty="0"/>
              <a:t>a) A parábola simples é uma curva muito próxima a uma circunferência, por isso é muito usual referir-se ao RV, que é o menor raio instantâneo da parábola, como sendo o raio da curva vertical;</a:t>
            </a:r>
          </a:p>
          <a:p>
            <a:pPr algn="just"/>
            <a:r>
              <a:rPr lang="pt-BR" dirty="0"/>
              <a:t>b) O valor de RV é definido a partir do uso de gabaritos especiais para curvas verticais. Os gabaritos especiais são colocados sobre os desenhos das rampas e definem o valor de RV de projeto da curva vertical.</a:t>
            </a:r>
          </a:p>
        </p:txBody>
      </p:sp>
    </p:spTree>
    <p:extLst>
      <p:ext uri="{BB962C8B-B14F-4D97-AF65-F5344CB8AC3E}">
        <p14:creationId xmlns:p14="http://schemas.microsoft.com/office/powerpoint/2010/main" val="1881820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237A8-B1C3-43AE-A60E-777E224D6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33A62EB-C3FF-4732-9CDC-9437851D3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Determinar o comprimento da curva vertical calculada no exemplo anterior, sabendo que o RV = 8333 m;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>
                <a:latin typeface="+mj-lt"/>
              </a:rPr>
              <a:t>L = 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8333</a:t>
            </a:r>
            <a:r>
              <a:rPr lang="pt-BR" dirty="0">
                <a:latin typeface="+mj-lt"/>
              </a:rPr>
              <a:t>.|-0,024|</a:t>
            </a:r>
          </a:p>
          <a:p>
            <a:pPr marL="0" indent="0" algn="ctr">
              <a:buNone/>
            </a:pPr>
            <a:r>
              <a:rPr lang="pt-BR" dirty="0">
                <a:latin typeface="+mj-lt"/>
              </a:rPr>
              <a:t>L = ? m</a:t>
            </a:r>
          </a:p>
          <a:p>
            <a:pPr algn="just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41ECEAE-ECCE-4F34-A160-FCF02AFD8449}"/>
              </a:ext>
            </a:extLst>
          </p:cNvPr>
          <p:cNvSpPr txBox="1"/>
          <p:nvPr/>
        </p:nvSpPr>
        <p:spPr>
          <a:xfrm>
            <a:off x="3043311" y="2564904"/>
            <a:ext cx="6105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t-BR" dirty="0">
                <a:latin typeface="+mj-lt"/>
              </a:rPr>
              <a:t>L = </a:t>
            </a:r>
            <a:r>
              <a:rPr lang="pt-BR" sz="18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pt-BR" sz="1800" baseline="-250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pt-BR" dirty="0">
                <a:latin typeface="+mj-lt"/>
              </a:rPr>
              <a:t>.|g|</a:t>
            </a:r>
          </a:p>
        </p:txBody>
      </p:sp>
    </p:spTree>
    <p:extLst>
      <p:ext uri="{BB962C8B-B14F-4D97-AF65-F5344CB8AC3E}">
        <p14:creationId xmlns:p14="http://schemas.microsoft.com/office/powerpoint/2010/main" val="2449678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CDB4D8-3BD8-4608-AE15-A4F9B220D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10A5C0-9E3A-4237-95BE-72E781386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 cálculo das cotas, flechas e estacas da parábola do 2.o grau simples ou simétrica em relação ao PIV</a:t>
            </a:r>
          </a:p>
          <a:p>
            <a:pPr marL="0" indent="0" algn="just">
              <a:buNone/>
            </a:pPr>
            <a:r>
              <a:rPr lang="pt-BR" dirty="0"/>
              <a:t>A Figura abaixo mostra o esquema para cálculo de cotas, flechas e estacas com a parábola do 2.o grau simples ou simétrica em relação ao PIV.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DFA14EF-7221-446F-A8A3-FE7723F0F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4284" y="3198126"/>
            <a:ext cx="6126052" cy="34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953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ED488-A8C3-4DB3-8590-89CD42978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65C2DE-F63B-4F91-9A5F-67102DD7B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474" y="1916832"/>
            <a:ext cx="9671038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Definição 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projeto do eixo de uma estrada considerado em perfil longitudinal é composto por rampas, que podem ser ascendentes ou descendentes, as quais devem ser concordadas por curvas verticais.</a:t>
            </a:r>
          </a:p>
        </p:txBody>
      </p:sp>
    </p:spTree>
    <p:extLst>
      <p:ext uri="{BB962C8B-B14F-4D97-AF65-F5344CB8AC3E}">
        <p14:creationId xmlns:p14="http://schemas.microsoft.com/office/powerpoint/2010/main" val="443867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7E0991-D787-4BBA-BCA1-1645C8E2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B5D9E532-4004-4C1A-BC3E-73744BB868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040523"/>
            <a:ext cx="6410208" cy="3600400"/>
          </a:xfr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5F703756-D1C8-41C6-B935-FE061619C34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06796" y="2708920"/>
            <a:ext cx="5686048" cy="187869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29E7FECB-FF60-4E62-82BA-495D90020BFA}"/>
              </a:ext>
            </a:extLst>
          </p:cNvPr>
          <p:cNvSpPr txBox="1"/>
          <p:nvPr/>
        </p:nvSpPr>
        <p:spPr>
          <a:xfrm>
            <a:off x="695400" y="5990124"/>
            <a:ext cx="105127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OBS. Vértice é o ponto mais alto da parábola convexa, ou ponto mais baixo da parábola côncava. </a:t>
            </a:r>
          </a:p>
        </p:txBody>
      </p:sp>
    </p:spTree>
    <p:extLst>
      <p:ext uri="{BB962C8B-B14F-4D97-AF65-F5344CB8AC3E}">
        <p14:creationId xmlns:p14="http://schemas.microsoft.com/office/powerpoint/2010/main" val="3350170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1A90CC-F2CC-424A-9035-CC08B1DED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FCACEE-5553-4143-A709-F313B2EBE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/>
          <a:lstStyle/>
          <a:p>
            <a:r>
              <a:rPr lang="pt-BR" dirty="0"/>
              <a:t>Flecha da parábola (f)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Onde: </a:t>
            </a:r>
          </a:p>
          <a:p>
            <a:r>
              <a:rPr lang="pt-BR" dirty="0"/>
              <a:t>f = flecha da parábola (m); </a:t>
            </a:r>
          </a:p>
          <a:p>
            <a:r>
              <a:rPr lang="pt-BR" dirty="0"/>
              <a:t>g = diferença algébrica das rampas (m/m); </a:t>
            </a:r>
          </a:p>
          <a:p>
            <a:r>
              <a:rPr lang="pt-BR" dirty="0"/>
              <a:t>L = comprimento da curva vertical (m); </a:t>
            </a:r>
          </a:p>
          <a:p>
            <a:r>
              <a:rPr lang="pt-BR" dirty="0"/>
              <a:t>x = distância horizontal do ponto de cálculo da flecha ao PCV (m).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A3A7DE4-82AE-4771-B47F-B8A130D1C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880" y="2675569"/>
            <a:ext cx="1522892" cy="753431"/>
          </a:xfrm>
          <a:prstGeom prst="rect">
            <a:avLst/>
          </a:prstGeom>
        </p:spPr>
      </p:pic>
      <p:pic>
        <p:nvPicPr>
          <p:cNvPr id="6" name="Espaço Reservado para Conteúdo 4">
            <a:extLst>
              <a:ext uri="{FF2B5EF4-FFF2-40B4-BE49-F238E27FC236}">
                <a16:creationId xmlns:a16="http://schemas.microsoft.com/office/drawing/2014/main" id="{F7D7B4B4-4FF2-40B5-9BD5-29DC0EB20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7204" y="1340768"/>
            <a:ext cx="5604796" cy="314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94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9F3CA-38A0-4ABE-825C-84D0DFA78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4F29415-3E6E-47AE-800C-8B1B1E6E9C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Calcular a flecha da parábola em qualquer ponto da curva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2000" dirty="0"/>
                  <a:t>f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−0,024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200</m:t>
                        </m:r>
                      </m:den>
                    </m:f>
                  </m:oMath>
                </a14:m>
                <a:r>
                  <a:rPr lang="pt-BR" sz="2000" dirty="0"/>
                  <a:t> . X² =&gt; -0,00006 x²</a:t>
                </a:r>
              </a:p>
              <a:p>
                <a:r>
                  <a:rPr lang="pt-BR" dirty="0"/>
                  <a:t> 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74F29415-3E6E-47AE-800C-8B1B1E6E9C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98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7E7CC0AF-FA67-49DA-B74B-C5754146F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7888" y="2924944"/>
            <a:ext cx="1297412" cy="73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0340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4B8CA7-4743-4B65-A465-0E5716B71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AA36A7-C042-4863-870E-EB3BDD883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Flecha máxima (F)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F = flecha máxima (m); </a:t>
            </a:r>
          </a:p>
          <a:p>
            <a:r>
              <a:rPr lang="pt-BR" dirty="0"/>
              <a:t>g = diferença algébrica das rampas (m/m); </a:t>
            </a:r>
          </a:p>
          <a:p>
            <a:r>
              <a:rPr lang="pt-BR" dirty="0"/>
              <a:t>L = comprimento da curva vertical (m).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4608D67-87AF-4DD0-B59D-81B0C780A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815" y="2573217"/>
            <a:ext cx="1069242" cy="683127"/>
          </a:xfrm>
          <a:prstGeom prst="rect">
            <a:avLst/>
          </a:prstGeom>
        </p:spPr>
      </p:pic>
      <p:pic>
        <p:nvPicPr>
          <p:cNvPr id="6" name="Espaço Reservado para Conteúdo 4">
            <a:extLst>
              <a:ext uri="{FF2B5EF4-FFF2-40B4-BE49-F238E27FC236}">
                <a16:creationId xmlns:a16="http://schemas.microsoft.com/office/drawing/2014/main" id="{6065912B-2BA4-489E-AF91-EF9CFC2D9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7204" y="1340768"/>
            <a:ext cx="5604796" cy="314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522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084F4-9588-4064-8FE2-8D87DEC95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7A33C1-39AD-4718-9AB3-C27C50AAF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Determinar a flecha máxima da curva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16D2DDB-027B-4F37-B056-2D7B97BC7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904" y="2614811"/>
            <a:ext cx="1139865" cy="8141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D6F4C0FF-06E1-42E8-9F21-A0F91F09920C}"/>
                  </a:ext>
                </a:extLst>
              </p:cNvPr>
              <p:cNvSpPr txBox="1"/>
              <p:nvPr/>
            </p:nvSpPr>
            <p:spPr>
              <a:xfrm>
                <a:off x="4439816" y="3972124"/>
                <a:ext cx="6105378" cy="4857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800" dirty="0"/>
                  <a:t>F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−0,024 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200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pt-BR" dirty="0"/>
                  <a:t> = -0,6 m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D6F4C0FF-06E1-42E8-9F21-A0F91F099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816" y="3972124"/>
                <a:ext cx="6105378" cy="485774"/>
              </a:xfrm>
              <a:prstGeom prst="rect">
                <a:avLst/>
              </a:prstGeom>
              <a:blipFill>
                <a:blip r:embed="rId3"/>
                <a:stretch>
                  <a:fillRect l="-798" b="-63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agem 7">
            <a:extLst>
              <a:ext uri="{FF2B5EF4-FFF2-40B4-BE49-F238E27FC236}">
                <a16:creationId xmlns:a16="http://schemas.microsoft.com/office/drawing/2014/main" id="{50C8E683-63FC-48A7-A221-150A148B0A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42" y="4475461"/>
            <a:ext cx="4536451" cy="238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90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23E57D-79BB-4C8A-9E4E-43FB2ACD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114B56-37BB-45E0-94FE-0959C4B34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226616" cy="49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Cálculo do ponto de ordenada máxima ou mínima que corresponde ao vértice</a:t>
            </a:r>
          </a:p>
          <a:p>
            <a:endParaRPr lang="pt-BR" dirty="0"/>
          </a:p>
          <a:p>
            <a:r>
              <a:rPr lang="pt-BR" dirty="0"/>
              <a:t>Abscissa do vértice (</a:t>
            </a:r>
            <a:r>
              <a:rPr lang="pt-BR" dirty="0" err="1"/>
              <a:t>Lo</a:t>
            </a:r>
            <a:r>
              <a:rPr lang="pt-BR" dirty="0"/>
              <a:t>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Onde: </a:t>
            </a:r>
          </a:p>
          <a:p>
            <a:r>
              <a:rPr lang="pt-BR" dirty="0" err="1"/>
              <a:t>Lo</a:t>
            </a:r>
            <a:r>
              <a:rPr lang="pt-BR" dirty="0"/>
              <a:t> = abscissa do vértice (m); </a:t>
            </a:r>
          </a:p>
          <a:p>
            <a:r>
              <a:rPr lang="pt-BR" dirty="0"/>
              <a:t>i1 = inclinação do primeiro greide reto (m/m); </a:t>
            </a:r>
          </a:p>
          <a:p>
            <a:r>
              <a:rPr lang="pt-BR" dirty="0"/>
              <a:t>L = comprimento da curva vertical (m); </a:t>
            </a:r>
          </a:p>
          <a:p>
            <a:r>
              <a:rPr lang="pt-BR" dirty="0"/>
              <a:t>g = diferença algébrica das rampas (m/m).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1A777AF-2874-4BDD-A775-C64BA6400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720" y="3369212"/>
            <a:ext cx="1307579" cy="804664"/>
          </a:xfrm>
          <a:prstGeom prst="rect">
            <a:avLst/>
          </a:prstGeom>
        </p:spPr>
      </p:pic>
      <p:pic>
        <p:nvPicPr>
          <p:cNvPr id="6" name="Espaço Reservado para Conteúdo 4">
            <a:extLst>
              <a:ext uri="{FF2B5EF4-FFF2-40B4-BE49-F238E27FC236}">
                <a16:creationId xmlns:a16="http://schemas.microsoft.com/office/drawing/2014/main" id="{05FC8FEC-4C32-41BF-892D-EC7C250A9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445" y="2172138"/>
            <a:ext cx="5442840" cy="305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038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E69E89-1144-41A3-ADFB-46CC54C09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557282-8941-4FCE-AA00-D7B141AEB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Determinar qual a abcissa do vértice para a curva.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F30FCBF-BD19-400B-A1EA-10065A2F6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880" y="2613854"/>
            <a:ext cx="1415054" cy="89096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E29D179D-3810-4859-9771-6D0405095396}"/>
                  </a:ext>
                </a:extLst>
              </p:cNvPr>
              <p:cNvSpPr txBox="1"/>
              <p:nvPr/>
            </p:nvSpPr>
            <p:spPr>
              <a:xfrm>
                <a:off x="4822606" y="4004468"/>
                <a:ext cx="6105378" cy="5067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dirty="0"/>
                  <a:t>L0</a:t>
                </a:r>
                <a:r>
                  <a:rPr lang="pt-BR" sz="1800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+0,012 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200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−0,024</m:t>
                        </m:r>
                      </m:den>
                    </m:f>
                  </m:oMath>
                </a14:m>
                <a:r>
                  <a:rPr lang="pt-BR" dirty="0"/>
                  <a:t> = -100 m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E29D179D-3810-4859-9771-6D04050953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606" y="4004468"/>
                <a:ext cx="6105378" cy="506742"/>
              </a:xfrm>
              <a:prstGeom prst="rect">
                <a:avLst/>
              </a:prstGeom>
              <a:blipFill>
                <a:blip r:embed="rId3"/>
                <a:stretch>
                  <a:fillRect l="-798" b="-12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51048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33F55-7DC1-4394-ACAB-75BB67687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E8A8C2-ABDD-4686-8193-89A4A208C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Cálculo do ponto de ordenada máxima ou mínima que corresponde ao vértice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 err="1"/>
              <a:t>yo</a:t>
            </a:r>
            <a:r>
              <a:rPr lang="pt-BR" dirty="0"/>
              <a:t> = ordenada do vértice (m); </a:t>
            </a:r>
          </a:p>
          <a:p>
            <a:r>
              <a:rPr lang="pt-BR" dirty="0"/>
              <a:t>i1 = inclinação do primeiro greide reto (m/m); </a:t>
            </a:r>
          </a:p>
          <a:p>
            <a:r>
              <a:rPr lang="pt-BR" dirty="0"/>
              <a:t>L = comprimento da curva vertical (m); </a:t>
            </a:r>
          </a:p>
          <a:p>
            <a:r>
              <a:rPr lang="pt-BR" dirty="0"/>
              <a:t>g = diferença algébrica das rampas (m/m).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7CA2DE0-3DEB-49E9-817D-EB3AAE22B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9896" y="2663006"/>
            <a:ext cx="1114173" cy="76599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7BF5B343-B37F-48CA-8DE4-BBB0231CA8D1}"/>
              </a:ext>
            </a:extLst>
          </p:cNvPr>
          <p:cNvSpPr txBox="1"/>
          <p:nvPr/>
        </p:nvSpPr>
        <p:spPr>
          <a:xfrm>
            <a:off x="1775520" y="6169074"/>
            <a:ext cx="82257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OBS. A origem dos eixos X e Y, para cálculo da abscissa e ordenada do vértice, está no ponto PCV.</a:t>
            </a:r>
          </a:p>
        </p:txBody>
      </p:sp>
      <p:pic>
        <p:nvPicPr>
          <p:cNvPr id="10" name="Espaço Reservado para Conteúdo 4">
            <a:extLst>
              <a:ext uri="{FF2B5EF4-FFF2-40B4-BE49-F238E27FC236}">
                <a16:creationId xmlns:a16="http://schemas.microsoft.com/office/drawing/2014/main" id="{7A6FA17F-A919-4624-9381-B6410D3AE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9160" y="2401667"/>
            <a:ext cx="5442840" cy="305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3604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2DD40-12CA-4A72-9B46-E20BBCAF1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C2A634-FBB8-4DF2-8BA1-17F113D86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772816"/>
            <a:ext cx="8595360" cy="4351337"/>
          </a:xfrm>
        </p:spPr>
        <p:txBody>
          <a:bodyPr/>
          <a:lstStyle/>
          <a:p>
            <a:r>
              <a:rPr lang="pt-BR" dirty="0"/>
              <a:t>Determinar a ordenada do vértice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9E4266C-E299-49AE-8885-8B953F284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880" y="2593914"/>
            <a:ext cx="1368152" cy="8395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ACCF0126-3BD4-45F1-AF60-82EC6BB9B910}"/>
                  </a:ext>
                </a:extLst>
              </p:cNvPr>
              <p:cNvSpPr txBox="1"/>
              <p:nvPr/>
            </p:nvSpPr>
            <p:spPr>
              <a:xfrm>
                <a:off x="4204482" y="3996804"/>
                <a:ext cx="2990947" cy="6049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0= </m:t>
                      </m:r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0,012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 200</m:t>
                          </m:r>
                        </m:num>
                        <m:den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 (−0,024)</m:t>
                          </m:r>
                        </m:den>
                      </m:f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=−0,6 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ACCF0126-3BD4-45F1-AF60-82EC6BB9B9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482" y="3996804"/>
                <a:ext cx="2990947" cy="6049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233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AD594-134C-411E-AE5A-9AE64E7AD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0F0E40-9211-4BA9-B1BE-20A8067B7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As Curvas Verticais servem para unir de modo confortável e seguro as rampas de aclive (subidas) com as rampas de declive (descida) e vice-versa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5B2A7B6-1F91-40D9-BB9D-A77859A2D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184" y="2852936"/>
            <a:ext cx="9814296" cy="363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6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29D844-5ACE-49C5-AFC6-F39C6FFA5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CA3094-5E13-4246-9970-1D90FDD6F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Os trechos retos do greide são chamados de: 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RAMPAS OU ACLIVES: inclinação positiva  </a:t>
            </a:r>
          </a:p>
          <a:p>
            <a:pPr algn="just"/>
            <a:r>
              <a:rPr lang="pt-BR" dirty="0"/>
              <a:t>CONTRA-RAMPA OU DECLIVE: inclinação negativa</a:t>
            </a:r>
          </a:p>
          <a:p>
            <a:pPr algn="just"/>
            <a:r>
              <a:rPr lang="pt-BR" dirty="0"/>
              <a:t>PATAMARES OU TRECHO EM NÍVEL: quando o trecho mantém-se na horizontal, definida inclinação nula</a:t>
            </a:r>
          </a:p>
        </p:txBody>
      </p:sp>
    </p:spTree>
    <p:extLst>
      <p:ext uri="{BB962C8B-B14F-4D97-AF65-F5344CB8AC3E}">
        <p14:creationId xmlns:p14="http://schemas.microsoft.com/office/powerpoint/2010/main" val="3602052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D73F2-BEB0-4981-B3E7-D3F2CC8DB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BE650-B7F3-4655-B23C-04DD0228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80268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Pontos notáveis da curva vertical</a:t>
            </a:r>
          </a:p>
          <a:p>
            <a:pPr algn="just"/>
            <a:r>
              <a:rPr lang="pt-BR" dirty="0"/>
              <a:t>São três os pontos notáveis de uma curva vertical, os quais são designados como: </a:t>
            </a:r>
          </a:p>
          <a:p>
            <a:pPr algn="just"/>
            <a:r>
              <a:rPr lang="pt-BR" b="1" dirty="0"/>
              <a:t>PIV</a:t>
            </a:r>
            <a:r>
              <a:rPr lang="pt-BR" dirty="0"/>
              <a:t> ou ponto de interseção vertical: Este ponto corresponde à interseção dos greides retos. </a:t>
            </a:r>
          </a:p>
          <a:p>
            <a:pPr algn="just"/>
            <a:r>
              <a:rPr lang="pt-BR" b="1" dirty="0"/>
              <a:t>PCV</a:t>
            </a:r>
            <a:r>
              <a:rPr lang="pt-BR" dirty="0"/>
              <a:t> ou ponto de curva vertical: Este ponto corresponde ao início da curva vertical. </a:t>
            </a:r>
          </a:p>
          <a:p>
            <a:pPr algn="just"/>
            <a:r>
              <a:rPr lang="pt-BR" b="1" dirty="0"/>
              <a:t>PTV</a:t>
            </a:r>
            <a:r>
              <a:rPr lang="pt-BR" dirty="0"/>
              <a:t> ou ponto de tangência vertical: Este ponto corresponde ao fim da curva vertical.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6E01B3E-1015-4F4C-AC25-54EFA38EB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032" y="4293096"/>
            <a:ext cx="6862482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64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D22053-6D41-4916-8B4B-36D37EDB0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Controle de rampas para projetos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9B5B47-B029-4972-8D15-66FF619BD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Inclinações máximas e mínimas das rampas</a:t>
            </a:r>
          </a:p>
          <a:p>
            <a:pPr marL="0" indent="0">
              <a:buNone/>
            </a:pPr>
            <a:endParaRPr lang="pt-BR" b="1" dirty="0"/>
          </a:p>
          <a:p>
            <a:r>
              <a:rPr lang="pt-BR" dirty="0"/>
              <a:t>Rampas máximas com até 3 % permitem o movimento de veículos de passageiros sem restrições , afetam muito pouco a velocidade dos caminhões leves e médios e são indicadas para estradas com altas velocidades de projeto</a:t>
            </a:r>
          </a:p>
          <a:p>
            <a:r>
              <a:rPr lang="pt-BR" dirty="0"/>
              <a:t>Rampas com até 6 % têm pouca influência no movimento de veículos de passageiros, mas afetam bastante o movimento de caminhões, especialmente caminhões pesados, e são aconselhadas para estradas com baixas velocidades de projeto</a:t>
            </a:r>
          </a:p>
          <a:p>
            <a:r>
              <a:rPr lang="pt-BR" dirty="0"/>
              <a:t>Rampas com inclinação superior a 7 % só devem ser utilizadas em estradas com baixo volume de tráfego, em que a baixa velocidade dos caminhões não provoque congestionamentos</a:t>
            </a:r>
          </a:p>
        </p:txBody>
      </p:sp>
    </p:spTree>
    <p:extLst>
      <p:ext uri="{BB962C8B-B14F-4D97-AF65-F5344CB8AC3E}">
        <p14:creationId xmlns:p14="http://schemas.microsoft.com/office/powerpoint/2010/main" val="2159564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36E24-C316-4DB1-BD37-7F8345D06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Controle das rampas de projeto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622D73-A583-4B3D-9548-A308F05B6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Quando a topografia do terreno for desfavorável, poderão ser adotados valores maiores que os indicados para as rampas máximas, de forma a dar liberdade ao projetista, evitando pesados movimentos de terra, cortes e aterros excessivamente altos, ou mesmo viadutos e túneis</a:t>
            </a:r>
          </a:p>
        </p:txBody>
      </p:sp>
    </p:spTree>
    <p:extLst>
      <p:ext uri="{BB962C8B-B14F-4D97-AF65-F5344CB8AC3E}">
        <p14:creationId xmlns:p14="http://schemas.microsoft.com/office/powerpoint/2010/main" val="2491636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A56F29-4EDA-452A-BED8-67BE136FE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Controle das rampas de projeto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BB9B92-F1BE-4D12-A1EB-CAB8E6691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Valores de inclinações máximas para as rampas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CF862AF-6E75-4655-A243-386B4E4124F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34768" y="2996952"/>
            <a:ext cx="6609260" cy="260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205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27A9B8-4E84-46CD-9286-31451272D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Curva vertical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FE5C7-73B2-4552-AE7D-66CEEF31F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Tipos de curvas verticais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65EBA68-6774-40ED-AB29-8A28A9238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48" y="2195506"/>
            <a:ext cx="5565651" cy="466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134845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3413</TotalTime>
  <Words>1330</Words>
  <Application>Microsoft Office PowerPoint</Application>
  <PresentationFormat>Widescreen</PresentationFormat>
  <Paragraphs>166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Estradas</vt:lpstr>
      <vt:lpstr>Curva vertical</vt:lpstr>
      <vt:lpstr>Curva vertical</vt:lpstr>
      <vt:lpstr>Curva vertical </vt:lpstr>
      <vt:lpstr>Curva vertical</vt:lpstr>
      <vt:lpstr>Controle de rampas para projetos</vt:lpstr>
      <vt:lpstr>Controle das rampas de projeto</vt:lpstr>
      <vt:lpstr>Controle das rampas de projeto</vt:lpstr>
      <vt:lpstr>Curva vertical</vt:lpstr>
      <vt:lpstr>Curva vertical</vt:lpstr>
      <vt:lpstr>Curva vertical</vt:lpstr>
      <vt:lpstr>Curva vertical</vt:lpstr>
      <vt:lpstr>Curva vertical</vt:lpstr>
      <vt:lpstr>Exemplo</vt:lpstr>
      <vt:lpstr>Exemplo</vt:lpstr>
      <vt:lpstr>Curva vertical</vt:lpstr>
      <vt:lpstr>Curva vertical</vt:lpstr>
      <vt:lpstr>Exemplo</vt:lpstr>
      <vt:lpstr>Curva vertical</vt:lpstr>
      <vt:lpstr>Curva vertical</vt:lpstr>
      <vt:lpstr>Curva vertical</vt:lpstr>
      <vt:lpstr>Exemplo</vt:lpstr>
      <vt:lpstr>Curva vertical</vt:lpstr>
      <vt:lpstr>Exemplo</vt:lpstr>
      <vt:lpstr>Curva vertical</vt:lpstr>
      <vt:lpstr>Exemplo</vt:lpstr>
      <vt:lpstr>Curva vertical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111</cp:revision>
  <dcterms:created xsi:type="dcterms:W3CDTF">2020-10-07T17:19:32Z</dcterms:created>
  <dcterms:modified xsi:type="dcterms:W3CDTF">2022-05-04T21:41:55Z</dcterms:modified>
</cp:coreProperties>
</file>