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5CDF5-2333-46FB-91B9-3E4826C6BE3F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D8842-80DC-408D-83C9-4CAD38B3BA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90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D8842-80DC-408D-83C9-4CAD38B3BA4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643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75770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18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77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423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89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12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70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43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598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579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57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FB15E5C4-A23A-41F0-B52A-959AFFADFA00}" type="datetimeFigureOut">
              <a:rPr lang="pt-BR" smtClean="0"/>
              <a:t>27/05/2022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D84CFC4-BC7F-4871-9814-2BEE470D3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413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47728" y="186953"/>
            <a:ext cx="7668852" cy="1297831"/>
          </a:xfrm>
        </p:spPr>
        <p:txBody>
          <a:bodyPr>
            <a:normAutofit/>
          </a:bodyPr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Estradas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5600" y="3068960"/>
            <a:ext cx="7776864" cy="3096344"/>
          </a:xfrm>
        </p:spPr>
        <p:txBody>
          <a:bodyPr>
            <a:normAutofit/>
          </a:bodyPr>
          <a:lstStyle/>
          <a:p>
            <a:pPr algn="ctr"/>
            <a:r>
              <a:rPr lang="pt-BR" sz="5000" dirty="0">
                <a:solidFill>
                  <a:schemeClr val="tx2"/>
                </a:solidFill>
              </a:rPr>
              <a:t>Exercícios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Professora: </a:t>
            </a:r>
            <a:r>
              <a:rPr lang="pt-BR" sz="2400" dirty="0" err="1">
                <a:solidFill>
                  <a:schemeClr val="tx2"/>
                </a:solidFill>
              </a:rPr>
              <a:t>M.Sc</a:t>
            </a:r>
            <a:r>
              <a:rPr lang="pt-BR" sz="2400" dirty="0">
                <a:solidFill>
                  <a:schemeClr val="tx2"/>
                </a:solidFill>
              </a:rPr>
              <a:t>.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56" y="354863"/>
            <a:ext cx="2520280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4688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33DA4-C758-E705-66F3-B88BB064C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A04595-A426-4F0E-F349-FC1DC39C8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>
              <a:spcBef>
                <a:spcPts val="25"/>
              </a:spcBef>
              <a:spcAft>
                <a:spcPts val="0"/>
              </a:spcAft>
            </a:pP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Determinar qual a abcissa do vértice da curva.</a:t>
            </a:r>
          </a:p>
          <a:p>
            <a:pPr algn="just">
              <a:spcBef>
                <a:spcPts val="25"/>
              </a:spcBef>
              <a:spcAft>
                <a:spcPts val="0"/>
              </a:spcAft>
            </a:pPr>
            <a:endParaRPr lang="pt-P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5"/>
              </a:spcBef>
              <a:spcAft>
                <a:spcPts val="0"/>
              </a:spcAft>
            </a:pPr>
            <a:endParaRPr lang="pt-P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5"/>
              </a:spcBef>
              <a:spcAft>
                <a:spcPts val="0"/>
              </a:spcAft>
            </a:pPr>
            <a:endParaRPr lang="pt-P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5"/>
              </a:spcBef>
              <a:spcAft>
                <a:spcPts val="0"/>
              </a:spcAft>
            </a:pPr>
            <a:endParaRPr lang="pt-P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5"/>
              </a:spcBef>
              <a:spcAft>
                <a:spcPts val="0"/>
              </a:spcAft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5"/>
              </a:spcBef>
              <a:spcAft>
                <a:spcPts val="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Determinar a ordenada do vértice da curva.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FB9DC59-09BE-34F5-4F1F-233BD2F1F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4116" y="4221088"/>
            <a:ext cx="1368152" cy="83954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3A035818-D890-FAD1-0760-80B1B87259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12" y="2492896"/>
            <a:ext cx="1294644" cy="81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75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80024B-B35C-BCF6-8CDE-F4947051C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6309AC-29CC-2112-3B7B-E0A23D35D8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469" y="2133228"/>
            <a:ext cx="6151062" cy="93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235DBA5-D4A3-4BCF-36D8-0D4FE86B7437}"/>
              </a:ext>
            </a:extLst>
          </p:cNvPr>
          <p:cNvSpPr txBox="1"/>
          <p:nvPr/>
        </p:nvSpPr>
        <p:spPr>
          <a:xfrm>
            <a:off x="1343472" y="3789040"/>
            <a:ext cx="61053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S = </a:t>
            </a:r>
            <a:r>
              <a:rPr lang="pt-BR" dirty="0" err="1"/>
              <a:t>superlargura</a:t>
            </a:r>
            <a:r>
              <a:rPr lang="pt-BR" dirty="0"/>
              <a:t> (m); </a:t>
            </a:r>
          </a:p>
          <a:p>
            <a:pPr algn="just"/>
            <a:r>
              <a:rPr lang="pt-BR" dirty="0"/>
              <a:t>L = largura física do veículo (m); </a:t>
            </a:r>
          </a:p>
          <a:p>
            <a:pPr algn="just"/>
            <a:r>
              <a:rPr lang="pt-BR" dirty="0"/>
              <a:t>L</a:t>
            </a:r>
            <a:r>
              <a:rPr lang="pt-BR" sz="1400" dirty="0"/>
              <a:t>B</a:t>
            </a:r>
            <a:r>
              <a:rPr lang="pt-BR" dirty="0"/>
              <a:t> = largura básica da pista em tangente (m); </a:t>
            </a:r>
          </a:p>
          <a:p>
            <a:pPr algn="just"/>
            <a:r>
              <a:rPr lang="pt-BR" dirty="0"/>
              <a:t>G</a:t>
            </a:r>
            <a:r>
              <a:rPr lang="pt-BR" sz="1400" dirty="0"/>
              <a:t>L</a:t>
            </a:r>
            <a:r>
              <a:rPr lang="pt-BR" dirty="0"/>
              <a:t> = folga lateral do veículo em movimento (m); </a:t>
            </a:r>
          </a:p>
          <a:p>
            <a:pPr algn="just"/>
            <a:r>
              <a:rPr lang="pt-BR" dirty="0"/>
              <a:t>E = distância entre eixos (m); </a:t>
            </a:r>
          </a:p>
          <a:p>
            <a:pPr algn="just"/>
            <a:r>
              <a:rPr lang="pt-BR" dirty="0"/>
              <a:t>F = balanço dianteiro do veículo (m); </a:t>
            </a:r>
          </a:p>
          <a:p>
            <a:pPr algn="just"/>
            <a:r>
              <a:rPr lang="pt-BR" dirty="0"/>
              <a:t>R = raio da curva circular (m); </a:t>
            </a:r>
          </a:p>
          <a:p>
            <a:pPr algn="just"/>
            <a:r>
              <a:rPr lang="pt-BR" dirty="0"/>
              <a:t>V = velocidade de projeto (km/h).</a:t>
            </a:r>
          </a:p>
        </p:txBody>
      </p:sp>
    </p:spTree>
    <p:extLst>
      <p:ext uri="{BB962C8B-B14F-4D97-AF65-F5344CB8AC3E}">
        <p14:creationId xmlns:p14="http://schemas.microsoft.com/office/powerpoint/2010/main" val="296378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B9D863-E0C0-5E2A-351D-F86886810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908720"/>
            <a:ext cx="9442640" cy="4351337"/>
          </a:xfrm>
        </p:spPr>
        <p:txBody>
          <a:bodyPr/>
          <a:lstStyle/>
          <a:p>
            <a:pPr marL="114300" indent="0" algn="just">
              <a:buNone/>
            </a:pPr>
            <a:r>
              <a:rPr lang="pt-BR" dirty="0"/>
              <a:t>Calcular a </a:t>
            </a:r>
            <a:r>
              <a:rPr lang="pt-BR" dirty="0" err="1"/>
              <a:t>superlargura</a:t>
            </a:r>
            <a:r>
              <a:rPr lang="pt-BR" dirty="0"/>
              <a:t> a ser acrescentada no trecho curvo de uma pista sendo dados os seguintes elementos de projeto:</a:t>
            </a:r>
          </a:p>
          <a:p>
            <a:pPr algn="just"/>
            <a:r>
              <a:rPr lang="pt-BR" dirty="0"/>
              <a:t>a) Raio da curva no trecho circular: R = 300 m; </a:t>
            </a:r>
          </a:p>
          <a:p>
            <a:pPr algn="just"/>
            <a:r>
              <a:rPr lang="pt-BR" dirty="0"/>
              <a:t>b) Velocidade de projeto: V = 60 km/h; </a:t>
            </a:r>
          </a:p>
          <a:p>
            <a:pPr algn="just"/>
            <a:r>
              <a:rPr lang="pt-BR" dirty="0"/>
              <a:t>c) Para a pista de referência de projeto, tem-se que a largura das faixas de tráfego na tangente é 3,60 m =&gt; Largura básica da pista em tangente é LB = 7,00 m; </a:t>
            </a:r>
          </a:p>
          <a:p>
            <a:pPr algn="just"/>
            <a:r>
              <a:rPr lang="pt-BR" dirty="0"/>
              <a:t>e) Um veículo de projeto com as seguintes características: Largura do veículo: L = 2,60 m; Distância entre os eixos do veículo: E = 6,00 m; e Distância entre a frente do veículo e o eixo dianteiro (ou balanço dianteiro): F = 1,00 m.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B868C44-DDE1-5DFA-8975-6B9035641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5042909"/>
            <a:ext cx="4211960" cy="906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1042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7702D0B-3786-9B80-D557-941B7F1AA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49D3B41-45D7-BD70-1C0B-0FD74126278D}"/>
              </a:ext>
            </a:extLst>
          </p:cNvPr>
          <p:cNvSpPr txBox="1"/>
          <p:nvPr/>
        </p:nvSpPr>
        <p:spPr>
          <a:xfrm>
            <a:off x="3287688" y="2060848"/>
            <a:ext cx="6105378" cy="1641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BR" dirty="0">
                <a:latin typeface="+mj-lt"/>
              </a:rPr>
              <a:t>g = 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buNone/>
            </a:pPr>
            <a:r>
              <a:rPr lang="pt-BR" sz="2800" baseline="-25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Onde:</a:t>
            </a:r>
          </a:p>
          <a:p>
            <a:pPr marL="0" indent="0" algn="just">
              <a:buNone/>
            </a:pPr>
            <a:r>
              <a:rPr lang="pt-BR" dirty="0">
                <a:latin typeface="+mj-lt"/>
              </a:rPr>
              <a:t>g = diferença algébrica das rampas; </a:t>
            </a:r>
          </a:p>
          <a:p>
            <a:pPr marL="0" indent="0" algn="just">
              <a:buNone/>
            </a:pPr>
            <a:r>
              <a:rPr lang="pt-BR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dirty="0">
                <a:latin typeface="+mj-lt"/>
              </a:rPr>
              <a:t> = inclinação do primeiro greide reto (m/m); </a:t>
            </a:r>
          </a:p>
          <a:p>
            <a:pPr marL="0" indent="0" algn="just">
              <a:buNone/>
            </a:pPr>
            <a:r>
              <a:rPr lang="pt-B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dirty="0">
                <a:latin typeface="+mj-lt"/>
              </a:rPr>
              <a:t> = inclinação do segundo greide reto (m/m)</a:t>
            </a:r>
            <a:r>
              <a:rPr lang="pt-BR" sz="2800" dirty="0">
                <a:latin typeface="+mj-lt"/>
              </a:rPr>
              <a:t>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642468E-256B-1AA9-603A-6CB56C8A1078}"/>
              </a:ext>
            </a:extLst>
          </p:cNvPr>
          <p:cNvSpPr txBox="1"/>
          <p:nvPr/>
        </p:nvSpPr>
        <p:spPr>
          <a:xfrm>
            <a:off x="1438999" y="4941168"/>
            <a:ext cx="9539032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Determinar o tipo de curva, considerando as seguintes inclinações:</a:t>
            </a:r>
          </a:p>
          <a:p>
            <a:r>
              <a:rPr lang="pt-BR" sz="2000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20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 = +2,5 %</a:t>
            </a:r>
          </a:p>
          <a:p>
            <a:r>
              <a:rPr lang="pt-BR" sz="2000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2000" baseline="-25000" dirty="0">
                <a:latin typeface="+mj-lt"/>
                <a:cs typeface="Times New Roman" panose="02020603050405020304" pitchFamily="18" charset="0"/>
              </a:rPr>
              <a:t>2 =  - 3,0 %</a:t>
            </a:r>
            <a:endParaRPr lang="pt-BR" sz="2000" dirty="0">
              <a:latin typeface="+mj-lt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086B1D3-6739-3441-BF24-A02A8CC83E7D}"/>
              </a:ext>
            </a:extLst>
          </p:cNvPr>
          <p:cNvSpPr txBox="1"/>
          <p:nvPr/>
        </p:nvSpPr>
        <p:spPr>
          <a:xfrm>
            <a:off x="1278466" y="4071849"/>
            <a:ext cx="6105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Para g &gt; 0, então a curva será convexa;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Para g &lt; 0, a curva será côncava. </a:t>
            </a:r>
          </a:p>
        </p:txBody>
      </p:sp>
    </p:spTree>
    <p:extLst>
      <p:ext uri="{BB962C8B-B14F-4D97-AF65-F5344CB8AC3E}">
        <p14:creationId xmlns:p14="http://schemas.microsoft.com/office/powerpoint/2010/main" val="386092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6388D-89AF-DF3B-2414-709146A6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5B6863A-523B-E5C6-B08C-C4C28CF0081B}"/>
              </a:ext>
            </a:extLst>
          </p:cNvPr>
          <p:cNvSpPr txBox="1"/>
          <p:nvPr/>
        </p:nvSpPr>
        <p:spPr>
          <a:xfrm>
            <a:off x="1261872" y="1844824"/>
            <a:ext cx="96926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 relação entre o comprimento e o raio instantâneo da parábola é representada pela seguinte equação:</a:t>
            </a:r>
          </a:p>
          <a:p>
            <a:pPr marL="0" indent="0" algn="ctr">
              <a:buNone/>
            </a:pPr>
            <a:r>
              <a:rPr lang="pt-BR" dirty="0">
                <a:latin typeface="+mj-lt"/>
              </a:rPr>
              <a:t>L = </a:t>
            </a:r>
            <a:r>
              <a:rPr lang="pt-BR" sz="18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BR" sz="1800" baseline="-25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pt-BR" dirty="0">
                <a:latin typeface="+mj-lt"/>
              </a:rPr>
              <a:t>.|g|</a:t>
            </a:r>
          </a:p>
          <a:p>
            <a:pPr marL="0" indent="0" algn="ctr">
              <a:buNone/>
            </a:pPr>
            <a:endParaRPr lang="pt-BR" dirty="0">
              <a:latin typeface="+mj-lt"/>
            </a:endParaRPr>
          </a:p>
          <a:p>
            <a:pPr marL="274320" lvl="1" indent="0" algn="just">
              <a:buNone/>
            </a:pPr>
            <a:r>
              <a:rPr lang="pt-BR" dirty="0"/>
              <a:t>Onde: </a:t>
            </a:r>
          </a:p>
          <a:p>
            <a:pPr marL="274320" lvl="1" indent="0" algn="just">
              <a:buNone/>
            </a:pPr>
            <a:r>
              <a:rPr lang="pt-BR" dirty="0"/>
              <a:t>L = comprimento da parábola (m); </a:t>
            </a:r>
          </a:p>
          <a:p>
            <a:pPr marL="274320" lvl="1" indent="0" algn="just">
              <a:buNone/>
            </a:pPr>
            <a:r>
              <a:rPr lang="pt-BR" sz="16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BR" sz="1600" baseline="-25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pt-BR" dirty="0"/>
              <a:t> = raio da curva vertical ou raio instantâneo da parábola (m); </a:t>
            </a:r>
          </a:p>
          <a:p>
            <a:pPr marL="274320" lvl="1" indent="0" algn="just">
              <a:buNone/>
            </a:pPr>
            <a:r>
              <a:rPr lang="pt-BR" dirty="0"/>
              <a:t>g = diferença algébrica das rampas (m/m).</a:t>
            </a:r>
            <a:endParaRPr lang="pt-BR" dirty="0">
              <a:latin typeface="+mj-lt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94ADEE5-E7CB-8362-5562-320AAA2CC706}"/>
              </a:ext>
            </a:extLst>
          </p:cNvPr>
          <p:cNvSpPr txBox="1"/>
          <p:nvPr/>
        </p:nvSpPr>
        <p:spPr>
          <a:xfrm>
            <a:off x="1487488" y="4869160"/>
            <a:ext cx="94670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Determinar o comprimento da curva vertical calculada no exemplo anterior, sabendo que o RV = 6000 m;</a:t>
            </a:r>
          </a:p>
        </p:txBody>
      </p:sp>
    </p:spTree>
    <p:extLst>
      <p:ext uri="{BB962C8B-B14F-4D97-AF65-F5344CB8AC3E}">
        <p14:creationId xmlns:p14="http://schemas.microsoft.com/office/powerpoint/2010/main" val="1111206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C9D189-C0E5-4EDF-B833-5A9EFC13D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7B6E5613-25ED-4289-B615-A2381CC05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/>
          <a:lstStyle/>
          <a:p>
            <a:r>
              <a:rPr lang="pt-BR" dirty="0"/>
              <a:t>Flecha da parábola (f)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Onde: </a:t>
            </a:r>
          </a:p>
          <a:p>
            <a:r>
              <a:rPr lang="pt-BR" dirty="0"/>
              <a:t>f = flecha da parábola (m); </a:t>
            </a:r>
          </a:p>
          <a:p>
            <a:r>
              <a:rPr lang="pt-BR" dirty="0"/>
              <a:t>g = diferença algébrica das rampas (m/m); </a:t>
            </a:r>
          </a:p>
          <a:p>
            <a:r>
              <a:rPr lang="pt-BR" dirty="0"/>
              <a:t>L = comprimento da curva vertical (m); </a:t>
            </a:r>
          </a:p>
          <a:p>
            <a:r>
              <a:rPr lang="pt-BR" dirty="0"/>
              <a:t>x = distância horizontal do ponto de cálculo da flecha ao PCV (m).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8C62FE5-BCBF-4CB1-9582-B2549A9B7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880" y="2675569"/>
            <a:ext cx="1522892" cy="75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478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A1A3E-5999-4834-A86C-A7B0ABFD8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5A210A-21FB-4F71-94B6-44FA0CE3F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Calcular a flecha da parábola em qualquer ponto da curva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344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44077F-83F6-4365-8706-D005A2C27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DA0323-48AD-4776-A77F-2C570099B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Flecha máxima (F)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F = flecha máxima (m); </a:t>
            </a:r>
          </a:p>
          <a:p>
            <a:r>
              <a:rPr lang="pt-BR" dirty="0"/>
              <a:t>g = diferença algébrica das rampas (m/m); </a:t>
            </a:r>
          </a:p>
          <a:p>
            <a:r>
              <a:rPr lang="pt-BR" dirty="0"/>
              <a:t>L = comprimento da curva vertical (m).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7A0546B-0557-4A04-ABDA-8B8617F91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872" y="2420888"/>
            <a:ext cx="123979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185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F775B-83A5-448B-802C-C48D62C55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6E882D-30D4-4D92-A7EF-227D1C00A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Determinar a flecha máxima da curva.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6250157-D7EB-0F85-48CA-FFF6FC7A2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872" y="2420888"/>
            <a:ext cx="123979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504020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5315</TotalTime>
  <Words>528</Words>
  <Application>Microsoft Office PowerPoint</Application>
  <PresentationFormat>Widescreen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Schoolbook</vt:lpstr>
      <vt:lpstr>Times New Roman</vt:lpstr>
      <vt:lpstr>Wingdings 2</vt:lpstr>
      <vt:lpstr>Exibir</vt:lpstr>
      <vt:lpstr>Faculdade de Tecnologia e Ciências da Bahia Curso: Engenharia Civil Disciplina: Estradas</vt:lpstr>
      <vt:lpstr>Superlargura</vt:lpstr>
      <vt:lpstr>Apresentação do PowerPoint</vt:lpstr>
      <vt:lpstr>Curva vertical</vt:lpstr>
      <vt:lpstr>Curva vertical</vt:lpstr>
      <vt:lpstr>Curva vertical</vt:lpstr>
      <vt:lpstr>Curva vertical</vt:lpstr>
      <vt:lpstr>Curva vertical</vt:lpstr>
      <vt:lpstr>Curva vertical</vt:lpstr>
      <vt:lpstr>Curva vertical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87</cp:revision>
  <dcterms:created xsi:type="dcterms:W3CDTF">2020-10-03T00:55:37Z</dcterms:created>
  <dcterms:modified xsi:type="dcterms:W3CDTF">2022-05-27T14:11:15Z</dcterms:modified>
</cp:coreProperties>
</file>