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8" r:id="rId4"/>
    <p:sldId id="262" r:id="rId5"/>
    <p:sldId id="263" r:id="rId6"/>
    <p:sldId id="267" r:id="rId7"/>
    <p:sldId id="268" r:id="rId8"/>
    <p:sldId id="257" r:id="rId9"/>
    <p:sldId id="305" r:id="rId10"/>
    <p:sldId id="269" r:id="rId11"/>
    <p:sldId id="270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300" r:id="rId21"/>
    <p:sldId id="301" r:id="rId22"/>
    <p:sldId id="282" r:id="rId23"/>
    <p:sldId id="283" r:id="rId24"/>
    <p:sldId id="284" r:id="rId25"/>
    <p:sldId id="294" r:id="rId26"/>
    <p:sldId id="293" r:id="rId27"/>
    <p:sldId id="286" r:id="rId28"/>
    <p:sldId id="298" r:id="rId29"/>
    <p:sldId id="287" r:id="rId30"/>
    <p:sldId id="288" r:id="rId31"/>
    <p:sldId id="289" r:id="rId32"/>
    <p:sldId id="290" r:id="rId33"/>
    <p:sldId id="291" r:id="rId34"/>
    <p:sldId id="295" r:id="rId35"/>
    <p:sldId id="302" r:id="rId36"/>
    <p:sldId id="303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19911-0437-481F-B3D6-A8D310CED71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E9A5181-4932-47B9-9397-F988328A22C4}">
      <dgm:prSet phldrT="[Texto]"/>
      <dgm:spPr/>
      <dgm:t>
        <a:bodyPr/>
        <a:lstStyle/>
        <a:p>
          <a:r>
            <a:rPr lang="pt-BR" dirty="0"/>
            <a:t>Atribuições do almoxarifado</a:t>
          </a:r>
        </a:p>
      </dgm:t>
    </dgm:pt>
    <dgm:pt modelId="{E5ED8D3C-8C23-47A4-93C2-4910168ECB67}" type="parTrans" cxnId="{58185168-0BEE-4701-9F96-42E3FBC6303B}">
      <dgm:prSet/>
      <dgm:spPr/>
      <dgm:t>
        <a:bodyPr/>
        <a:lstStyle/>
        <a:p>
          <a:endParaRPr lang="pt-BR"/>
        </a:p>
      </dgm:t>
    </dgm:pt>
    <dgm:pt modelId="{9845D0EB-D830-4EAC-90C3-7B61801969BC}" type="sibTrans" cxnId="{58185168-0BEE-4701-9F96-42E3FBC6303B}">
      <dgm:prSet/>
      <dgm:spPr/>
      <dgm:t>
        <a:bodyPr/>
        <a:lstStyle/>
        <a:p>
          <a:endParaRPr lang="pt-BR"/>
        </a:p>
      </dgm:t>
    </dgm:pt>
    <dgm:pt modelId="{484D8FE7-0AC4-43C4-95B7-07308C898167}">
      <dgm:prSet phldrT="[Texto]"/>
      <dgm:spPr/>
      <dgm:t>
        <a:bodyPr/>
        <a:lstStyle/>
        <a:p>
          <a:r>
            <a:rPr lang="pt-BR" dirty="0"/>
            <a:t>Recebimento</a:t>
          </a:r>
        </a:p>
      </dgm:t>
    </dgm:pt>
    <dgm:pt modelId="{7FBA1709-2978-4C05-B99D-7BDBE16539BD}" type="parTrans" cxnId="{B36FA0B5-CB90-4906-868B-17878CCDF584}">
      <dgm:prSet/>
      <dgm:spPr/>
      <dgm:t>
        <a:bodyPr/>
        <a:lstStyle/>
        <a:p>
          <a:endParaRPr lang="pt-BR"/>
        </a:p>
      </dgm:t>
    </dgm:pt>
    <dgm:pt modelId="{5872B629-0FBA-4420-B984-7AEF49962CE8}" type="sibTrans" cxnId="{B36FA0B5-CB90-4906-868B-17878CCDF584}">
      <dgm:prSet/>
      <dgm:spPr/>
      <dgm:t>
        <a:bodyPr/>
        <a:lstStyle/>
        <a:p>
          <a:endParaRPr lang="pt-BR"/>
        </a:p>
      </dgm:t>
    </dgm:pt>
    <dgm:pt modelId="{5908676D-2EB6-4AC2-A860-79F7325A3860}">
      <dgm:prSet phldrT="[Texto]"/>
      <dgm:spPr/>
      <dgm:t>
        <a:bodyPr/>
        <a:lstStyle/>
        <a:p>
          <a:r>
            <a:rPr lang="pt-BR" dirty="0"/>
            <a:t>Armazenagem</a:t>
          </a:r>
        </a:p>
      </dgm:t>
    </dgm:pt>
    <dgm:pt modelId="{3EDD2821-1B9F-4E38-9910-477B7F868622}" type="parTrans" cxnId="{41EE7D61-5516-4B36-B0F2-EAC6EE35956A}">
      <dgm:prSet/>
      <dgm:spPr/>
      <dgm:t>
        <a:bodyPr/>
        <a:lstStyle/>
        <a:p>
          <a:endParaRPr lang="pt-BR"/>
        </a:p>
      </dgm:t>
    </dgm:pt>
    <dgm:pt modelId="{077989E7-A487-4675-8A4F-E595EA039B5E}" type="sibTrans" cxnId="{41EE7D61-5516-4B36-B0F2-EAC6EE35956A}">
      <dgm:prSet/>
      <dgm:spPr/>
      <dgm:t>
        <a:bodyPr/>
        <a:lstStyle/>
        <a:p>
          <a:endParaRPr lang="pt-BR"/>
        </a:p>
      </dgm:t>
    </dgm:pt>
    <dgm:pt modelId="{69315807-6CE4-4BA1-8E57-D5A7FE1A72B2}">
      <dgm:prSet phldrT="[Texto]"/>
      <dgm:spPr/>
      <dgm:t>
        <a:bodyPr/>
        <a:lstStyle/>
        <a:p>
          <a:r>
            <a:rPr lang="pt-BR" dirty="0"/>
            <a:t>Distribuição</a:t>
          </a:r>
        </a:p>
      </dgm:t>
    </dgm:pt>
    <dgm:pt modelId="{4C0A1D7A-A16D-4DB3-803F-0B37C5B6E3D3}" type="parTrans" cxnId="{67DAE73C-4AA3-49EB-B5DB-CEE10295D38F}">
      <dgm:prSet/>
      <dgm:spPr/>
      <dgm:t>
        <a:bodyPr/>
        <a:lstStyle/>
        <a:p>
          <a:endParaRPr lang="pt-BR"/>
        </a:p>
      </dgm:t>
    </dgm:pt>
    <dgm:pt modelId="{49596801-152F-481D-8695-404DDBF05614}" type="sibTrans" cxnId="{67DAE73C-4AA3-49EB-B5DB-CEE10295D38F}">
      <dgm:prSet/>
      <dgm:spPr/>
      <dgm:t>
        <a:bodyPr/>
        <a:lstStyle/>
        <a:p>
          <a:endParaRPr lang="pt-BR"/>
        </a:p>
      </dgm:t>
    </dgm:pt>
    <dgm:pt modelId="{15128C9F-D4FD-4170-A2C3-51FC5989216D}" type="pres">
      <dgm:prSet presAssocID="{ACC19911-0437-481F-B3D6-A8D310CED7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105D18-D1D3-4870-8886-694404C81D8C}" type="pres">
      <dgm:prSet presAssocID="{DE9A5181-4932-47B9-9397-F988328A22C4}" presName="root1" presStyleCnt="0"/>
      <dgm:spPr/>
    </dgm:pt>
    <dgm:pt modelId="{DC02BD7F-B3C3-4A8D-945A-BE1DAD99A508}" type="pres">
      <dgm:prSet presAssocID="{DE9A5181-4932-47B9-9397-F988328A22C4}" presName="LevelOneTextNode" presStyleLbl="node0" presStyleIdx="0" presStyleCnt="1">
        <dgm:presLayoutVars>
          <dgm:chPref val="3"/>
        </dgm:presLayoutVars>
      </dgm:prSet>
      <dgm:spPr/>
    </dgm:pt>
    <dgm:pt modelId="{AE68A16D-A293-43F1-BAC2-D017869FBEBC}" type="pres">
      <dgm:prSet presAssocID="{DE9A5181-4932-47B9-9397-F988328A22C4}" presName="level2hierChild" presStyleCnt="0"/>
      <dgm:spPr/>
    </dgm:pt>
    <dgm:pt modelId="{19774BA2-0615-4217-A765-6A1BAF678730}" type="pres">
      <dgm:prSet presAssocID="{7FBA1709-2978-4C05-B99D-7BDBE16539BD}" presName="conn2-1" presStyleLbl="parChTrans1D2" presStyleIdx="0" presStyleCnt="3"/>
      <dgm:spPr/>
    </dgm:pt>
    <dgm:pt modelId="{0173BF91-C0C9-4DCB-8864-91281ECE65DA}" type="pres">
      <dgm:prSet presAssocID="{7FBA1709-2978-4C05-B99D-7BDBE16539BD}" presName="connTx" presStyleLbl="parChTrans1D2" presStyleIdx="0" presStyleCnt="3"/>
      <dgm:spPr/>
    </dgm:pt>
    <dgm:pt modelId="{984D9607-3578-41BA-8459-5D47B11420AD}" type="pres">
      <dgm:prSet presAssocID="{484D8FE7-0AC4-43C4-95B7-07308C898167}" presName="root2" presStyleCnt="0"/>
      <dgm:spPr/>
    </dgm:pt>
    <dgm:pt modelId="{5C768FE6-4958-4DE0-B410-36306770EBC7}" type="pres">
      <dgm:prSet presAssocID="{484D8FE7-0AC4-43C4-95B7-07308C898167}" presName="LevelTwoTextNode" presStyleLbl="node2" presStyleIdx="0" presStyleCnt="3">
        <dgm:presLayoutVars>
          <dgm:chPref val="3"/>
        </dgm:presLayoutVars>
      </dgm:prSet>
      <dgm:spPr/>
    </dgm:pt>
    <dgm:pt modelId="{685D8899-AD7C-4F8D-893B-963586847BA3}" type="pres">
      <dgm:prSet presAssocID="{484D8FE7-0AC4-43C4-95B7-07308C898167}" presName="level3hierChild" presStyleCnt="0"/>
      <dgm:spPr/>
    </dgm:pt>
    <dgm:pt modelId="{17CCD1BE-1137-46C0-B72E-879282F71EE1}" type="pres">
      <dgm:prSet presAssocID="{3EDD2821-1B9F-4E38-9910-477B7F868622}" presName="conn2-1" presStyleLbl="parChTrans1D2" presStyleIdx="1" presStyleCnt="3"/>
      <dgm:spPr/>
    </dgm:pt>
    <dgm:pt modelId="{AF6F8681-C7C6-4BA1-9CCF-DBA4C2397356}" type="pres">
      <dgm:prSet presAssocID="{3EDD2821-1B9F-4E38-9910-477B7F868622}" presName="connTx" presStyleLbl="parChTrans1D2" presStyleIdx="1" presStyleCnt="3"/>
      <dgm:spPr/>
    </dgm:pt>
    <dgm:pt modelId="{169F7C7F-D2C5-4BE4-A14F-C7D6969F149D}" type="pres">
      <dgm:prSet presAssocID="{5908676D-2EB6-4AC2-A860-79F7325A3860}" presName="root2" presStyleCnt="0"/>
      <dgm:spPr/>
    </dgm:pt>
    <dgm:pt modelId="{070F9FAE-61F7-4CE9-81D1-BB6D4C512E24}" type="pres">
      <dgm:prSet presAssocID="{5908676D-2EB6-4AC2-A860-79F7325A3860}" presName="LevelTwoTextNode" presStyleLbl="node2" presStyleIdx="1" presStyleCnt="3">
        <dgm:presLayoutVars>
          <dgm:chPref val="3"/>
        </dgm:presLayoutVars>
      </dgm:prSet>
      <dgm:spPr/>
    </dgm:pt>
    <dgm:pt modelId="{42E0D30F-500C-4E69-9485-98C0B2AE170B}" type="pres">
      <dgm:prSet presAssocID="{5908676D-2EB6-4AC2-A860-79F7325A3860}" presName="level3hierChild" presStyleCnt="0"/>
      <dgm:spPr/>
    </dgm:pt>
    <dgm:pt modelId="{70B71247-E27A-4C48-8D15-E8FD126C2168}" type="pres">
      <dgm:prSet presAssocID="{4C0A1D7A-A16D-4DB3-803F-0B37C5B6E3D3}" presName="conn2-1" presStyleLbl="parChTrans1D2" presStyleIdx="2" presStyleCnt="3"/>
      <dgm:spPr/>
    </dgm:pt>
    <dgm:pt modelId="{0FAAF4B9-5AFB-4E36-B79E-39C63560AFB6}" type="pres">
      <dgm:prSet presAssocID="{4C0A1D7A-A16D-4DB3-803F-0B37C5B6E3D3}" presName="connTx" presStyleLbl="parChTrans1D2" presStyleIdx="2" presStyleCnt="3"/>
      <dgm:spPr/>
    </dgm:pt>
    <dgm:pt modelId="{3BB5C35C-81B8-442B-9E38-FA5C2CAC4960}" type="pres">
      <dgm:prSet presAssocID="{69315807-6CE4-4BA1-8E57-D5A7FE1A72B2}" presName="root2" presStyleCnt="0"/>
      <dgm:spPr/>
    </dgm:pt>
    <dgm:pt modelId="{DE46873A-66C9-49CE-9B7E-953BD3672779}" type="pres">
      <dgm:prSet presAssocID="{69315807-6CE4-4BA1-8E57-D5A7FE1A72B2}" presName="LevelTwoTextNode" presStyleLbl="node2" presStyleIdx="2" presStyleCnt="3">
        <dgm:presLayoutVars>
          <dgm:chPref val="3"/>
        </dgm:presLayoutVars>
      </dgm:prSet>
      <dgm:spPr/>
    </dgm:pt>
    <dgm:pt modelId="{BA836371-EC71-442B-914D-5CC31A6F5F4A}" type="pres">
      <dgm:prSet presAssocID="{69315807-6CE4-4BA1-8E57-D5A7FE1A72B2}" presName="level3hierChild" presStyleCnt="0"/>
      <dgm:spPr/>
    </dgm:pt>
  </dgm:ptLst>
  <dgm:cxnLst>
    <dgm:cxn modelId="{5BD20E1E-B26C-4BD5-ADC6-9FC0EA958927}" type="presOf" srcId="{3EDD2821-1B9F-4E38-9910-477B7F868622}" destId="{AF6F8681-C7C6-4BA1-9CCF-DBA4C2397356}" srcOrd="1" destOrd="0" presId="urn:microsoft.com/office/officeart/2005/8/layout/hierarchy2"/>
    <dgm:cxn modelId="{4CCD1C31-4C11-4C39-A3A2-9B3B71BDB241}" type="presOf" srcId="{7FBA1709-2978-4C05-B99D-7BDBE16539BD}" destId="{0173BF91-C0C9-4DCB-8864-91281ECE65DA}" srcOrd="1" destOrd="0" presId="urn:microsoft.com/office/officeart/2005/8/layout/hierarchy2"/>
    <dgm:cxn modelId="{67DAE73C-4AA3-49EB-B5DB-CEE10295D38F}" srcId="{DE9A5181-4932-47B9-9397-F988328A22C4}" destId="{69315807-6CE4-4BA1-8E57-D5A7FE1A72B2}" srcOrd="2" destOrd="0" parTransId="{4C0A1D7A-A16D-4DB3-803F-0B37C5B6E3D3}" sibTransId="{49596801-152F-481D-8695-404DDBF05614}"/>
    <dgm:cxn modelId="{41EE7D61-5516-4B36-B0F2-EAC6EE35956A}" srcId="{DE9A5181-4932-47B9-9397-F988328A22C4}" destId="{5908676D-2EB6-4AC2-A860-79F7325A3860}" srcOrd="1" destOrd="0" parTransId="{3EDD2821-1B9F-4E38-9910-477B7F868622}" sibTransId="{077989E7-A487-4675-8A4F-E595EA039B5E}"/>
    <dgm:cxn modelId="{58185168-0BEE-4701-9F96-42E3FBC6303B}" srcId="{ACC19911-0437-481F-B3D6-A8D310CED714}" destId="{DE9A5181-4932-47B9-9397-F988328A22C4}" srcOrd="0" destOrd="0" parTransId="{E5ED8D3C-8C23-47A4-93C2-4910168ECB67}" sibTransId="{9845D0EB-D830-4EAC-90C3-7B61801969BC}"/>
    <dgm:cxn modelId="{F710966B-45A4-47F3-AEA2-6DCFD62808FF}" type="presOf" srcId="{4C0A1D7A-A16D-4DB3-803F-0B37C5B6E3D3}" destId="{0FAAF4B9-5AFB-4E36-B79E-39C63560AFB6}" srcOrd="1" destOrd="0" presId="urn:microsoft.com/office/officeart/2005/8/layout/hierarchy2"/>
    <dgm:cxn modelId="{87FB8F6E-717E-4883-8240-AACCCF863CF7}" type="presOf" srcId="{DE9A5181-4932-47B9-9397-F988328A22C4}" destId="{DC02BD7F-B3C3-4A8D-945A-BE1DAD99A508}" srcOrd="0" destOrd="0" presId="urn:microsoft.com/office/officeart/2005/8/layout/hierarchy2"/>
    <dgm:cxn modelId="{BA02E04F-FD72-4FD9-A812-0833C657DA1A}" type="presOf" srcId="{484D8FE7-0AC4-43C4-95B7-07308C898167}" destId="{5C768FE6-4958-4DE0-B410-36306770EBC7}" srcOrd="0" destOrd="0" presId="urn:microsoft.com/office/officeart/2005/8/layout/hierarchy2"/>
    <dgm:cxn modelId="{284F8357-4B03-4D4D-B7D8-7653D42D7C45}" type="presOf" srcId="{ACC19911-0437-481F-B3D6-A8D310CED714}" destId="{15128C9F-D4FD-4170-A2C3-51FC5989216D}" srcOrd="0" destOrd="0" presId="urn:microsoft.com/office/officeart/2005/8/layout/hierarchy2"/>
    <dgm:cxn modelId="{C9C93A5A-A6E6-40A8-86CF-D86F4AC0DE2E}" type="presOf" srcId="{69315807-6CE4-4BA1-8E57-D5A7FE1A72B2}" destId="{DE46873A-66C9-49CE-9B7E-953BD3672779}" srcOrd="0" destOrd="0" presId="urn:microsoft.com/office/officeart/2005/8/layout/hierarchy2"/>
    <dgm:cxn modelId="{F190FE93-A205-43E4-8822-649E696196D5}" type="presOf" srcId="{3EDD2821-1B9F-4E38-9910-477B7F868622}" destId="{17CCD1BE-1137-46C0-B72E-879282F71EE1}" srcOrd="0" destOrd="0" presId="urn:microsoft.com/office/officeart/2005/8/layout/hierarchy2"/>
    <dgm:cxn modelId="{B36FA0B5-CB90-4906-868B-17878CCDF584}" srcId="{DE9A5181-4932-47B9-9397-F988328A22C4}" destId="{484D8FE7-0AC4-43C4-95B7-07308C898167}" srcOrd="0" destOrd="0" parTransId="{7FBA1709-2978-4C05-B99D-7BDBE16539BD}" sibTransId="{5872B629-0FBA-4420-B984-7AEF49962CE8}"/>
    <dgm:cxn modelId="{4C535CC3-7D39-4F26-82C0-F7D45EC5A479}" type="presOf" srcId="{5908676D-2EB6-4AC2-A860-79F7325A3860}" destId="{070F9FAE-61F7-4CE9-81D1-BB6D4C512E24}" srcOrd="0" destOrd="0" presId="urn:microsoft.com/office/officeart/2005/8/layout/hierarchy2"/>
    <dgm:cxn modelId="{EAC529D2-6FFB-42C1-AE7A-638CD217CB3D}" type="presOf" srcId="{7FBA1709-2978-4C05-B99D-7BDBE16539BD}" destId="{19774BA2-0615-4217-A765-6A1BAF678730}" srcOrd="0" destOrd="0" presId="urn:microsoft.com/office/officeart/2005/8/layout/hierarchy2"/>
    <dgm:cxn modelId="{6C9877D5-F7BA-4A5A-86DF-24FB7B6D68A6}" type="presOf" srcId="{4C0A1D7A-A16D-4DB3-803F-0B37C5B6E3D3}" destId="{70B71247-E27A-4C48-8D15-E8FD126C2168}" srcOrd="0" destOrd="0" presId="urn:microsoft.com/office/officeart/2005/8/layout/hierarchy2"/>
    <dgm:cxn modelId="{898993EE-513F-4E43-AF81-2FC77AA9CBDE}" type="presParOf" srcId="{15128C9F-D4FD-4170-A2C3-51FC5989216D}" destId="{83105D18-D1D3-4870-8886-694404C81D8C}" srcOrd="0" destOrd="0" presId="urn:microsoft.com/office/officeart/2005/8/layout/hierarchy2"/>
    <dgm:cxn modelId="{ECE358B5-9A4E-44B1-BAD6-37D84E819E21}" type="presParOf" srcId="{83105D18-D1D3-4870-8886-694404C81D8C}" destId="{DC02BD7F-B3C3-4A8D-945A-BE1DAD99A508}" srcOrd="0" destOrd="0" presId="urn:microsoft.com/office/officeart/2005/8/layout/hierarchy2"/>
    <dgm:cxn modelId="{9909CEE7-5C1C-4D26-A518-65E30F2837C0}" type="presParOf" srcId="{83105D18-D1D3-4870-8886-694404C81D8C}" destId="{AE68A16D-A293-43F1-BAC2-D017869FBEBC}" srcOrd="1" destOrd="0" presId="urn:microsoft.com/office/officeart/2005/8/layout/hierarchy2"/>
    <dgm:cxn modelId="{E172B8D2-8D3A-4E73-A42C-DE103B2F33EE}" type="presParOf" srcId="{AE68A16D-A293-43F1-BAC2-D017869FBEBC}" destId="{19774BA2-0615-4217-A765-6A1BAF678730}" srcOrd="0" destOrd="0" presId="urn:microsoft.com/office/officeart/2005/8/layout/hierarchy2"/>
    <dgm:cxn modelId="{5E61B266-E227-4F39-8EC5-EC4114B47268}" type="presParOf" srcId="{19774BA2-0615-4217-A765-6A1BAF678730}" destId="{0173BF91-C0C9-4DCB-8864-91281ECE65DA}" srcOrd="0" destOrd="0" presId="urn:microsoft.com/office/officeart/2005/8/layout/hierarchy2"/>
    <dgm:cxn modelId="{3B1147D5-167C-4A18-9BC1-DD5F777BDDC6}" type="presParOf" srcId="{AE68A16D-A293-43F1-BAC2-D017869FBEBC}" destId="{984D9607-3578-41BA-8459-5D47B11420AD}" srcOrd="1" destOrd="0" presId="urn:microsoft.com/office/officeart/2005/8/layout/hierarchy2"/>
    <dgm:cxn modelId="{55C9AF83-F531-45DE-97B9-CC8191BBCB04}" type="presParOf" srcId="{984D9607-3578-41BA-8459-5D47B11420AD}" destId="{5C768FE6-4958-4DE0-B410-36306770EBC7}" srcOrd="0" destOrd="0" presId="urn:microsoft.com/office/officeart/2005/8/layout/hierarchy2"/>
    <dgm:cxn modelId="{B586615A-9A8F-42EE-9BC7-6FDADDA5875C}" type="presParOf" srcId="{984D9607-3578-41BA-8459-5D47B11420AD}" destId="{685D8899-AD7C-4F8D-893B-963586847BA3}" srcOrd="1" destOrd="0" presId="urn:microsoft.com/office/officeart/2005/8/layout/hierarchy2"/>
    <dgm:cxn modelId="{F8FC6EE1-ACAF-44BF-BCB7-3FCB48E5FBA5}" type="presParOf" srcId="{AE68A16D-A293-43F1-BAC2-D017869FBEBC}" destId="{17CCD1BE-1137-46C0-B72E-879282F71EE1}" srcOrd="2" destOrd="0" presId="urn:microsoft.com/office/officeart/2005/8/layout/hierarchy2"/>
    <dgm:cxn modelId="{82603A81-AA79-4EAE-A0DC-7B614B635E3C}" type="presParOf" srcId="{17CCD1BE-1137-46C0-B72E-879282F71EE1}" destId="{AF6F8681-C7C6-4BA1-9CCF-DBA4C2397356}" srcOrd="0" destOrd="0" presId="urn:microsoft.com/office/officeart/2005/8/layout/hierarchy2"/>
    <dgm:cxn modelId="{9892A544-DC3E-438B-B22D-2D9B57ED2670}" type="presParOf" srcId="{AE68A16D-A293-43F1-BAC2-D017869FBEBC}" destId="{169F7C7F-D2C5-4BE4-A14F-C7D6969F149D}" srcOrd="3" destOrd="0" presId="urn:microsoft.com/office/officeart/2005/8/layout/hierarchy2"/>
    <dgm:cxn modelId="{C85F4AB3-2AFA-45E8-A2C5-B5383F898054}" type="presParOf" srcId="{169F7C7F-D2C5-4BE4-A14F-C7D6969F149D}" destId="{070F9FAE-61F7-4CE9-81D1-BB6D4C512E24}" srcOrd="0" destOrd="0" presId="urn:microsoft.com/office/officeart/2005/8/layout/hierarchy2"/>
    <dgm:cxn modelId="{123F9381-1286-47F2-BB10-671DB8378277}" type="presParOf" srcId="{169F7C7F-D2C5-4BE4-A14F-C7D6969F149D}" destId="{42E0D30F-500C-4E69-9485-98C0B2AE170B}" srcOrd="1" destOrd="0" presId="urn:microsoft.com/office/officeart/2005/8/layout/hierarchy2"/>
    <dgm:cxn modelId="{C09E050C-A253-4E34-8A25-148734949EAA}" type="presParOf" srcId="{AE68A16D-A293-43F1-BAC2-D017869FBEBC}" destId="{70B71247-E27A-4C48-8D15-E8FD126C2168}" srcOrd="4" destOrd="0" presId="urn:microsoft.com/office/officeart/2005/8/layout/hierarchy2"/>
    <dgm:cxn modelId="{9AF092B9-A341-44B2-9A2E-684A0BBE43A6}" type="presParOf" srcId="{70B71247-E27A-4C48-8D15-E8FD126C2168}" destId="{0FAAF4B9-5AFB-4E36-B79E-39C63560AFB6}" srcOrd="0" destOrd="0" presId="urn:microsoft.com/office/officeart/2005/8/layout/hierarchy2"/>
    <dgm:cxn modelId="{1F76F441-4CCE-486F-8E4C-71DECE58DCD3}" type="presParOf" srcId="{AE68A16D-A293-43F1-BAC2-D017869FBEBC}" destId="{3BB5C35C-81B8-442B-9E38-FA5C2CAC4960}" srcOrd="5" destOrd="0" presId="urn:microsoft.com/office/officeart/2005/8/layout/hierarchy2"/>
    <dgm:cxn modelId="{5FAC65AB-392F-425F-B15F-17768D1F4562}" type="presParOf" srcId="{3BB5C35C-81B8-442B-9E38-FA5C2CAC4960}" destId="{DE46873A-66C9-49CE-9B7E-953BD3672779}" srcOrd="0" destOrd="0" presId="urn:microsoft.com/office/officeart/2005/8/layout/hierarchy2"/>
    <dgm:cxn modelId="{D14DE77B-4968-4338-BB0B-BE88EF159C84}" type="presParOf" srcId="{3BB5C35C-81B8-442B-9E38-FA5C2CAC4960}" destId="{BA836371-EC71-442B-914D-5CC31A6F5F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E3AD9-21A2-4CCC-A2B2-6142B46B5C6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55BC823-CE05-4FA7-B859-39CCB200FA94}">
      <dgm:prSet phldrT="[Texto]"/>
      <dgm:spPr/>
      <dgm:t>
        <a:bodyPr/>
        <a:lstStyle/>
        <a:p>
          <a:r>
            <a:rPr lang="pt-BR" dirty="0"/>
            <a:t>Entrada de materiais</a:t>
          </a:r>
        </a:p>
        <a:p>
          <a:endParaRPr lang="pt-BR" dirty="0"/>
        </a:p>
      </dgm:t>
    </dgm:pt>
    <dgm:pt modelId="{0B0315DC-542D-4B0F-820A-F2C315A4B7BC}" type="parTrans" cxnId="{221D6264-906B-44A7-B212-CEEE8543BBD5}">
      <dgm:prSet/>
      <dgm:spPr/>
      <dgm:t>
        <a:bodyPr/>
        <a:lstStyle/>
        <a:p>
          <a:endParaRPr lang="pt-BR"/>
        </a:p>
      </dgm:t>
    </dgm:pt>
    <dgm:pt modelId="{C1351C97-9DF2-4AF4-9654-4F51F8AA3091}" type="sibTrans" cxnId="{221D6264-906B-44A7-B212-CEEE8543BBD5}">
      <dgm:prSet/>
      <dgm:spPr/>
      <dgm:t>
        <a:bodyPr/>
        <a:lstStyle/>
        <a:p>
          <a:endParaRPr lang="pt-BR"/>
        </a:p>
      </dgm:t>
    </dgm:pt>
    <dgm:pt modelId="{BA50025D-CC0C-40D6-9926-DD98134446AF}">
      <dgm:prSet phldrT="[Texto]"/>
      <dgm:spPr/>
      <dgm:t>
        <a:bodyPr/>
        <a:lstStyle/>
        <a:p>
          <a:r>
            <a:rPr lang="pt-BR" dirty="0"/>
            <a:t>Conferência quantitativa</a:t>
          </a:r>
        </a:p>
      </dgm:t>
    </dgm:pt>
    <dgm:pt modelId="{26F39DE8-C26D-486E-BAEF-537DF2AB78CE}" type="parTrans" cxnId="{823F931C-9FC9-4549-B969-8145D8C41333}">
      <dgm:prSet/>
      <dgm:spPr/>
      <dgm:t>
        <a:bodyPr/>
        <a:lstStyle/>
        <a:p>
          <a:endParaRPr lang="pt-BR"/>
        </a:p>
      </dgm:t>
    </dgm:pt>
    <dgm:pt modelId="{7D24097F-F91D-4D3F-853F-840F081495C3}" type="sibTrans" cxnId="{823F931C-9FC9-4549-B969-8145D8C41333}">
      <dgm:prSet/>
      <dgm:spPr/>
      <dgm:t>
        <a:bodyPr/>
        <a:lstStyle/>
        <a:p>
          <a:endParaRPr lang="pt-BR"/>
        </a:p>
      </dgm:t>
    </dgm:pt>
    <dgm:pt modelId="{9C881C71-C859-4B74-A086-4B2B661A09A1}">
      <dgm:prSet phldrT="[Texto]"/>
      <dgm:spPr/>
      <dgm:t>
        <a:bodyPr/>
        <a:lstStyle/>
        <a:p>
          <a:r>
            <a:rPr lang="pt-BR" dirty="0"/>
            <a:t>Conferência qualitativa</a:t>
          </a:r>
        </a:p>
      </dgm:t>
    </dgm:pt>
    <dgm:pt modelId="{FC2D5CEA-2AC2-4286-9390-948932576267}" type="parTrans" cxnId="{57A520D9-6BB6-4649-86C9-415E8612D564}">
      <dgm:prSet/>
      <dgm:spPr/>
      <dgm:t>
        <a:bodyPr/>
        <a:lstStyle/>
        <a:p>
          <a:endParaRPr lang="pt-BR"/>
        </a:p>
      </dgm:t>
    </dgm:pt>
    <dgm:pt modelId="{36AD159C-99FA-4ABC-BF80-2613CDF58F86}" type="sibTrans" cxnId="{57A520D9-6BB6-4649-86C9-415E8612D564}">
      <dgm:prSet/>
      <dgm:spPr/>
      <dgm:t>
        <a:bodyPr/>
        <a:lstStyle/>
        <a:p>
          <a:endParaRPr lang="pt-BR"/>
        </a:p>
      </dgm:t>
    </dgm:pt>
    <dgm:pt modelId="{585DCE77-39AA-4DA7-9724-4735D014CF9F}">
      <dgm:prSet phldrT="[Texto]"/>
      <dgm:spPr/>
      <dgm:t>
        <a:bodyPr/>
        <a:lstStyle/>
        <a:p>
          <a:r>
            <a:rPr lang="pt-BR" dirty="0"/>
            <a:t>Regularização</a:t>
          </a:r>
        </a:p>
      </dgm:t>
    </dgm:pt>
    <dgm:pt modelId="{0E4E7A12-C669-4D80-9750-7DF1524775EA}" type="parTrans" cxnId="{17E034E8-3206-486B-A558-C5816525F5E8}">
      <dgm:prSet/>
      <dgm:spPr/>
      <dgm:t>
        <a:bodyPr/>
        <a:lstStyle/>
        <a:p>
          <a:endParaRPr lang="pt-BR"/>
        </a:p>
      </dgm:t>
    </dgm:pt>
    <dgm:pt modelId="{53F69018-00A7-4AB9-96CB-1747BCA127E7}" type="sibTrans" cxnId="{17E034E8-3206-486B-A558-C5816525F5E8}">
      <dgm:prSet/>
      <dgm:spPr/>
      <dgm:t>
        <a:bodyPr/>
        <a:lstStyle/>
        <a:p>
          <a:endParaRPr lang="pt-BR"/>
        </a:p>
      </dgm:t>
    </dgm:pt>
    <dgm:pt modelId="{E3974FE7-5E3C-45E4-B296-9B9D22C8F0F8}" type="pres">
      <dgm:prSet presAssocID="{4CAE3AD9-21A2-4CCC-A2B2-6142B46B5C6C}" presName="Name0" presStyleCnt="0">
        <dgm:presLayoutVars>
          <dgm:dir/>
          <dgm:resizeHandles val="exact"/>
        </dgm:presLayoutVars>
      </dgm:prSet>
      <dgm:spPr/>
    </dgm:pt>
    <dgm:pt modelId="{E6A76DE1-7670-495A-9949-63DD78825E53}" type="pres">
      <dgm:prSet presAssocID="{555BC823-CE05-4FA7-B859-39CCB200FA94}" presName="node" presStyleLbl="node1" presStyleIdx="0" presStyleCnt="4">
        <dgm:presLayoutVars>
          <dgm:bulletEnabled val="1"/>
        </dgm:presLayoutVars>
      </dgm:prSet>
      <dgm:spPr/>
    </dgm:pt>
    <dgm:pt modelId="{9C54FE8F-4432-4E22-9B4C-81EBE4F20862}" type="pres">
      <dgm:prSet presAssocID="{C1351C97-9DF2-4AF4-9654-4F51F8AA3091}" presName="sibTrans" presStyleLbl="sibTrans2D1" presStyleIdx="0" presStyleCnt="3"/>
      <dgm:spPr/>
    </dgm:pt>
    <dgm:pt modelId="{02282EEB-A04D-45D2-AC4B-4BF70D957516}" type="pres">
      <dgm:prSet presAssocID="{C1351C97-9DF2-4AF4-9654-4F51F8AA3091}" presName="connectorText" presStyleLbl="sibTrans2D1" presStyleIdx="0" presStyleCnt="3"/>
      <dgm:spPr/>
    </dgm:pt>
    <dgm:pt modelId="{71B73D6C-C806-4B60-A69A-C0871E2C99FF}" type="pres">
      <dgm:prSet presAssocID="{BA50025D-CC0C-40D6-9926-DD98134446AF}" presName="node" presStyleLbl="node1" presStyleIdx="1" presStyleCnt="4">
        <dgm:presLayoutVars>
          <dgm:bulletEnabled val="1"/>
        </dgm:presLayoutVars>
      </dgm:prSet>
      <dgm:spPr/>
    </dgm:pt>
    <dgm:pt modelId="{2AA51F43-43E8-4764-8E01-8B67E5AB2994}" type="pres">
      <dgm:prSet presAssocID="{7D24097F-F91D-4D3F-853F-840F081495C3}" presName="sibTrans" presStyleLbl="sibTrans2D1" presStyleIdx="1" presStyleCnt="3"/>
      <dgm:spPr/>
    </dgm:pt>
    <dgm:pt modelId="{130F618A-5E9C-456D-912B-EFF7C60741D1}" type="pres">
      <dgm:prSet presAssocID="{7D24097F-F91D-4D3F-853F-840F081495C3}" presName="connectorText" presStyleLbl="sibTrans2D1" presStyleIdx="1" presStyleCnt="3"/>
      <dgm:spPr/>
    </dgm:pt>
    <dgm:pt modelId="{3E855EB1-41B9-4EE4-B5B9-D287C47B9F7D}" type="pres">
      <dgm:prSet presAssocID="{9C881C71-C859-4B74-A086-4B2B661A09A1}" presName="node" presStyleLbl="node1" presStyleIdx="2" presStyleCnt="4">
        <dgm:presLayoutVars>
          <dgm:bulletEnabled val="1"/>
        </dgm:presLayoutVars>
      </dgm:prSet>
      <dgm:spPr/>
    </dgm:pt>
    <dgm:pt modelId="{0241E021-CBA3-401B-AB18-A350CA59A165}" type="pres">
      <dgm:prSet presAssocID="{36AD159C-99FA-4ABC-BF80-2613CDF58F86}" presName="sibTrans" presStyleLbl="sibTrans2D1" presStyleIdx="2" presStyleCnt="3"/>
      <dgm:spPr/>
    </dgm:pt>
    <dgm:pt modelId="{9DE23E1E-A9CE-4EA3-8FD5-247E16E10328}" type="pres">
      <dgm:prSet presAssocID="{36AD159C-99FA-4ABC-BF80-2613CDF58F86}" presName="connectorText" presStyleLbl="sibTrans2D1" presStyleIdx="2" presStyleCnt="3"/>
      <dgm:spPr/>
    </dgm:pt>
    <dgm:pt modelId="{0D6A1CD9-F520-477B-8FC0-71EB9833EDFE}" type="pres">
      <dgm:prSet presAssocID="{585DCE77-39AA-4DA7-9724-4735D014CF9F}" presName="node" presStyleLbl="node1" presStyleIdx="3" presStyleCnt="4">
        <dgm:presLayoutVars>
          <dgm:bulletEnabled val="1"/>
        </dgm:presLayoutVars>
      </dgm:prSet>
      <dgm:spPr/>
    </dgm:pt>
  </dgm:ptLst>
  <dgm:cxnLst>
    <dgm:cxn modelId="{00235115-8C98-4EC4-947C-72D96BCD0397}" type="presOf" srcId="{555BC823-CE05-4FA7-B859-39CCB200FA94}" destId="{E6A76DE1-7670-495A-9949-63DD78825E53}" srcOrd="0" destOrd="0" presId="urn:microsoft.com/office/officeart/2005/8/layout/process1"/>
    <dgm:cxn modelId="{025C7C18-FE46-43AF-A807-B7283FA0F7E7}" type="presOf" srcId="{36AD159C-99FA-4ABC-BF80-2613CDF58F86}" destId="{0241E021-CBA3-401B-AB18-A350CA59A165}" srcOrd="0" destOrd="0" presId="urn:microsoft.com/office/officeart/2005/8/layout/process1"/>
    <dgm:cxn modelId="{823F931C-9FC9-4549-B969-8145D8C41333}" srcId="{4CAE3AD9-21A2-4CCC-A2B2-6142B46B5C6C}" destId="{BA50025D-CC0C-40D6-9926-DD98134446AF}" srcOrd="1" destOrd="0" parTransId="{26F39DE8-C26D-486E-BAEF-537DF2AB78CE}" sibTransId="{7D24097F-F91D-4D3F-853F-840F081495C3}"/>
    <dgm:cxn modelId="{BC5DFE28-1827-4533-84A5-5AF0547902CE}" type="presOf" srcId="{BA50025D-CC0C-40D6-9926-DD98134446AF}" destId="{71B73D6C-C806-4B60-A69A-C0871E2C99FF}" srcOrd="0" destOrd="0" presId="urn:microsoft.com/office/officeart/2005/8/layout/process1"/>
    <dgm:cxn modelId="{221D6264-906B-44A7-B212-CEEE8543BBD5}" srcId="{4CAE3AD9-21A2-4CCC-A2B2-6142B46B5C6C}" destId="{555BC823-CE05-4FA7-B859-39CCB200FA94}" srcOrd="0" destOrd="0" parTransId="{0B0315DC-542D-4B0F-820A-F2C315A4B7BC}" sibTransId="{C1351C97-9DF2-4AF4-9654-4F51F8AA3091}"/>
    <dgm:cxn modelId="{2242B34A-8D6E-4DAA-A040-1D0458110461}" type="presOf" srcId="{585DCE77-39AA-4DA7-9724-4735D014CF9F}" destId="{0D6A1CD9-F520-477B-8FC0-71EB9833EDFE}" srcOrd="0" destOrd="0" presId="urn:microsoft.com/office/officeart/2005/8/layout/process1"/>
    <dgm:cxn modelId="{4C452270-CFA8-48FC-BF35-0501C1B32652}" type="presOf" srcId="{4CAE3AD9-21A2-4CCC-A2B2-6142B46B5C6C}" destId="{E3974FE7-5E3C-45E4-B296-9B9D22C8F0F8}" srcOrd="0" destOrd="0" presId="urn:microsoft.com/office/officeart/2005/8/layout/process1"/>
    <dgm:cxn modelId="{F18B1D89-461E-485C-9F33-93FE97287FF3}" type="presOf" srcId="{C1351C97-9DF2-4AF4-9654-4F51F8AA3091}" destId="{02282EEB-A04D-45D2-AC4B-4BF70D957516}" srcOrd="1" destOrd="0" presId="urn:microsoft.com/office/officeart/2005/8/layout/process1"/>
    <dgm:cxn modelId="{BE11D8AC-A22A-42E4-B3E2-966F964D7BD8}" type="presOf" srcId="{C1351C97-9DF2-4AF4-9654-4F51F8AA3091}" destId="{9C54FE8F-4432-4E22-9B4C-81EBE4F20862}" srcOrd="0" destOrd="0" presId="urn:microsoft.com/office/officeart/2005/8/layout/process1"/>
    <dgm:cxn modelId="{FA36A7CA-B71B-4A51-989C-B1D5122D2C87}" type="presOf" srcId="{36AD159C-99FA-4ABC-BF80-2613CDF58F86}" destId="{9DE23E1E-A9CE-4EA3-8FD5-247E16E10328}" srcOrd="1" destOrd="0" presId="urn:microsoft.com/office/officeart/2005/8/layout/process1"/>
    <dgm:cxn modelId="{57A520D9-6BB6-4649-86C9-415E8612D564}" srcId="{4CAE3AD9-21A2-4CCC-A2B2-6142B46B5C6C}" destId="{9C881C71-C859-4B74-A086-4B2B661A09A1}" srcOrd="2" destOrd="0" parTransId="{FC2D5CEA-2AC2-4286-9390-948932576267}" sibTransId="{36AD159C-99FA-4ABC-BF80-2613CDF58F86}"/>
    <dgm:cxn modelId="{E4C22CE0-9B6B-4113-B967-917FE070C0B5}" type="presOf" srcId="{9C881C71-C859-4B74-A086-4B2B661A09A1}" destId="{3E855EB1-41B9-4EE4-B5B9-D287C47B9F7D}" srcOrd="0" destOrd="0" presId="urn:microsoft.com/office/officeart/2005/8/layout/process1"/>
    <dgm:cxn modelId="{5FC86BE3-E9D8-4DFD-B835-07FFE08FB259}" type="presOf" srcId="{7D24097F-F91D-4D3F-853F-840F081495C3}" destId="{130F618A-5E9C-456D-912B-EFF7C60741D1}" srcOrd="1" destOrd="0" presId="urn:microsoft.com/office/officeart/2005/8/layout/process1"/>
    <dgm:cxn modelId="{17E034E8-3206-486B-A558-C5816525F5E8}" srcId="{4CAE3AD9-21A2-4CCC-A2B2-6142B46B5C6C}" destId="{585DCE77-39AA-4DA7-9724-4735D014CF9F}" srcOrd="3" destOrd="0" parTransId="{0E4E7A12-C669-4D80-9750-7DF1524775EA}" sibTransId="{53F69018-00A7-4AB9-96CB-1747BCA127E7}"/>
    <dgm:cxn modelId="{7ECF68F3-9B99-471C-AFEB-D9F155F36D09}" type="presOf" srcId="{7D24097F-F91D-4D3F-853F-840F081495C3}" destId="{2AA51F43-43E8-4764-8E01-8B67E5AB2994}" srcOrd="0" destOrd="0" presId="urn:microsoft.com/office/officeart/2005/8/layout/process1"/>
    <dgm:cxn modelId="{6B5B2B69-C35B-4B50-909F-81C473EE6C05}" type="presParOf" srcId="{E3974FE7-5E3C-45E4-B296-9B9D22C8F0F8}" destId="{E6A76DE1-7670-495A-9949-63DD78825E53}" srcOrd="0" destOrd="0" presId="urn:microsoft.com/office/officeart/2005/8/layout/process1"/>
    <dgm:cxn modelId="{E138226C-5181-47AB-BF28-8D873B5C16B9}" type="presParOf" srcId="{E3974FE7-5E3C-45E4-B296-9B9D22C8F0F8}" destId="{9C54FE8F-4432-4E22-9B4C-81EBE4F20862}" srcOrd="1" destOrd="0" presId="urn:microsoft.com/office/officeart/2005/8/layout/process1"/>
    <dgm:cxn modelId="{E0DE5DE2-4070-45D8-9794-9337F71CB6AF}" type="presParOf" srcId="{9C54FE8F-4432-4E22-9B4C-81EBE4F20862}" destId="{02282EEB-A04D-45D2-AC4B-4BF70D957516}" srcOrd="0" destOrd="0" presId="urn:microsoft.com/office/officeart/2005/8/layout/process1"/>
    <dgm:cxn modelId="{B1E5557F-2352-45A3-A8EF-BDD0799E11DF}" type="presParOf" srcId="{E3974FE7-5E3C-45E4-B296-9B9D22C8F0F8}" destId="{71B73D6C-C806-4B60-A69A-C0871E2C99FF}" srcOrd="2" destOrd="0" presId="urn:microsoft.com/office/officeart/2005/8/layout/process1"/>
    <dgm:cxn modelId="{7F375E6F-47DC-4403-A935-090C03529853}" type="presParOf" srcId="{E3974FE7-5E3C-45E4-B296-9B9D22C8F0F8}" destId="{2AA51F43-43E8-4764-8E01-8B67E5AB2994}" srcOrd="3" destOrd="0" presId="urn:microsoft.com/office/officeart/2005/8/layout/process1"/>
    <dgm:cxn modelId="{710E8AF2-CC96-4BC4-95C3-8AA356523C54}" type="presParOf" srcId="{2AA51F43-43E8-4764-8E01-8B67E5AB2994}" destId="{130F618A-5E9C-456D-912B-EFF7C60741D1}" srcOrd="0" destOrd="0" presId="urn:microsoft.com/office/officeart/2005/8/layout/process1"/>
    <dgm:cxn modelId="{A0AB92B9-CBAA-47B9-9680-A6998274BB98}" type="presParOf" srcId="{E3974FE7-5E3C-45E4-B296-9B9D22C8F0F8}" destId="{3E855EB1-41B9-4EE4-B5B9-D287C47B9F7D}" srcOrd="4" destOrd="0" presId="urn:microsoft.com/office/officeart/2005/8/layout/process1"/>
    <dgm:cxn modelId="{60C61EA6-FCBE-4B7E-95E9-96F1471BF84B}" type="presParOf" srcId="{E3974FE7-5E3C-45E4-B296-9B9D22C8F0F8}" destId="{0241E021-CBA3-401B-AB18-A350CA59A165}" srcOrd="5" destOrd="0" presId="urn:microsoft.com/office/officeart/2005/8/layout/process1"/>
    <dgm:cxn modelId="{D4E2FCCA-B3E6-4478-818A-4CA963CDF07B}" type="presParOf" srcId="{0241E021-CBA3-401B-AB18-A350CA59A165}" destId="{9DE23E1E-A9CE-4EA3-8FD5-247E16E10328}" srcOrd="0" destOrd="0" presId="urn:microsoft.com/office/officeart/2005/8/layout/process1"/>
    <dgm:cxn modelId="{934D6099-9566-401E-B368-342A9289E238}" type="presParOf" srcId="{E3974FE7-5E3C-45E4-B296-9B9D22C8F0F8}" destId="{0D6A1CD9-F520-477B-8FC0-71EB9833EDF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BD7F-B3C3-4A8D-945A-BE1DAD99A508}">
      <dsp:nvSpPr>
        <dsp:cNvPr id="0" name=""/>
        <dsp:cNvSpPr/>
      </dsp:nvSpPr>
      <dsp:spPr>
        <a:xfrm>
          <a:off x="95249" y="1416843"/>
          <a:ext cx="2460625" cy="1230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Atribuições do almoxarifado</a:t>
          </a:r>
        </a:p>
      </dsp:txBody>
      <dsp:txXfrm>
        <a:off x="131284" y="1452878"/>
        <a:ext cx="2388555" cy="1158242"/>
      </dsp:txXfrm>
    </dsp:sp>
    <dsp:sp modelId="{19774BA2-0615-4217-A765-6A1BAF678730}">
      <dsp:nvSpPr>
        <dsp:cNvPr id="0" name=""/>
        <dsp:cNvSpPr/>
      </dsp:nvSpPr>
      <dsp:spPr>
        <a:xfrm rot="18289469">
          <a:off x="2186232" y="1297324"/>
          <a:ext cx="17235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3535" y="27246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3004911" y="1281481"/>
        <a:ext cx="86176" cy="86176"/>
      </dsp:txXfrm>
    </dsp:sp>
    <dsp:sp modelId="{5C768FE6-4958-4DE0-B410-36306770EBC7}">
      <dsp:nvSpPr>
        <dsp:cNvPr id="0" name=""/>
        <dsp:cNvSpPr/>
      </dsp:nvSpPr>
      <dsp:spPr>
        <a:xfrm>
          <a:off x="3540125" y="1984"/>
          <a:ext cx="2460625" cy="1230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Recebimento</a:t>
          </a:r>
        </a:p>
      </dsp:txBody>
      <dsp:txXfrm>
        <a:off x="3576160" y="38019"/>
        <a:ext cx="2388555" cy="1158242"/>
      </dsp:txXfrm>
    </dsp:sp>
    <dsp:sp modelId="{17CCD1BE-1137-46C0-B72E-879282F71EE1}">
      <dsp:nvSpPr>
        <dsp:cNvPr id="0" name=""/>
        <dsp:cNvSpPr/>
      </dsp:nvSpPr>
      <dsp:spPr>
        <a:xfrm>
          <a:off x="2555874" y="2004753"/>
          <a:ext cx="9842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4250" y="27246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23393" y="2007393"/>
        <a:ext cx="49212" cy="49212"/>
      </dsp:txXfrm>
    </dsp:sp>
    <dsp:sp modelId="{070F9FAE-61F7-4CE9-81D1-BB6D4C512E24}">
      <dsp:nvSpPr>
        <dsp:cNvPr id="0" name=""/>
        <dsp:cNvSpPr/>
      </dsp:nvSpPr>
      <dsp:spPr>
        <a:xfrm>
          <a:off x="3540125" y="1416843"/>
          <a:ext cx="2460625" cy="1230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Armazenagem</a:t>
          </a:r>
        </a:p>
      </dsp:txBody>
      <dsp:txXfrm>
        <a:off x="3576160" y="1452878"/>
        <a:ext cx="2388555" cy="1158242"/>
      </dsp:txXfrm>
    </dsp:sp>
    <dsp:sp modelId="{70B71247-E27A-4C48-8D15-E8FD126C2168}">
      <dsp:nvSpPr>
        <dsp:cNvPr id="0" name=""/>
        <dsp:cNvSpPr/>
      </dsp:nvSpPr>
      <dsp:spPr>
        <a:xfrm rot="3310531">
          <a:off x="2186232" y="2712183"/>
          <a:ext cx="17235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3535" y="27246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3004911" y="2696341"/>
        <a:ext cx="86176" cy="86176"/>
      </dsp:txXfrm>
    </dsp:sp>
    <dsp:sp modelId="{DE46873A-66C9-49CE-9B7E-953BD3672779}">
      <dsp:nvSpPr>
        <dsp:cNvPr id="0" name=""/>
        <dsp:cNvSpPr/>
      </dsp:nvSpPr>
      <dsp:spPr>
        <a:xfrm>
          <a:off x="3540125" y="2831703"/>
          <a:ext cx="2460625" cy="1230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Distribuição</a:t>
          </a:r>
        </a:p>
      </dsp:txBody>
      <dsp:txXfrm>
        <a:off x="3576160" y="2867738"/>
        <a:ext cx="2388555" cy="115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76DE1-7670-495A-9949-63DD78825E53}">
      <dsp:nvSpPr>
        <dsp:cNvPr id="0" name=""/>
        <dsp:cNvSpPr/>
      </dsp:nvSpPr>
      <dsp:spPr>
        <a:xfrm>
          <a:off x="3797" y="978085"/>
          <a:ext cx="1660262" cy="996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Entrada de materiais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 dirty="0"/>
        </a:p>
      </dsp:txBody>
      <dsp:txXfrm>
        <a:off x="32973" y="1007261"/>
        <a:ext cx="1601910" cy="937805"/>
      </dsp:txXfrm>
    </dsp:sp>
    <dsp:sp modelId="{9C54FE8F-4432-4E22-9B4C-81EBE4F20862}">
      <dsp:nvSpPr>
        <dsp:cNvPr id="0" name=""/>
        <dsp:cNvSpPr/>
      </dsp:nvSpPr>
      <dsp:spPr>
        <a:xfrm>
          <a:off x="1830086" y="1270291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830086" y="1352640"/>
        <a:ext cx="246383" cy="247047"/>
      </dsp:txXfrm>
    </dsp:sp>
    <dsp:sp modelId="{71B73D6C-C806-4B60-A69A-C0871E2C99FF}">
      <dsp:nvSpPr>
        <dsp:cNvPr id="0" name=""/>
        <dsp:cNvSpPr/>
      </dsp:nvSpPr>
      <dsp:spPr>
        <a:xfrm>
          <a:off x="2328164" y="978085"/>
          <a:ext cx="1660262" cy="996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Conferência quantitativa</a:t>
          </a:r>
        </a:p>
      </dsp:txBody>
      <dsp:txXfrm>
        <a:off x="2357340" y="1007261"/>
        <a:ext cx="1601910" cy="937805"/>
      </dsp:txXfrm>
    </dsp:sp>
    <dsp:sp modelId="{2AA51F43-43E8-4764-8E01-8B67E5AB2994}">
      <dsp:nvSpPr>
        <dsp:cNvPr id="0" name=""/>
        <dsp:cNvSpPr/>
      </dsp:nvSpPr>
      <dsp:spPr>
        <a:xfrm>
          <a:off x="4154453" y="1270291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154453" y="1352640"/>
        <a:ext cx="246383" cy="247047"/>
      </dsp:txXfrm>
    </dsp:sp>
    <dsp:sp modelId="{3E855EB1-41B9-4EE4-B5B9-D287C47B9F7D}">
      <dsp:nvSpPr>
        <dsp:cNvPr id="0" name=""/>
        <dsp:cNvSpPr/>
      </dsp:nvSpPr>
      <dsp:spPr>
        <a:xfrm>
          <a:off x="4652532" y="978085"/>
          <a:ext cx="1660262" cy="996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Conferência qualitativa</a:t>
          </a:r>
        </a:p>
      </dsp:txBody>
      <dsp:txXfrm>
        <a:off x="4681708" y="1007261"/>
        <a:ext cx="1601910" cy="937805"/>
      </dsp:txXfrm>
    </dsp:sp>
    <dsp:sp modelId="{0241E021-CBA3-401B-AB18-A350CA59A165}">
      <dsp:nvSpPr>
        <dsp:cNvPr id="0" name=""/>
        <dsp:cNvSpPr/>
      </dsp:nvSpPr>
      <dsp:spPr>
        <a:xfrm>
          <a:off x="6478821" y="1270291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478821" y="1352640"/>
        <a:ext cx="246383" cy="247047"/>
      </dsp:txXfrm>
    </dsp:sp>
    <dsp:sp modelId="{0D6A1CD9-F520-477B-8FC0-71EB9833EDFE}">
      <dsp:nvSpPr>
        <dsp:cNvPr id="0" name=""/>
        <dsp:cNvSpPr/>
      </dsp:nvSpPr>
      <dsp:spPr>
        <a:xfrm>
          <a:off x="6976900" y="978085"/>
          <a:ext cx="1660262" cy="996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Regularização</a:t>
          </a:r>
        </a:p>
      </dsp:txBody>
      <dsp:txXfrm>
        <a:off x="7006076" y="1007261"/>
        <a:ext cx="1601910" cy="93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182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7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22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89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789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56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2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5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78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4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ECF8ED9-0477-491F-BB0C-0DA64FDF7EC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3C4AD9A-3752-4E6C-AFF9-3918DC139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2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5680" y="-38784"/>
            <a:ext cx="7560840" cy="1440160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1544" y="2996952"/>
            <a:ext cx="9001000" cy="2448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5400" dirty="0">
                <a:solidFill>
                  <a:schemeClr val="tx2"/>
                </a:solidFill>
              </a:rPr>
              <a:t>Administração de materiais na obra</a:t>
            </a:r>
          </a:p>
          <a:p>
            <a:pPr algn="ctr"/>
            <a:endParaRPr lang="pt-BR" sz="2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3494"/>
            <a:ext cx="237626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68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Armazenamento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0" y="2326647"/>
            <a:ext cx="3024336" cy="22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47" y="2434749"/>
            <a:ext cx="461985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450973"/>
            <a:ext cx="4698504" cy="23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61872" y="1770268"/>
            <a:ext cx="96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É importante considerar as características dos materiais</a:t>
            </a:r>
          </a:p>
        </p:txBody>
      </p:sp>
    </p:spTree>
    <p:extLst>
      <p:ext uri="{BB962C8B-B14F-4D97-AF65-F5344CB8AC3E}">
        <p14:creationId xmlns:p14="http://schemas.microsoft.com/office/powerpoint/2010/main" val="18644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753229"/>
            <a:ext cx="8229600" cy="564028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Cimento: Recebimento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Verificar o tipo de cimento recebido</a:t>
            </a:r>
          </a:p>
          <a:p>
            <a:r>
              <a:rPr lang="pt-BR" dirty="0"/>
              <a:t>Verificar a classe de resistência do cimento</a:t>
            </a:r>
          </a:p>
          <a:p>
            <a:r>
              <a:rPr lang="pt-BR" dirty="0"/>
              <a:t>Data de ensacamento </a:t>
            </a:r>
          </a:p>
          <a:p>
            <a:r>
              <a:rPr lang="pt-BR" dirty="0"/>
              <a:t>Quantidade de sacos recebidos</a:t>
            </a:r>
          </a:p>
          <a:p>
            <a:r>
              <a:rPr lang="pt-BR" dirty="0"/>
              <a:t>Verificar se existem sacos rasgados</a:t>
            </a:r>
          </a:p>
          <a:p>
            <a:r>
              <a:rPr lang="pt-BR" dirty="0"/>
              <a:t>Verificar se existem sacos molhados </a:t>
            </a:r>
          </a:p>
          <a:p>
            <a:r>
              <a:rPr lang="pt-BR" dirty="0"/>
              <a:t>Verificar se o cimento está empedrado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3689096"/>
            <a:ext cx="2098705" cy="31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90" y="548680"/>
            <a:ext cx="2551729" cy="290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3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836712"/>
            <a:ext cx="9577064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Cimento: Armazenamento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 estocagem correta do produto é fundamental não só para impedir a perda, mas principalmente, para evitar alterações das características e propriedades do produto (pega e perda de resistência)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745623"/>
            <a:ext cx="5187342" cy="407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Cimento: Armazenamento</a:t>
            </a:r>
          </a:p>
          <a:p>
            <a:r>
              <a:rPr lang="pt-BR" dirty="0"/>
              <a:t>Local fechado </a:t>
            </a:r>
          </a:p>
          <a:p>
            <a:r>
              <a:rPr lang="pt-BR" dirty="0"/>
              <a:t>Protegido da umidade</a:t>
            </a:r>
          </a:p>
          <a:p>
            <a:r>
              <a:rPr lang="pt-BR" dirty="0"/>
              <a:t>Sobre estrado ou assoalho de madeira</a:t>
            </a:r>
          </a:p>
          <a:p>
            <a:r>
              <a:rPr lang="pt-BR" dirty="0"/>
              <a:t>As pilhas devem ser de no máximo 10 sacos</a:t>
            </a:r>
          </a:p>
        </p:txBody>
      </p:sp>
      <p:pic>
        <p:nvPicPr>
          <p:cNvPr id="4" name="Picture 4" descr="Resultado de imagem para armazenamento do 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608044"/>
            <a:ext cx="4411947" cy="27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3" t="-1796"/>
          <a:stretch/>
        </p:blipFill>
        <p:spPr bwMode="auto">
          <a:xfrm>
            <a:off x="5922739" y="3338508"/>
            <a:ext cx="6269261" cy="31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4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2516" y="657995"/>
            <a:ext cx="8229600" cy="5712296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Cimento: Armazenamento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pilhas não devem ter contato com o chão ou paredes</a:t>
            </a:r>
          </a:p>
          <a:p>
            <a:pPr algn="just"/>
            <a:r>
              <a:rPr lang="pt-BR" dirty="0"/>
              <a:t>Separar as pilhas por tipo de cimento</a:t>
            </a:r>
          </a:p>
          <a:p>
            <a:pPr algn="just"/>
            <a:r>
              <a:rPr lang="pt-BR" dirty="0"/>
              <a:t> Separar por lote para controle da validade</a:t>
            </a:r>
          </a:p>
          <a:p>
            <a:pPr algn="just"/>
            <a:endParaRPr lang="pt-BR" dirty="0"/>
          </a:p>
        </p:txBody>
      </p:sp>
      <p:pic>
        <p:nvPicPr>
          <p:cNvPr id="5" name="Picture 4" descr="Resultado de imagem para armazenamento do 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7" y="3631142"/>
            <a:ext cx="4782167" cy="29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25825"/>
            <a:ext cx="3468167" cy="33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5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908720"/>
            <a:ext cx="8229600" cy="556828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Cimento: Armazenamento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Importante: Organizar o estoque para que o cimento mais antigo seja consumido antes do lote mais recente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Armazenamento tipo </a:t>
            </a:r>
            <a:r>
              <a:rPr lang="pt-BR" b="1" dirty="0"/>
              <a:t>PEPS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b="1" dirty="0"/>
              <a:t>Primeiro a entrar, primeiro a sair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199940"/>
            <a:ext cx="441724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5970985-4073-4278-AD52-2C2DC40D0692}"/>
              </a:ext>
            </a:extLst>
          </p:cNvPr>
          <p:cNvSpPr txBox="1"/>
          <p:nvPr/>
        </p:nvSpPr>
        <p:spPr>
          <a:xfrm>
            <a:off x="1690301" y="4077072"/>
            <a:ext cx="5917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canteiros nos quais existirem grandes estoques deve-se adotar a estocagem do tipo PEPS (primeiro saco a entrar é o primeiro a sair), de forma a possibilitar o consumo na ordem cronológica de recebimento.</a:t>
            </a:r>
          </a:p>
        </p:txBody>
      </p:sp>
    </p:spTree>
    <p:extLst>
      <p:ext uri="{BB962C8B-B14F-4D97-AF65-F5344CB8AC3E}">
        <p14:creationId xmlns:p14="http://schemas.microsoft.com/office/powerpoint/2010/main" val="222545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620688"/>
            <a:ext cx="9217024" cy="5856312"/>
          </a:xfrm>
        </p:spPr>
        <p:txBody>
          <a:bodyPr>
            <a:normAutofit/>
          </a:bodyPr>
          <a:lstStyle/>
          <a:p>
            <a:r>
              <a:rPr lang="pt-BR" b="1" dirty="0"/>
              <a:t>Agregados miúdo: Recebimento</a:t>
            </a:r>
          </a:p>
          <a:p>
            <a:endParaRPr lang="pt-BR" b="1" dirty="0"/>
          </a:p>
          <a:p>
            <a:pPr algn="just"/>
            <a:r>
              <a:rPr lang="pt-BR" b="1" dirty="0"/>
              <a:t>É necessária a verificação visual do material </a:t>
            </a:r>
          </a:p>
          <a:p>
            <a:pPr lvl="1" algn="just"/>
            <a:r>
              <a:rPr lang="pt-BR" sz="1800" dirty="0"/>
              <a:t>Coloração da areia: Areias muito escuras podem indicar contaminação por matéria orgânica</a:t>
            </a:r>
          </a:p>
          <a:p>
            <a:pPr lvl="1" algn="just"/>
            <a:endParaRPr lang="pt-BR" sz="1800" dirty="0"/>
          </a:p>
          <a:p>
            <a:pPr lvl="1" algn="just"/>
            <a:r>
              <a:rPr lang="pt-BR" sz="1800" dirty="0"/>
              <a:t>Cheiro: Cheiro muito forte pode indicar contaminação por matéria orgânica</a:t>
            </a:r>
          </a:p>
          <a:p>
            <a:pPr lvl="1" algn="just"/>
            <a:endParaRPr lang="pt-BR" sz="1800" dirty="0"/>
          </a:p>
          <a:p>
            <a:pPr marL="411480" lvl="1" indent="0" algn="just">
              <a:buNone/>
            </a:pPr>
            <a:r>
              <a:rPr lang="pt-BR" sz="1800" dirty="0"/>
              <a:t>Granulometria</a:t>
            </a:r>
          </a:p>
          <a:p>
            <a:pPr lvl="2" algn="just"/>
            <a:r>
              <a:rPr lang="pt-BR" sz="1800" dirty="0"/>
              <a:t>Fina</a:t>
            </a:r>
          </a:p>
          <a:p>
            <a:pPr lvl="2" algn="just"/>
            <a:r>
              <a:rPr lang="pt-BR" sz="1800" dirty="0"/>
              <a:t>Média </a:t>
            </a:r>
          </a:p>
          <a:p>
            <a:pPr lvl="2" algn="just"/>
            <a:r>
              <a:rPr lang="pt-BR" sz="1800" dirty="0"/>
              <a:t>Grossa</a:t>
            </a:r>
          </a:p>
        </p:txBody>
      </p:sp>
    </p:spTree>
    <p:extLst>
      <p:ext uri="{BB962C8B-B14F-4D97-AF65-F5344CB8AC3E}">
        <p14:creationId xmlns:p14="http://schemas.microsoft.com/office/powerpoint/2010/main" val="190634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8229600" cy="5784304"/>
          </a:xfrm>
        </p:spPr>
        <p:txBody>
          <a:bodyPr/>
          <a:lstStyle/>
          <a:p>
            <a:pPr algn="just"/>
            <a:r>
              <a:rPr lang="pt-BR" b="1" dirty="0"/>
              <a:t>Agregados: Recebimento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Processo para verificação da quantidade de material recebido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conferência é realizada por meio da verificação do volume recebido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712981"/>
            <a:ext cx="3750543" cy="28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3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692696"/>
                <a:ext cx="8229600" cy="5784304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pt-BR" b="1" dirty="0"/>
                  <a:t>Agregados: Recebimento</a:t>
                </a:r>
              </a:p>
              <a:p>
                <a:endParaRPr lang="pt-BR" dirty="0"/>
              </a:p>
              <a:p>
                <a:r>
                  <a:rPr lang="pt-BR" dirty="0"/>
                  <a:t>Conferência do volume de areia recebido: cubagem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𝑣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x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C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x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L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692696"/>
                <a:ext cx="8229600" cy="5784304"/>
              </a:xfrm>
              <a:blipFill>
                <a:blip r:embed="rId2"/>
                <a:stretch>
                  <a:fillRect l="-148" t="-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09" y="3789041"/>
            <a:ext cx="3581147" cy="249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3727366"/>
            <a:ext cx="3366539" cy="2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6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764704"/>
            <a:ext cx="9145016" cy="5712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Agregados: Armazenamento (NBR 7200)</a:t>
            </a:r>
          </a:p>
          <a:p>
            <a:pPr algn="just"/>
            <a:r>
              <a:rPr lang="pt-BR" dirty="0"/>
              <a:t>Armazenamento em local plano;</a:t>
            </a:r>
          </a:p>
          <a:p>
            <a:pPr algn="just"/>
            <a:r>
              <a:rPr lang="pt-BR" dirty="0"/>
              <a:t>Separados por granulometria e devidamente limitados (se possível por divisórias);</a:t>
            </a:r>
          </a:p>
          <a:p>
            <a:pPr algn="just"/>
            <a:r>
              <a:rPr lang="pt-BR" dirty="0"/>
              <a:t>Em locais com alta incidência de chuvas, cobrir com lona;</a:t>
            </a:r>
          </a:p>
          <a:p>
            <a:pPr algn="just"/>
            <a:r>
              <a:rPr lang="pt-BR" dirty="0"/>
              <a:t>Preferencialmente sobre um </a:t>
            </a:r>
            <a:r>
              <a:rPr lang="pt-BR" dirty="0" err="1"/>
              <a:t>contrapiso</a:t>
            </a:r>
            <a:r>
              <a:rPr lang="pt-BR" dirty="0"/>
              <a:t> de concreto ou algo similar, que evite o contato direto com o solo e permita o escoamento da água;</a:t>
            </a:r>
          </a:p>
          <a:p>
            <a:pPr lvl="1" algn="just"/>
            <a:r>
              <a:rPr lang="pt-BR" sz="1800" dirty="0"/>
              <a:t>Caso isso não seja possível, não usar o material da base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27" y="4050578"/>
            <a:ext cx="8770501" cy="24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1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de materiais na obra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528" y="1916832"/>
            <a:ext cx="7914718" cy="457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7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5" y="332656"/>
            <a:ext cx="8664303" cy="528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9018" y="6052932"/>
            <a:ext cx="10860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As baias devem ter largura igual ou superior a largura da caçamba</a:t>
            </a:r>
          </a:p>
        </p:txBody>
      </p:sp>
    </p:spTree>
    <p:extLst>
      <p:ext uri="{BB962C8B-B14F-4D97-AF65-F5344CB8AC3E}">
        <p14:creationId xmlns:p14="http://schemas.microsoft.com/office/powerpoint/2010/main" val="264048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72" y="1628800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67608" y="40466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solidFill>
                  <a:srgbClr val="FF0000"/>
                </a:solidFill>
              </a:rPr>
              <a:t>Importante: Não armazenar por longos períodos de tempo</a:t>
            </a:r>
          </a:p>
        </p:txBody>
      </p:sp>
    </p:spTree>
    <p:extLst>
      <p:ext uri="{BB962C8B-B14F-4D97-AF65-F5344CB8AC3E}">
        <p14:creationId xmlns:p14="http://schemas.microsoft.com/office/powerpoint/2010/main" val="367411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9073008" cy="578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Aço: Recebimento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Conferir tipo de material: CA -25, CA-50, CA-60 </a:t>
            </a:r>
          </a:p>
          <a:p>
            <a:pPr algn="just"/>
            <a:r>
              <a:rPr lang="pt-BR" dirty="0"/>
              <a:t>Conferir quantidade recebida</a:t>
            </a:r>
          </a:p>
          <a:p>
            <a:pPr algn="just"/>
            <a:r>
              <a:rPr lang="pt-BR" dirty="0"/>
              <a:t>Etiqueta de identificação (cada rolo ou feixe de aço recebido)</a:t>
            </a:r>
          </a:p>
          <a:p>
            <a:pPr lvl="1" algn="just"/>
            <a:r>
              <a:rPr lang="pt-BR" sz="1800" dirty="0"/>
              <a:t>Fabricante</a:t>
            </a:r>
          </a:p>
          <a:p>
            <a:pPr lvl="1" algn="just"/>
            <a:r>
              <a:rPr lang="pt-BR" sz="1800" dirty="0"/>
              <a:t>Categoria do aço (CA-25, CA-50, CA-60)</a:t>
            </a:r>
          </a:p>
          <a:p>
            <a:pPr lvl="2" algn="just"/>
            <a:r>
              <a:rPr lang="pt-BR" sz="1800" dirty="0"/>
              <a:t>CA – Aço destinado ao uso em concreto armado</a:t>
            </a:r>
          </a:p>
          <a:p>
            <a:pPr lvl="1" algn="just"/>
            <a:r>
              <a:rPr lang="pt-BR" sz="1800" dirty="0"/>
              <a:t>Diâmetro nominal</a:t>
            </a:r>
          </a:p>
          <a:p>
            <a:pPr lvl="1" algn="just"/>
            <a:endParaRPr lang="pt-BR" sz="1800" dirty="0"/>
          </a:p>
          <a:p>
            <a:pPr marL="274320" lvl="1" indent="0" algn="ctr">
              <a:buNone/>
            </a:pPr>
            <a:r>
              <a:rPr lang="pt-BR" sz="1800" dirty="0"/>
              <a:t>Para diâmetros maiores que 10 mm deverão estar estampados o nome do fabricante e a bitola das barras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01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71229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Aço: Recebimento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Verificação visual</a:t>
            </a:r>
          </a:p>
          <a:p>
            <a:endParaRPr lang="pt-BR" dirty="0"/>
          </a:p>
          <a:p>
            <a:r>
              <a:rPr lang="pt-BR" dirty="0"/>
              <a:t>Oxidação em excesso</a:t>
            </a:r>
          </a:p>
          <a:p>
            <a:r>
              <a:rPr lang="pt-BR" dirty="0"/>
              <a:t>Homogeneidade na cor</a:t>
            </a:r>
          </a:p>
          <a:p>
            <a:r>
              <a:rPr lang="pt-BR" dirty="0"/>
              <a:t>Presença de dobras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412777"/>
            <a:ext cx="3882253" cy="22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93" y="4581128"/>
            <a:ext cx="448498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578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Aço: Armazenamento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Evitar o contato direto com o solo;</a:t>
            </a:r>
          </a:p>
          <a:p>
            <a:pPr algn="just"/>
            <a:r>
              <a:rPr lang="pt-BR" dirty="0"/>
              <a:t>Local coberto (de preferência);</a:t>
            </a:r>
          </a:p>
          <a:p>
            <a:pPr algn="just"/>
            <a:r>
              <a:rPr lang="pt-BR" dirty="0"/>
              <a:t>Armazenar próximo ao local de central de armação;</a:t>
            </a:r>
          </a:p>
          <a:p>
            <a:pPr algn="just"/>
            <a:r>
              <a:rPr lang="pt-BR" dirty="0"/>
              <a:t>Devem ser agrupados e etiquetados por bitola;</a:t>
            </a:r>
          </a:p>
          <a:p>
            <a:pPr algn="just"/>
            <a:r>
              <a:rPr lang="pt-BR" dirty="0"/>
              <a:t>Sobre pontaletes.</a:t>
            </a:r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76983"/>
            <a:ext cx="4601535" cy="22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822754"/>
            <a:ext cx="4067944" cy="201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5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692696"/>
            <a:ext cx="9145016" cy="5784304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Tubos: Recebimento</a:t>
            </a:r>
          </a:p>
          <a:p>
            <a:endParaRPr lang="pt-BR" dirty="0"/>
          </a:p>
          <a:p>
            <a:r>
              <a:rPr lang="pt-BR" dirty="0"/>
              <a:t>Marca (quando necessário); </a:t>
            </a:r>
          </a:p>
          <a:p>
            <a:r>
              <a:rPr lang="pt-BR" dirty="0"/>
              <a:t>Diâmetro; </a:t>
            </a:r>
          </a:p>
          <a:p>
            <a:r>
              <a:rPr lang="pt-BR" dirty="0"/>
              <a:t>Linha (água fria, esgoto, água quente, etc.)</a:t>
            </a:r>
          </a:p>
          <a:p>
            <a:r>
              <a:rPr lang="pt-BR" dirty="0"/>
              <a:t>Verificar visualmente, durante a descarga, se existem defeitos como trincas, furos nas superfícies dos tubos, deformações, descontinuidade nas seções das peças e rasgos </a:t>
            </a:r>
          </a:p>
          <a:p>
            <a:r>
              <a:rPr lang="pt-BR" dirty="0"/>
              <a:t>Verificar se o material entregue confere com o pedido de compra e nota fiscal</a:t>
            </a:r>
          </a:p>
        </p:txBody>
      </p:sp>
    </p:spTree>
    <p:extLst>
      <p:ext uri="{BB962C8B-B14F-4D97-AF65-F5344CB8AC3E}">
        <p14:creationId xmlns:p14="http://schemas.microsoft.com/office/powerpoint/2010/main" val="227426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764704"/>
            <a:ext cx="9289032" cy="5712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Tubos,  pranchas e outros materiais de grande comprimento ou dimensão 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1800" dirty="0"/>
              <a:t>Devem ser arrumados em camadas e separados de acordo com o tipo de material </a:t>
            </a:r>
          </a:p>
          <a:p>
            <a:pPr lvl="1" algn="just"/>
            <a:r>
              <a:rPr lang="pt-BR" sz="1800" dirty="0"/>
              <a:t>Devem ser protegidos do sol, do sereno e da umidade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708920"/>
            <a:ext cx="6192688" cy="38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5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9361040" cy="5784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Blocos e tijolos para alvenaria: Recebimento</a:t>
            </a:r>
          </a:p>
          <a:p>
            <a:pPr algn="just"/>
            <a:r>
              <a:rPr lang="pt-BR" dirty="0"/>
              <a:t>Não devem apresentar trincas, quebras e deformações.</a:t>
            </a:r>
          </a:p>
          <a:p>
            <a:pPr algn="just"/>
            <a:r>
              <a:rPr lang="pt-BR" dirty="0"/>
              <a:t>Tipo do bloco (6 furos, 8 furos)</a:t>
            </a:r>
          </a:p>
          <a:p>
            <a:pPr algn="just"/>
            <a:r>
              <a:rPr lang="pt-BR" dirty="0"/>
              <a:t>Dimensões (comprimento, altura e largura) (NBR 15270); </a:t>
            </a:r>
          </a:p>
          <a:p>
            <a:pPr lvl="1" algn="just"/>
            <a:r>
              <a:rPr lang="pt-BR" sz="1800" dirty="0"/>
              <a:t>Verificar se na superfície dos tijolos estão marcados o nome do fabricante e as dimensões (em cm) dos tijolos;</a:t>
            </a:r>
          </a:p>
          <a:p>
            <a:pPr algn="just"/>
            <a:r>
              <a:rPr lang="pt-BR" dirty="0"/>
              <a:t>Absorção (NBR 15270)</a:t>
            </a:r>
          </a:p>
          <a:p>
            <a:pPr algn="just"/>
            <a:r>
              <a:rPr lang="pt-BR" dirty="0"/>
              <a:t>Resistência à compressão (NBR 15270)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25" y="4180921"/>
            <a:ext cx="5237631" cy="26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4" y="4241263"/>
            <a:ext cx="2143572" cy="261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1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928320"/>
          </a:xfrm>
        </p:spPr>
        <p:txBody>
          <a:bodyPr/>
          <a:lstStyle/>
          <a:p>
            <a:r>
              <a:rPr lang="pt-BR" dirty="0"/>
              <a:t>Blocos cerâmicos ou de concreto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59013"/>
            <a:ext cx="8280920" cy="533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28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529" y="620688"/>
            <a:ext cx="9156007" cy="5856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Blocos e tijolos para alvenaria: Armazenamento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Locais cobertos e protegidos da chuva</a:t>
            </a:r>
          </a:p>
          <a:p>
            <a:pPr algn="just"/>
            <a:r>
              <a:rPr lang="pt-BR" dirty="0"/>
              <a:t>Fazer pilhas de no máximo 1,50 m de altura</a:t>
            </a:r>
          </a:p>
          <a:p>
            <a:pPr marL="182880" lvl="1" algn="just"/>
            <a:r>
              <a:rPr lang="pt-BR" sz="1800" dirty="0"/>
              <a:t>Empilhar blocos com resistências diferentes separadamente</a:t>
            </a:r>
          </a:p>
          <a:p>
            <a:pPr algn="just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429000"/>
            <a:ext cx="2823905" cy="33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5" y="3429000"/>
            <a:ext cx="5665477" cy="325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de materiais na 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1691322"/>
            <a:ext cx="892899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É necessário uma grande interação com o almoxarifado</a:t>
            </a:r>
          </a:p>
          <a:p>
            <a:pPr lvl="1" algn="just"/>
            <a:r>
              <a:rPr lang="pt-BR" sz="1800" dirty="0"/>
              <a:t>Entregar os materiais mediante requisições autorizadas aos colaboradores da empresa</a:t>
            </a:r>
          </a:p>
          <a:p>
            <a:pPr lvl="1" algn="just"/>
            <a:r>
              <a:rPr lang="pt-BR" sz="1800" b="1" dirty="0"/>
              <a:t>Manter atualizado os registros de materiais:</a:t>
            </a:r>
            <a:r>
              <a:rPr lang="pt-BR" sz="1800" dirty="0"/>
              <a:t> Toda e qualquer movimentação do seu estoque deve ser devidamente registrada </a:t>
            </a:r>
            <a:r>
              <a:rPr lang="pt-BR" sz="2400" dirty="0"/>
              <a:t>	   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75" y="3598866"/>
            <a:ext cx="5369217" cy="313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00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712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Cal hidratada: Recebimento</a:t>
            </a:r>
          </a:p>
          <a:p>
            <a:endParaRPr lang="pt-BR" b="1" dirty="0"/>
          </a:p>
          <a:p>
            <a:r>
              <a:rPr lang="pt-BR" dirty="0"/>
              <a:t>Verificar a existência de sacos furados ou rasgados</a:t>
            </a:r>
          </a:p>
          <a:p>
            <a:r>
              <a:rPr lang="pt-BR" dirty="0"/>
              <a:t>Verificar a existência de sacos molhados</a:t>
            </a:r>
          </a:p>
          <a:p>
            <a:r>
              <a:rPr lang="pt-BR" dirty="0"/>
              <a:t>Verificar a existência de cal empedrada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Nos sacos devem constar:		</a:t>
            </a:r>
          </a:p>
          <a:p>
            <a:pPr lvl="1"/>
            <a:r>
              <a:rPr lang="pt-BR" sz="1800" dirty="0"/>
              <a:t>Tipo de cal;</a:t>
            </a:r>
          </a:p>
          <a:p>
            <a:pPr lvl="1"/>
            <a:r>
              <a:rPr lang="pt-BR" sz="1800" dirty="0"/>
              <a:t>Peso da embalagem;</a:t>
            </a:r>
          </a:p>
          <a:p>
            <a:pPr lvl="1"/>
            <a:r>
              <a:rPr lang="pt-BR" sz="1800" dirty="0"/>
              <a:t>Selo da ABCP.</a:t>
            </a:r>
          </a:p>
          <a:p>
            <a:endParaRPr lang="pt-B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23" y="3532153"/>
            <a:ext cx="39338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0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908720"/>
            <a:ext cx="8229600" cy="556828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Cal hidratada: Armazenamento</a:t>
            </a:r>
          </a:p>
          <a:p>
            <a:endParaRPr lang="pt-BR" dirty="0"/>
          </a:p>
          <a:p>
            <a:r>
              <a:rPr lang="pt-BR" dirty="0"/>
              <a:t>Armazenar em local fechado</a:t>
            </a:r>
          </a:p>
          <a:p>
            <a:r>
              <a:rPr lang="pt-BR" dirty="0"/>
              <a:t>Armazenar em local protegido da umidade </a:t>
            </a:r>
          </a:p>
          <a:p>
            <a:r>
              <a:rPr lang="pt-BR" dirty="0"/>
              <a:t>Armazenar sobre estrado ou assoalho de madeira </a:t>
            </a:r>
          </a:p>
          <a:p>
            <a:r>
              <a:rPr lang="pt-BR" dirty="0"/>
              <a:t>Empilhamento máximo é de 20 sacos</a:t>
            </a:r>
          </a:p>
          <a:p>
            <a:r>
              <a:rPr lang="pt-BR" dirty="0"/>
              <a:t>Utilizar o modelo de </a:t>
            </a:r>
          </a:p>
          <a:p>
            <a:pPr marL="0" indent="0">
              <a:buNone/>
            </a:pPr>
            <a:r>
              <a:rPr lang="pt-BR" dirty="0"/>
              <a:t>armazenamento do tipo PEPS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45" y="3861048"/>
            <a:ext cx="355672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93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1052736"/>
            <a:ext cx="8229600" cy="5568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Argamassa industrializada: Recebimento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Verificar as informações no saco</a:t>
            </a:r>
          </a:p>
          <a:p>
            <a:pPr lvl="1" algn="just"/>
            <a:r>
              <a:rPr lang="pt-BR" sz="1800" dirty="0"/>
              <a:t>Campo de aplicação</a:t>
            </a:r>
          </a:p>
          <a:p>
            <a:pPr lvl="1" algn="just"/>
            <a:r>
              <a:rPr lang="pt-BR" sz="1800" dirty="0"/>
              <a:t>Fabricante </a:t>
            </a:r>
          </a:p>
          <a:p>
            <a:pPr lvl="1" algn="just"/>
            <a:r>
              <a:rPr lang="pt-BR" sz="1800" dirty="0"/>
              <a:t>Data do ensacamento e validade</a:t>
            </a:r>
          </a:p>
          <a:p>
            <a:pPr lvl="1" algn="just"/>
            <a:endParaRPr lang="pt-BR" sz="1800" dirty="0"/>
          </a:p>
          <a:p>
            <a:pPr algn="just"/>
            <a:r>
              <a:rPr lang="pt-BR" dirty="0"/>
              <a:t>Verificação visual</a:t>
            </a:r>
          </a:p>
          <a:p>
            <a:pPr lvl="1" algn="just"/>
            <a:r>
              <a:rPr lang="pt-BR" sz="1800" dirty="0"/>
              <a:t>Verificar se há sacos furados ou rasgados</a:t>
            </a:r>
          </a:p>
          <a:p>
            <a:pPr lvl="1" algn="just"/>
            <a:r>
              <a:rPr lang="pt-BR" sz="1800" dirty="0"/>
              <a:t>Verificar se há sacos molhados</a:t>
            </a:r>
          </a:p>
          <a:p>
            <a:pPr lvl="1" algn="just"/>
            <a:r>
              <a:rPr lang="pt-BR" sz="1800" dirty="0"/>
              <a:t>Argamassa empedrada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926441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836712"/>
            <a:ext cx="8229600" cy="564028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Argamassa industrializada: Armazenamento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Devem ser armazenadas em locais protegidos da umidade;</a:t>
            </a:r>
          </a:p>
          <a:p>
            <a:pPr algn="just"/>
            <a:r>
              <a:rPr lang="pt-BR" dirty="0"/>
              <a:t>Devem ser armazenadas sobre estrado ou assoalho de madeira;</a:t>
            </a:r>
          </a:p>
          <a:p>
            <a:pPr algn="just"/>
            <a:r>
              <a:rPr lang="pt-BR" dirty="0"/>
              <a:t>Empilhamento ideal de 15 sacos. </a:t>
            </a:r>
          </a:p>
          <a:p>
            <a:pPr algn="just"/>
            <a:r>
              <a:rPr lang="pt-BR" dirty="0"/>
              <a:t>Utilizar o modelo de armazenamento do tipo PEPS.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95" y="3938608"/>
            <a:ext cx="4352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3933056"/>
            <a:ext cx="1930193" cy="263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82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3552" y="764704"/>
            <a:ext cx="8229600" cy="571229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Revestimentos cerâmicos: Recebimento</a:t>
            </a:r>
          </a:p>
          <a:p>
            <a:endParaRPr lang="pt-BR" dirty="0"/>
          </a:p>
          <a:p>
            <a:r>
              <a:rPr lang="pt-BR" dirty="0"/>
              <a:t>Marca (fabricante); </a:t>
            </a:r>
          </a:p>
          <a:p>
            <a:r>
              <a:rPr lang="pt-BR" dirty="0"/>
              <a:t>Linha / Modelo; </a:t>
            </a:r>
          </a:p>
          <a:p>
            <a:r>
              <a:rPr lang="pt-BR" dirty="0"/>
              <a:t>Cor (tonalidade); </a:t>
            </a:r>
          </a:p>
          <a:p>
            <a:r>
              <a:rPr lang="pt-BR" dirty="0"/>
              <a:t>Dimensões; </a:t>
            </a:r>
          </a:p>
          <a:p>
            <a:r>
              <a:rPr lang="pt-BR" dirty="0"/>
              <a:t>Tipo (A, B ou C); </a:t>
            </a:r>
          </a:p>
          <a:p>
            <a:r>
              <a:rPr lang="pt-BR" dirty="0"/>
              <a:t>Classe de absorção de água; </a:t>
            </a:r>
          </a:p>
          <a:p>
            <a:r>
              <a:rPr lang="pt-BR" dirty="0"/>
              <a:t>Abrasão (PEI 1, PEI 2, PEI 3, PEI 4, </a:t>
            </a:r>
            <a:r>
              <a:rPr lang="pt-BR" dirty="0" err="1"/>
              <a:t>etc</a:t>
            </a:r>
            <a:r>
              <a:rPr lang="pt-BR" dirty="0"/>
              <a:t>); ‘</a:t>
            </a:r>
          </a:p>
        </p:txBody>
      </p:sp>
    </p:spTree>
    <p:extLst>
      <p:ext uri="{BB962C8B-B14F-4D97-AF65-F5344CB8AC3E}">
        <p14:creationId xmlns:p14="http://schemas.microsoft.com/office/powerpoint/2010/main" val="39247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669032"/>
            <a:ext cx="9217024" cy="592832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Revestimentos: Recebimento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Verificar a integridade das embalagens; </a:t>
            </a:r>
          </a:p>
          <a:p>
            <a:pPr algn="just"/>
            <a:r>
              <a:rPr lang="pt-BR" dirty="0"/>
              <a:t>Verificar nas caixas se estas são do mesmo lote de fabricação e se têm a mesma marca, linha, cor, tonalidade, PEI e classe;</a:t>
            </a:r>
          </a:p>
          <a:p>
            <a:pPr algn="just"/>
            <a:r>
              <a:rPr lang="pt-BR" dirty="0"/>
              <a:t>Verificar defeitos tais como: saliências, bolhas, cantos e lados lascados, rachaduras, manchas e riscos.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60" y="3475434"/>
            <a:ext cx="4076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3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692696"/>
            <a:ext cx="8928992" cy="57843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Revestimentos: Recebimento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Cuidar para que as peças não se quebrem na movimentação e no estoque; </a:t>
            </a:r>
          </a:p>
          <a:p>
            <a:pPr algn="just"/>
            <a:r>
              <a:rPr lang="pt-BR" dirty="0"/>
              <a:t>Estocar sobre base plana; </a:t>
            </a:r>
          </a:p>
          <a:p>
            <a:pPr algn="just"/>
            <a:r>
              <a:rPr lang="pt-BR" dirty="0"/>
              <a:t>Evitar exposição à umidade excessiva e chuvas;</a:t>
            </a:r>
          </a:p>
          <a:p>
            <a:pPr algn="just"/>
            <a:r>
              <a:rPr lang="pt-BR" dirty="0"/>
              <a:t>Separar por tipo de material (dimensões, cor); </a:t>
            </a:r>
          </a:p>
          <a:p>
            <a:pPr algn="just"/>
            <a:r>
              <a:rPr lang="pt-BR" dirty="0"/>
              <a:t>Empilhamento: </a:t>
            </a:r>
          </a:p>
          <a:p>
            <a:pPr lvl="1" algn="just"/>
            <a:r>
              <a:rPr lang="pt-BR" sz="1800" dirty="0"/>
              <a:t>Conforme orientação do fabricante ou até 1,5m de altura; </a:t>
            </a:r>
          </a:p>
          <a:p>
            <a:pPr lvl="1" algn="just"/>
            <a:r>
              <a:rPr lang="pt-BR" sz="1800" dirty="0"/>
              <a:t>Sobre estrado.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85" y="4653136"/>
            <a:ext cx="4305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23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692696"/>
            <a:ext cx="8928992" cy="578430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b="1" dirty="0"/>
              <a:t>Princípios básicos</a:t>
            </a:r>
          </a:p>
          <a:p>
            <a:pPr lvl="1" algn="just"/>
            <a:r>
              <a:rPr lang="pt-BR" sz="1800" dirty="0"/>
              <a:t>Dispor materiais na sequência de sua utilização  sem obstruir o acesso de uns pelos outros;</a:t>
            </a:r>
          </a:p>
          <a:p>
            <a:pPr lvl="1" algn="just"/>
            <a:r>
              <a:rPr lang="pt-BR" sz="1800" dirty="0"/>
              <a:t>Não empilhar materiais diferentes;</a:t>
            </a:r>
          </a:p>
          <a:p>
            <a:pPr lvl="1" algn="just" fontAlgn="base"/>
            <a:r>
              <a:rPr lang="pt-BR" sz="1800" dirty="0"/>
              <a:t>Não armazenar materiais na calçada;</a:t>
            </a:r>
          </a:p>
          <a:p>
            <a:pPr lvl="1" algn="just" fontAlgn="base"/>
            <a:r>
              <a:rPr lang="pt-BR" sz="1800" dirty="0"/>
              <a:t>Evitar estoques intermediários.</a:t>
            </a:r>
          </a:p>
          <a:p>
            <a:pPr lvl="1" algn="just" fontAlgn="base"/>
            <a:endParaRPr lang="pt-BR" sz="1800" dirty="0"/>
          </a:p>
          <a:p>
            <a:pPr algn="just"/>
            <a:endParaRPr lang="pt-BR" dirty="0"/>
          </a:p>
        </p:txBody>
      </p:sp>
      <p:pic>
        <p:nvPicPr>
          <p:cNvPr id="4" name="Picture 2" descr="https://4.bp.blogspot.com/-FWlVkuXm5So/VyJyiqkF0BI/AAAAAAAAAdY/IBhui-CaACsjAiV4y-iskdXQvIdASoAzgCLcB/s320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541011"/>
            <a:ext cx="4176464" cy="31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38" y="3541011"/>
            <a:ext cx="4305258" cy="31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06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548680"/>
            <a:ext cx="9145016" cy="585631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t-BR" b="1" dirty="0"/>
              <a:t>Princípios básicos</a:t>
            </a:r>
          </a:p>
          <a:p>
            <a:pPr lvl="1" algn="just" fontAlgn="base"/>
            <a:r>
              <a:rPr lang="pt-BR" sz="1800" dirty="0"/>
              <a:t>Existem materiais que não podem ser colocados em locais úmidos</a:t>
            </a:r>
          </a:p>
          <a:p>
            <a:pPr lvl="1" algn="just" fontAlgn="base"/>
            <a:r>
              <a:rPr lang="pt-BR" sz="1800" dirty="0"/>
              <a:t>As pilhas de materiais a granel ou embalados, devem ter forma e altura que garantam a sua estabilidade e facilitem o seu manuseio</a:t>
            </a:r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366167"/>
            <a:ext cx="4608512" cy="41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7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Recebimento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Principais atribuições do almoxarifado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3163732"/>
              </p:ext>
            </p:extLst>
          </p:nvPr>
        </p:nvGraphicFramePr>
        <p:xfrm>
          <a:off x="292764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68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Recebimento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765177"/>
            <a:ext cx="9226616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Compreende desde a </a:t>
            </a:r>
            <a:r>
              <a:rPr lang="pt-BR" b="1" dirty="0"/>
              <a:t>recepção do material </a:t>
            </a:r>
            <a:r>
              <a:rPr lang="pt-BR" dirty="0"/>
              <a:t>na entrega pelo fornecedor até o processo de </a:t>
            </a:r>
            <a:r>
              <a:rPr lang="pt-BR" b="1" dirty="0"/>
              <a:t>armazenamento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Envolve:</a:t>
            </a:r>
          </a:p>
          <a:p>
            <a:pPr lvl="1" algn="just"/>
            <a:r>
              <a:rPr lang="pt-BR" sz="1800" dirty="0"/>
              <a:t>Conferência quantitativa</a:t>
            </a:r>
          </a:p>
          <a:p>
            <a:pPr lvl="1" algn="just"/>
            <a:r>
              <a:rPr lang="pt-BR" sz="1800" dirty="0"/>
              <a:t>Conferência qualitativa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BEC45CD-9943-4942-89A6-6E169F774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015859"/>
              </p:ext>
            </p:extLst>
          </p:nvPr>
        </p:nvGraphicFramePr>
        <p:xfrm>
          <a:off x="1703512" y="4653136"/>
          <a:ext cx="86409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D3D4FDD4-2FB2-44D0-9C13-7C3BDE38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94" y="2348880"/>
            <a:ext cx="436139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8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Recebimento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3472" y="1864568"/>
            <a:ext cx="9433048" cy="48768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Conferência qualitativa: </a:t>
            </a:r>
            <a:r>
              <a:rPr lang="pt-BR" dirty="0"/>
              <a:t>Verificação se a qualidade do produto recebido corresponde ao material entregue</a:t>
            </a:r>
          </a:p>
          <a:p>
            <a:pPr lvl="1" algn="just"/>
            <a:r>
              <a:rPr lang="pt-BR" sz="1800" dirty="0"/>
              <a:t>Verificação das características dimensionais</a:t>
            </a:r>
          </a:p>
          <a:p>
            <a:pPr lvl="1" algn="just"/>
            <a:r>
              <a:rPr lang="pt-BR" sz="1800" dirty="0"/>
              <a:t>Condições da embalagem</a:t>
            </a:r>
          </a:p>
          <a:p>
            <a:pPr lvl="1" algn="just"/>
            <a:endParaRPr lang="pt-BR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97582"/>
            <a:ext cx="553164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68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Recebimento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/>
              <a:t>Regularização</a:t>
            </a:r>
          </a:p>
          <a:p>
            <a:pPr lvl="1"/>
            <a:r>
              <a:rPr lang="pt-BR" sz="1800" dirty="0"/>
              <a:t>Providenciar a regularização da recusa, caso o material não atenda as especificações </a:t>
            </a:r>
          </a:p>
          <a:p>
            <a:pPr lvl="1"/>
            <a:r>
              <a:rPr lang="pt-BR" sz="1800" dirty="0"/>
              <a:t>Ou liberação</a:t>
            </a:r>
          </a:p>
          <a:p>
            <a:pPr lvl="1"/>
            <a:endParaRPr lang="pt-BR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212976"/>
            <a:ext cx="5786187" cy="34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0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Armazenamento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Autofit/>
          </a:bodyPr>
          <a:lstStyle/>
          <a:p>
            <a:pPr algn="just"/>
            <a:r>
              <a:rPr lang="pt-BR" b="1" dirty="0"/>
              <a:t> Não descuide do armazenamento</a:t>
            </a:r>
          </a:p>
          <a:p>
            <a:pPr lvl="1" algn="just"/>
            <a:r>
              <a:rPr lang="pt-BR" sz="1800" dirty="0"/>
              <a:t>Quando comprar um produto, já tenha em mente onde e de que forma ele vai ser armazenado e quando vai ser utilizado.  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instalações precisam estar dimensionadas </a:t>
            </a:r>
          </a:p>
          <a:p>
            <a:pPr algn="just"/>
            <a:r>
              <a:rPr lang="pt-BR" dirty="0"/>
              <a:t>Todos os espaços de armazenamento necessitam estar verificados </a:t>
            </a:r>
          </a:p>
          <a:p>
            <a:pPr algn="just"/>
            <a:endParaRPr lang="pt-BR" dirty="0"/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Importante: Diferentes materiais exigem condições diferenciadas de armazenamento</a:t>
            </a:r>
          </a:p>
        </p:txBody>
      </p:sp>
    </p:spTree>
    <p:extLst>
      <p:ext uri="{BB962C8B-B14F-4D97-AF65-F5344CB8AC3E}">
        <p14:creationId xmlns:p14="http://schemas.microsoft.com/office/powerpoint/2010/main" val="179393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Armazenamento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b="1" dirty="0"/>
              <a:t>Evitar armazenamento intermediário</a:t>
            </a:r>
            <a:r>
              <a:rPr lang="pt-BR" dirty="0"/>
              <a:t> do material entre a operação de descarga na obra e o seu depósito na área de armazenamento final.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existência de duplos manuseios é negativa, já que as operações de transporte não agregam valor e são fonte de desperdícios de mão-de-obra e equipamentos.</a:t>
            </a:r>
          </a:p>
        </p:txBody>
      </p:sp>
    </p:spTree>
    <p:extLst>
      <p:ext uri="{BB962C8B-B14F-4D97-AF65-F5344CB8AC3E}">
        <p14:creationId xmlns:p14="http://schemas.microsoft.com/office/powerpoint/2010/main" val="2946515846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4957</TotalTime>
  <Words>1341</Words>
  <Application>Microsoft Office PowerPoint</Application>
  <PresentationFormat>Widescreen</PresentationFormat>
  <Paragraphs>227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Administração de materiais na obra</vt:lpstr>
      <vt:lpstr>Administração de materiais na obra</vt:lpstr>
      <vt:lpstr>Recebimento</vt:lpstr>
      <vt:lpstr>Recebimento</vt:lpstr>
      <vt:lpstr>Recebimento</vt:lpstr>
      <vt:lpstr>Recebimento</vt:lpstr>
      <vt:lpstr>Armazenamento</vt:lpstr>
      <vt:lpstr>Armazenamento</vt:lpstr>
      <vt:lpstr>Armazenamento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81</cp:revision>
  <dcterms:created xsi:type="dcterms:W3CDTF">2020-05-22T01:45:27Z</dcterms:created>
  <dcterms:modified xsi:type="dcterms:W3CDTF">2022-05-02T13:11:44Z</dcterms:modified>
</cp:coreProperties>
</file>