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9"/>
  </p:notesMasterIdLst>
  <p:sldIdLst>
    <p:sldId id="256" r:id="rId2"/>
    <p:sldId id="272" r:id="rId3"/>
    <p:sldId id="266" r:id="rId4"/>
    <p:sldId id="267" r:id="rId5"/>
    <p:sldId id="274" r:id="rId6"/>
    <p:sldId id="275" r:id="rId7"/>
    <p:sldId id="295" r:id="rId8"/>
    <p:sldId id="273" r:id="rId9"/>
    <p:sldId id="290" r:id="rId10"/>
    <p:sldId id="281" r:id="rId11"/>
    <p:sldId id="277" r:id="rId12"/>
    <p:sldId id="300" r:id="rId13"/>
    <p:sldId id="316" r:id="rId14"/>
    <p:sldId id="319" r:id="rId15"/>
    <p:sldId id="279" r:id="rId16"/>
    <p:sldId id="292" r:id="rId17"/>
    <p:sldId id="293" r:id="rId18"/>
    <p:sldId id="283" r:id="rId19"/>
    <p:sldId id="284" r:id="rId20"/>
    <p:sldId id="294" r:id="rId21"/>
    <p:sldId id="286" r:id="rId22"/>
    <p:sldId id="310" r:id="rId23"/>
    <p:sldId id="306" r:id="rId24"/>
    <p:sldId id="308" r:id="rId25"/>
    <p:sldId id="313" r:id="rId26"/>
    <p:sldId id="307" r:id="rId27"/>
    <p:sldId id="303" r:id="rId28"/>
    <p:sldId id="309" r:id="rId29"/>
    <p:sldId id="314" r:id="rId30"/>
    <p:sldId id="311" r:id="rId31"/>
    <p:sldId id="258" r:id="rId32"/>
    <p:sldId id="259" r:id="rId33"/>
    <p:sldId id="261" r:id="rId34"/>
    <p:sldId id="262" r:id="rId35"/>
    <p:sldId id="269" r:id="rId36"/>
    <p:sldId id="326" r:id="rId37"/>
    <p:sldId id="263" r:id="rId38"/>
    <p:sldId id="278" r:id="rId39"/>
    <p:sldId id="328" r:id="rId40"/>
    <p:sldId id="329" r:id="rId41"/>
    <p:sldId id="331" r:id="rId42"/>
    <p:sldId id="332" r:id="rId43"/>
    <p:sldId id="268" r:id="rId44"/>
    <p:sldId id="312" r:id="rId45"/>
    <p:sldId id="333" r:id="rId46"/>
    <p:sldId id="334" r:id="rId47"/>
    <p:sldId id="33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A477-67D9-4F14-B824-52989D00651B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E405-7C7C-4C38-8109-9A0D75AB6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E405-7C7C-4C38-8109-9A0D75AB6CD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32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8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274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2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77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1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6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9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72071"/>
            <a:ext cx="8064896" cy="1412839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2924944"/>
            <a:ext cx="10153128" cy="29523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Etapas de uma obra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6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Prof.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8698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7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396" y="260648"/>
            <a:ext cx="10403128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57983"/>
            <a:ext cx="10513168" cy="4351337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Verificar se existe rede elétrica, água, esgoto, entre outros;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Verificar se passa perto do lote, linha de alta tensão, posição de postes, bueiros, etc.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Importante: </a:t>
            </a:r>
            <a:r>
              <a:rPr lang="pt-BR" sz="2400" dirty="0"/>
              <a:t>Geralmente as informações colhidas não são suficientes e, na maioria das vezes, é necessário solicitar que se execute uma limpeza do terreno e seja realizado um levantamento planialtimétrico.</a:t>
            </a:r>
          </a:p>
        </p:txBody>
      </p:sp>
    </p:spTree>
    <p:extLst>
      <p:ext uri="{BB962C8B-B14F-4D97-AF65-F5344CB8AC3E}">
        <p14:creationId xmlns:p14="http://schemas.microsoft.com/office/powerpoint/2010/main" val="311504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8877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841" y="1628800"/>
            <a:ext cx="7511351" cy="524692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Limpeza do terreno</a:t>
            </a:r>
          </a:p>
          <a:p>
            <a:pPr algn="just"/>
            <a:r>
              <a:rPr lang="pt-BR" sz="2400" dirty="0"/>
              <a:t>Os serviços de roçado e destocamento serão executados de modo a não deixar raízes ou tocos de árvore;</a:t>
            </a:r>
          </a:p>
          <a:p>
            <a:pPr algn="just"/>
            <a:r>
              <a:rPr lang="pt-BR" sz="2400" dirty="0"/>
              <a:t>Pode ser feita manual ou mecanicamente;</a:t>
            </a:r>
          </a:p>
          <a:p>
            <a:pPr algn="just"/>
            <a:r>
              <a:rPr lang="pt-BR" sz="2400" dirty="0"/>
              <a:t>Toda a matéria vegetal resultante do roçado e deslocamento, bem como todo o entulho depositado no terreno devem ser removidos do canteiro de obras.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28" y="2348880"/>
            <a:ext cx="4136939" cy="25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3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5082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628800"/>
            <a:ext cx="930584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dirty="0"/>
              <a:t>Realizada em três etapas: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Escavação</a:t>
            </a:r>
          </a:p>
          <a:p>
            <a:r>
              <a:rPr lang="pt-BR" sz="2400" dirty="0"/>
              <a:t>Transporte </a:t>
            </a:r>
          </a:p>
          <a:p>
            <a:r>
              <a:rPr lang="pt-BR" sz="2400" dirty="0"/>
              <a:t>Aterro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8" y="1628800"/>
            <a:ext cx="5688632" cy="41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3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700808"/>
            <a:ext cx="10729192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r>
              <a:rPr lang="pt-BR" sz="2400" dirty="0"/>
              <a:t>Ficar atento ao empolamento: Por exemplo: se um aumento volumétrico de argila seca for de 40%, isso significa que :</a:t>
            </a:r>
          </a:p>
          <a:p>
            <a:pPr marL="114300" indent="0">
              <a:buNone/>
            </a:pPr>
            <a:r>
              <a:rPr lang="pt-BR" sz="2400" dirty="0"/>
              <a:t> 1,00 m³ de argila (estado natural) </a:t>
            </a:r>
          </a:p>
          <a:p>
            <a:pPr marL="114300" indent="0">
              <a:buNone/>
            </a:pPr>
            <a:r>
              <a:rPr lang="pt-BR" sz="2400" dirty="0"/>
              <a:t> 1,40 m³ de argila (estado solto) 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581128"/>
            <a:ext cx="7990322" cy="2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8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D8E13-B6C0-4FA9-BB9A-4690085F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20B49-9AED-4B70-8C78-163D5FAA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7" y="1556792"/>
            <a:ext cx="10369152" cy="456736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/>
              <a:t>Instalação do canteiro de obras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Canteiro deverá ser instalado de acordo a previsão das </a:t>
            </a:r>
            <a:r>
              <a:rPr lang="pt-BR" sz="2400" b="1" dirty="0"/>
              <a:t>necessidades da obra</a:t>
            </a:r>
            <a:r>
              <a:rPr lang="pt-BR" sz="2400" dirty="0"/>
              <a:t>, assim como a distribuição conveniente do espaço disponível. </a:t>
            </a:r>
          </a:p>
          <a:p>
            <a:pPr lvl="1" algn="just"/>
            <a:r>
              <a:rPr lang="pt-BR" sz="2200" dirty="0"/>
              <a:t>Poderá ser feito de uma só vez ou em etapas independentes, de acordo com o andamento dos serviços.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O canteiro de obras é dinâmico: modifica-se à medida que avançam as fases da obra</a:t>
            </a:r>
          </a:p>
        </p:txBody>
      </p:sp>
    </p:spTree>
    <p:extLst>
      <p:ext uri="{BB962C8B-B14F-4D97-AF65-F5344CB8AC3E}">
        <p14:creationId xmlns:p14="http://schemas.microsoft.com/office/powerpoint/2010/main" val="87232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174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82172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da obra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 locação da obra é o processo de transferência da planta baixa do projeto da edificação para o terreno</a:t>
            </a:r>
          </a:p>
          <a:p>
            <a:pPr lvl="1" algn="just"/>
            <a:r>
              <a:rPr lang="pt-BR" sz="2200" dirty="0"/>
              <a:t>Recuos;</a:t>
            </a:r>
          </a:p>
          <a:p>
            <a:pPr lvl="1" algn="just"/>
            <a:r>
              <a:rPr lang="pt-BR" sz="2200" dirty="0"/>
              <a:t>Afastamentos</a:t>
            </a:r>
          </a:p>
          <a:p>
            <a:pPr lvl="1" algn="just"/>
            <a:r>
              <a:rPr lang="pt-BR" sz="2200" dirty="0"/>
              <a:t>Fundação</a:t>
            </a:r>
          </a:p>
          <a:p>
            <a:pPr lvl="1" algn="just"/>
            <a:r>
              <a:rPr lang="pt-BR" sz="2200" dirty="0"/>
              <a:t>Pilares, etc.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solidFill>
                  <a:srgbClr val="FF0000"/>
                </a:solidFill>
              </a:rPr>
              <a:t>Máximo rigor possível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33" y="3857841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2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462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Documentos de referência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Levantamento </a:t>
            </a:r>
            <a:r>
              <a:rPr lang="pt-BR" sz="2400" dirty="0" err="1"/>
              <a:t>planialtimétrico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Projetos de fundação;</a:t>
            </a:r>
          </a:p>
          <a:p>
            <a:pPr algn="just"/>
            <a:r>
              <a:rPr lang="pt-BR" sz="2400" dirty="0"/>
              <a:t>Projeto estrutural</a:t>
            </a:r>
          </a:p>
          <a:p>
            <a:pPr algn="just"/>
            <a:r>
              <a:rPr lang="pt-BR" sz="2400" dirty="0"/>
              <a:t>Projeto arquitetônico.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81" y="3251168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1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7620000" cy="1143000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628800"/>
            <a:ext cx="1065718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Condição para início dos serviços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terreno necessita estar limpo e terraplenado;</a:t>
            </a:r>
          </a:p>
          <a:p>
            <a:pPr algn="just"/>
            <a:r>
              <a:rPr lang="pt-BR" sz="2400" dirty="0"/>
              <a:t> A locação deve partir da referência de nível (RN); </a:t>
            </a:r>
          </a:p>
          <a:p>
            <a:pPr algn="just"/>
            <a:r>
              <a:rPr lang="pt-BR" sz="2400" dirty="0"/>
              <a:t>As tábuas que compõem a locação precisam ser niveladas, bem fixadas e travadas;</a:t>
            </a:r>
          </a:p>
          <a:p>
            <a:pPr algn="just"/>
            <a:r>
              <a:rPr lang="pt-BR" sz="2400" dirty="0"/>
              <a:t>Recomenda-se pintar o gabarito de branco.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00" y="4294037"/>
            <a:ext cx="3982600" cy="25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0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17140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85975"/>
            <a:ext cx="9521872" cy="4351337"/>
          </a:xfrm>
        </p:spPr>
        <p:txBody>
          <a:bodyPr>
            <a:normAutofit/>
          </a:bodyPr>
          <a:lstStyle/>
          <a:p>
            <a:r>
              <a:rPr lang="pt-BR" sz="2400" b="1" dirty="0"/>
              <a:t>Locação da obra</a:t>
            </a:r>
          </a:p>
          <a:p>
            <a:endParaRPr lang="pt-BR" sz="2400" b="1" dirty="0"/>
          </a:p>
          <a:p>
            <a:r>
              <a:rPr lang="pt-BR" sz="2400" dirty="0"/>
              <a:t>Locação por cavaletes; </a:t>
            </a:r>
          </a:p>
          <a:p>
            <a:r>
              <a:rPr lang="pt-BR" sz="2400" dirty="0"/>
              <a:t>Locação por tábua corrida (tabeira)</a:t>
            </a:r>
            <a:endParaRPr lang="pt-B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1593755"/>
            <a:ext cx="5760640" cy="37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1" y="4431065"/>
            <a:ext cx="3673225" cy="21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4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65760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cavalete</a:t>
            </a:r>
          </a:p>
          <a:p>
            <a:pPr algn="just"/>
            <a:r>
              <a:rPr lang="pt-BR" sz="2200" dirty="0"/>
              <a:t>A locação por cavaletes é indicada para obras de menor porte e com poucos elementos a serem locados.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Nesse tipo de locação, os alinhamentos são definidos por pregos cravados nos cavaletes constituídos de duas ou três estacas cravadas diretamente no solo e travadas por uma travessa nivelada pregada nas estacas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9" y="4653137"/>
            <a:ext cx="3760269" cy="21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5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-171400"/>
            <a:ext cx="10462944" cy="1325562"/>
          </a:xfrm>
        </p:spPr>
        <p:txBody>
          <a:bodyPr/>
          <a:lstStyle/>
          <a:p>
            <a:r>
              <a:rPr lang="pt-BR" dirty="0"/>
              <a:t>Ementa da disciplina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253331"/>
            <a:ext cx="1026870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Aceleração de projetos;</a:t>
            </a:r>
          </a:p>
          <a:p>
            <a:pPr algn="just"/>
            <a:r>
              <a:rPr lang="pt-BR" sz="2000" dirty="0"/>
              <a:t>Organização administrativa de um canteiro de obras;</a:t>
            </a:r>
          </a:p>
          <a:p>
            <a:pPr algn="just"/>
            <a:r>
              <a:rPr lang="pt-BR" sz="2000" dirty="0"/>
              <a:t>Acompanhamento geral do andamento da obra;</a:t>
            </a:r>
          </a:p>
          <a:p>
            <a:pPr algn="just"/>
            <a:r>
              <a:rPr lang="pt-BR" sz="2000" dirty="0"/>
              <a:t>Apropriação e controle na construção;</a:t>
            </a:r>
          </a:p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Administração de materiais na obra</a:t>
            </a:r>
            <a:endParaRPr lang="pt-BR" sz="2000" dirty="0"/>
          </a:p>
          <a:p>
            <a:pPr algn="just"/>
            <a:r>
              <a:rPr lang="pt-BR" sz="2000" dirty="0"/>
              <a:t>Administração de pessoal na obra;</a:t>
            </a:r>
          </a:p>
          <a:p>
            <a:pPr algn="just"/>
            <a:r>
              <a:rPr lang="pt-BR" sz="2000" dirty="0"/>
              <a:t>Equipamentos na obra;</a:t>
            </a:r>
          </a:p>
          <a:p>
            <a:pPr algn="just"/>
            <a:r>
              <a:rPr lang="pt-BR" sz="2000" dirty="0"/>
              <a:t>Transporte e movimentação na obra;</a:t>
            </a:r>
          </a:p>
          <a:p>
            <a:pPr algn="just"/>
            <a:r>
              <a:rPr lang="pt-BR" sz="2000" dirty="0"/>
              <a:t>Contabilidade na obra;</a:t>
            </a:r>
          </a:p>
          <a:p>
            <a:pPr algn="just"/>
            <a:r>
              <a:rPr lang="pt-BR" sz="2000" dirty="0"/>
              <a:t>Novas tecnologias utilizadas na construção civil, e critérios para análise, seleção, desenvolvimento e implantação de tecnologias construtivas racionalizadas em obras.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975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37452"/>
            <a:ext cx="10153128" cy="4800600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Locação por cavalete: </a:t>
            </a:r>
            <a:r>
              <a:rPr lang="pt-BR" sz="2200" dirty="0"/>
              <a:t>Utiliza uma menor quantidade de estacas e tábuas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5" y="2818017"/>
            <a:ext cx="5828506" cy="38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A9B796-A751-4378-9969-6F9C982A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83" y="2506663"/>
            <a:ext cx="4943119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4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600200"/>
            <a:ext cx="921702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tábua corrida</a:t>
            </a:r>
          </a:p>
          <a:p>
            <a:pPr algn="just"/>
            <a:r>
              <a:rPr lang="pt-BR" sz="2200" dirty="0"/>
              <a:t>É indicada para obras com muitos elementos a serem locados;</a:t>
            </a:r>
          </a:p>
          <a:p>
            <a:pPr algn="just"/>
            <a:r>
              <a:rPr lang="pt-BR" sz="2200" dirty="0"/>
              <a:t>Contorna toda a futura edificação com um cavalete contínuo.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8" y="3407643"/>
            <a:ext cx="4247231" cy="31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03F11D-76E9-492B-929B-C99E5387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7643"/>
            <a:ext cx="5419208" cy="32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3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78847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2971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dirty="0"/>
              <a:t>Após o processo de locação é possível iniciar a escavação da fundação</a:t>
            </a:r>
          </a:p>
          <a:p>
            <a:pPr marL="114300" indent="0" algn="just">
              <a:buNone/>
            </a:pPr>
            <a:endParaRPr lang="pt-BR" sz="2200" dirty="0"/>
          </a:p>
          <a:p>
            <a:pPr marL="114300" indent="0" algn="just">
              <a:buNone/>
            </a:pPr>
            <a:endParaRPr lang="pt-BR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564904"/>
            <a:ext cx="5841107" cy="403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1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037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037" y="1340768"/>
            <a:ext cx="905216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Tipo de fundação</a:t>
            </a:r>
          </a:p>
          <a:p>
            <a:endParaRPr lang="pt-BR" sz="2200" dirty="0"/>
          </a:p>
          <a:p>
            <a:r>
              <a:rPr lang="pt-BR" sz="2200" dirty="0"/>
              <a:t>É determinado em projeto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3042715"/>
            <a:ext cx="3026296" cy="17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42" y="4670097"/>
            <a:ext cx="3009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4" y="3042715"/>
            <a:ext cx="3960440" cy="32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541835"/>
            <a:ext cx="10369152" cy="483949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Documentos de referência: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Sondagens do solo</a:t>
            </a:r>
          </a:p>
          <a:p>
            <a:pPr lvl="1" algn="just"/>
            <a:r>
              <a:rPr lang="pt-BR" sz="2200" dirty="0"/>
              <a:t>Conhecer o terreno</a:t>
            </a:r>
          </a:p>
          <a:p>
            <a:pPr algn="just"/>
            <a:r>
              <a:rPr lang="pt-BR" sz="2200" dirty="0"/>
              <a:t>Projetos executivo de arquitetura e estrutural de fundações</a:t>
            </a:r>
          </a:p>
          <a:p>
            <a:pPr algn="just"/>
            <a:r>
              <a:rPr lang="pt-BR" sz="2200" dirty="0"/>
              <a:t>Passagem de tubulação das instalações.</a:t>
            </a:r>
          </a:p>
        </p:txBody>
      </p:sp>
    </p:spTree>
    <p:extLst>
      <p:ext uri="{BB962C8B-B14F-4D97-AF65-F5344CB8AC3E}">
        <p14:creationId xmlns:p14="http://schemas.microsoft.com/office/powerpoint/2010/main" val="154146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484784"/>
            <a:ext cx="10009112" cy="4351337"/>
          </a:xfrm>
        </p:spPr>
        <p:txBody>
          <a:bodyPr>
            <a:normAutofit/>
          </a:bodyPr>
          <a:lstStyle/>
          <a:p>
            <a:r>
              <a:rPr lang="pt-BR" sz="2200" dirty="0"/>
              <a:t>Escavação </a:t>
            </a:r>
          </a:p>
          <a:p>
            <a:pPr lvl="1"/>
            <a:r>
              <a:rPr lang="pt-BR" sz="2200" dirty="0"/>
              <a:t>Pode ser manual ou mecânica</a:t>
            </a:r>
          </a:p>
          <a:p>
            <a:pPr lvl="1"/>
            <a:r>
              <a:rPr lang="pt-BR" sz="2200" dirty="0"/>
              <a:t>Seguindo as orientações do projeto de fundações</a:t>
            </a:r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3068961"/>
            <a:ext cx="4705661" cy="31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7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-8198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412776"/>
            <a:ext cx="10297144" cy="476736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Compactação</a:t>
            </a:r>
          </a:p>
          <a:p>
            <a:pPr lvl="1" algn="just"/>
            <a:r>
              <a:rPr lang="pt-BR" sz="2200" dirty="0"/>
              <a:t>Após a escavação faz-se a compactação da área escavada;</a:t>
            </a:r>
          </a:p>
          <a:p>
            <a:pPr lvl="1" algn="just"/>
            <a:r>
              <a:rPr lang="pt-BR" sz="2200" dirty="0"/>
              <a:t>Superfícies mais regulares e uniformes;</a:t>
            </a:r>
          </a:p>
          <a:p>
            <a:pPr lvl="1" algn="just"/>
            <a:r>
              <a:rPr lang="pt-BR" sz="2200" dirty="0"/>
              <a:t>Reduz os vazios</a:t>
            </a:r>
          </a:p>
          <a:p>
            <a:endParaRPr lang="pt-BR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3677041"/>
            <a:ext cx="5067672" cy="25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" y="3677041"/>
            <a:ext cx="4608512" cy="239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537" y="-6612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137" y="1270448"/>
            <a:ext cx="1051316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Lastro de concreto magro ou brita</a:t>
            </a:r>
          </a:p>
          <a:p>
            <a:pPr marL="114300" indent="0">
              <a:buNone/>
            </a:pPr>
            <a:endParaRPr lang="pt-BR" sz="2200" dirty="0"/>
          </a:p>
          <a:p>
            <a:r>
              <a:rPr lang="pt-BR" sz="2200" dirty="0"/>
              <a:t>Finalidade: Evitar o contato direto da fundação com o solo e regularizar a superfície; </a:t>
            </a:r>
          </a:p>
          <a:p>
            <a:r>
              <a:rPr lang="pt-BR" sz="2200" dirty="0"/>
              <a:t>Após a compactação do fundo da vala ou cava;</a:t>
            </a:r>
          </a:p>
          <a:p>
            <a:pPr marL="114300" indent="0">
              <a:buNone/>
            </a:pPr>
            <a:endParaRPr lang="pt-BR" sz="2200" dirty="0"/>
          </a:p>
          <a:p>
            <a:pPr marL="114300" indent="0">
              <a:buNone/>
            </a:pPr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4" y="4293096"/>
            <a:ext cx="4432491" cy="2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6766"/>
            <a:ext cx="4535163" cy="30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97954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412776"/>
            <a:ext cx="10657184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Fôrmas e armaduras</a:t>
            </a:r>
          </a:p>
          <a:p>
            <a:endParaRPr lang="pt-BR" sz="2200" dirty="0"/>
          </a:p>
          <a:p>
            <a:pPr algn="just"/>
            <a:r>
              <a:rPr lang="pt-BR" sz="2200" dirty="0"/>
              <a:t>Montagem seguindo as orientações do projeto</a:t>
            </a:r>
          </a:p>
          <a:p>
            <a:pPr lvl="1"/>
            <a:r>
              <a:rPr lang="pt-BR" sz="2200" dirty="0"/>
              <a:t>A fôrma é o elemento que molda a geometria das peças estruturais - vigas, lajes, pilares, fundações, entre outros.</a:t>
            </a:r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717032"/>
            <a:ext cx="450890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8" y="3717032"/>
            <a:ext cx="4026201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5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98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Concretagem das fundações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585838"/>
            <a:ext cx="3773517" cy="31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1" y="2653377"/>
            <a:ext cx="5128700" cy="31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3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2140903"/>
            <a:ext cx="1022513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/>
              <a:t>YAZIGI, </a:t>
            </a:r>
            <a:r>
              <a:rPr lang="pt-BR" dirty="0" err="1"/>
              <a:t>Walid</a:t>
            </a:r>
            <a:r>
              <a:rPr lang="pt-BR" dirty="0"/>
              <a:t>. </a:t>
            </a:r>
            <a:r>
              <a:rPr lang="pt-BR" b="1" dirty="0"/>
              <a:t>A técnica de edificar</a:t>
            </a:r>
            <a:r>
              <a:rPr lang="pt-BR" dirty="0"/>
              <a:t>. 10.ed.rev. e atual. São Paulo: </a:t>
            </a:r>
            <a:r>
              <a:rPr lang="pt-BR" dirty="0" err="1"/>
              <a:t>SindusCon</a:t>
            </a:r>
            <a:r>
              <a:rPr lang="pt-BR" dirty="0"/>
              <a:t>: Pini.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LIMMER, Carl Vicente. </a:t>
            </a:r>
            <a:r>
              <a:rPr lang="pt-BR" b="1" dirty="0"/>
              <a:t>Planejamento, orçamentação e controle de projetos e obras</a:t>
            </a:r>
            <a:r>
              <a:rPr lang="pt-BR" dirty="0"/>
              <a:t>. Rio de Janeiro, RJ: LTC.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MATTOS, A. D. </a:t>
            </a:r>
            <a:r>
              <a:rPr lang="pt-BR" b="1" dirty="0"/>
              <a:t>Como preparar orçamentos de obras.</a:t>
            </a:r>
            <a:r>
              <a:rPr lang="pt-BR" dirty="0"/>
              <a:t> São Paulo: Pini.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TCPO: </a:t>
            </a:r>
            <a:r>
              <a:rPr lang="pt-BR" b="1" dirty="0"/>
              <a:t>Tabelas de composição de Preços para Orçamentos</a:t>
            </a:r>
            <a:r>
              <a:rPr lang="pt-BR" dirty="0"/>
              <a:t>, 15ª Edição, São Paulo: Pini.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55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5914"/>
            <a:ext cx="9692640" cy="1325562"/>
          </a:xfrm>
        </p:spPr>
        <p:txBody>
          <a:bodyPr/>
          <a:lstStyle/>
          <a:p>
            <a:r>
              <a:rPr lang="pt-BR" dirty="0"/>
              <a:t>Fundações	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dirty="0"/>
              <a:t>Importante: </a:t>
            </a:r>
            <a:r>
              <a:rPr lang="pt-BR" sz="2400" b="1" dirty="0" err="1"/>
              <a:t>Radier</a:t>
            </a:r>
            <a:endParaRPr lang="pt-BR" sz="2400" b="1" dirty="0"/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Passagens das instalações </a:t>
            </a:r>
          </a:p>
          <a:p>
            <a:r>
              <a:rPr lang="pt-BR" sz="2400" dirty="0" err="1"/>
              <a:t>Contrapiso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927051"/>
            <a:ext cx="4122471" cy="2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961933"/>
            <a:ext cx="4751338" cy="25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9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85259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772101"/>
            <a:ext cx="859536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que constitui uma estrutura em concreto armado?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492896"/>
            <a:ext cx="5114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4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0273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Pilares, vigas e lajes</a:t>
            </a:r>
          </a:p>
          <a:p>
            <a:r>
              <a:rPr lang="pt-BR" sz="2000" dirty="0"/>
              <a:t>Execução das fôrmas, armações e concretagem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2906504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23242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5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1087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Fôrmas </a:t>
            </a:r>
          </a:p>
          <a:p>
            <a:pPr algn="just"/>
            <a:r>
              <a:rPr lang="pt-BR" sz="2000" dirty="0"/>
              <a:t>Função</a:t>
            </a:r>
          </a:p>
          <a:p>
            <a:pPr lvl="1" algn="just"/>
            <a:r>
              <a:rPr lang="pt-BR" sz="2000" dirty="0"/>
              <a:t>Dar forma ao concreto</a:t>
            </a:r>
          </a:p>
          <a:p>
            <a:pPr lvl="1" algn="just"/>
            <a:r>
              <a:rPr lang="pt-BR" sz="2000" dirty="0"/>
              <a:t>Sustentar  o concreto até que atinja resistência mecânica necessária</a:t>
            </a:r>
          </a:p>
          <a:p>
            <a:pPr lvl="1" algn="just"/>
            <a:r>
              <a:rPr lang="pt-BR" sz="2000" dirty="0"/>
              <a:t>Durante a concretagem de elementos estruturais de grande vão deve haver monitoramento e correção de deslocamentos do sistema de fôrmas não previstos nos projetos. </a:t>
            </a:r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B66E50-D66F-4BBD-AA47-A9EB27A5BDED}"/>
              </a:ext>
            </a:extLst>
          </p:cNvPr>
          <p:cNvSpPr txBox="1"/>
          <p:nvPr/>
        </p:nvSpPr>
        <p:spPr>
          <a:xfrm>
            <a:off x="421087" y="5180498"/>
            <a:ext cx="63949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Pode se tratar de estruturas de madeira ou metálicas. As </a:t>
            </a:r>
            <a:r>
              <a:rPr lang="pt-BR" sz="2000" dirty="0" err="1"/>
              <a:t>contraflechas</a:t>
            </a:r>
            <a:r>
              <a:rPr lang="pt-BR" sz="2000" dirty="0"/>
              <a:t> estabelecidas no projeto estrutural devem ser obedecidas na execução.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324B2B-A76D-4EBD-A7A0-EBE12ADF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51" y="3789040"/>
            <a:ext cx="4710349" cy="31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08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Propriedades da fôrma </a:t>
            </a:r>
          </a:p>
          <a:p>
            <a:endParaRPr lang="pt-BR" sz="2000" dirty="0"/>
          </a:p>
          <a:p>
            <a:r>
              <a:rPr lang="pt-BR" sz="2000" dirty="0"/>
              <a:t>Resistência mecânica à ruptura;</a:t>
            </a:r>
          </a:p>
          <a:p>
            <a:r>
              <a:rPr lang="pt-BR" sz="2000" dirty="0"/>
              <a:t>Resistência a deformações;</a:t>
            </a:r>
          </a:p>
          <a:p>
            <a:r>
              <a:rPr lang="pt-BR" sz="2000" dirty="0"/>
              <a:t>Estanqueidade;</a:t>
            </a:r>
          </a:p>
          <a:p>
            <a:r>
              <a:rPr lang="pt-BR" sz="2000" dirty="0"/>
              <a:t>Geometria especificada;</a:t>
            </a:r>
          </a:p>
          <a:p>
            <a:r>
              <a:rPr lang="pt-BR" sz="2000" dirty="0"/>
              <a:t>Permitir o correto posicionamento da armadura;</a:t>
            </a:r>
          </a:p>
          <a:p>
            <a:r>
              <a:rPr lang="pt-BR" sz="2000" dirty="0"/>
              <a:t>Baixa aderência ao concreto.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636912"/>
            <a:ext cx="37941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35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76169"/>
            <a:ext cx="9692640" cy="1325562"/>
          </a:xfrm>
        </p:spPr>
        <p:txBody>
          <a:bodyPr/>
          <a:lstStyle/>
          <a:p>
            <a:r>
              <a:rPr lang="pt-BR" sz="4200" dirty="0"/>
              <a:t>Estruturas em concreto armado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9395"/>
            <a:ext cx="1065718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Impede a aderência do concreto na fôrma;</a:t>
            </a:r>
          </a:p>
          <a:p>
            <a:pPr algn="just"/>
            <a:r>
              <a:rPr lang="pt-BR" sz="2000" dirty="0"/>
              <a:t>Devem ser aplicados exclusivamente na fôrma antes da colocação da armadura e de maneira a não prejudicar a superfície do concreto.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06" y="4005064"/>
            <a:ext cx="4429894" cy="26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94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2384" y="18864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69847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Agentes </a:t>
            </a:r>
            <a:r>
              <a:rPr lang="pt-BR" sz="2000" dirty="0" err="1"/>
              <a:t>desmoldantes</a:t>
            </a:r>
            <a:r>
              <a:rPr lang="pt-BR" sz="2000" dirty="0"/>
              <a:t> devem ser aplicados de acordo com as especificações do fabricante e normas nacionais;</a:t>
            </a:r>
          </a:p>
          <a:p>
            <a:pPr algn="just"/>
            <a:r>
              <a:rPr lang="pt-BR" sz="2000" dirty="0"/>
              <a:t>Não devem deixar resíduos na superfície do concreto ou acarretar algum efeito que cause:</a:t>
            </a:r>
          </a:p>
          <a:p>
            <a:pPr lvl="1" algn="just"/>
            <a:r>
              <a:rPr lang="pt-BR" sz="2000" dirty="0"/>
              <a:t>Alteração na qualidade da superfície ou, no caso de concreto aparente, resulte em alteração de cor; </a:t>
            </a:r>
          </a:p>
          <a:p>
            <a:pPr lvl="1" algn="just"/>
            <a:r>
              <a:rPr lang="pt-BR" sz="2000" dirty="0"/>
              <a:t>Prejuízo da aderência do revestimento a ser aplicado.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E59AAC-A88D-4C3E-844D-E02C6F9C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96" y="1706733"/>
            <a:ext cx="3752850" cy="2266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D979BD-8E54-4553-A94D-2BADAAEB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54" y="4014917"/>
            <a:ext cx="2805870" cy="27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2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9376" y="881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91640"/>
            <a:ext cx="1033112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Armadura</a:t>
            </a:r>
          </a:p>
          <a:p>
            <a:pPr algn="just"/>
            <a:r>
              <a:rPr lang="pt-BR" sz="2000" dirty="0"/>
              <a:t>Em nenhum caso deve ser empregado na estrutura de concreto aço de qualidade diferente da especificada no projeto, sem aprovação prévia do projetista;</a:t>
            </a:r>
          </a:p>
          <a:p>
            <a:pPr algn="just"/>
            <a:r>
              <a:rPr lang="pt-BR" sz="2000" dirty="0"/>
              <a:t>Montagem da armadura deve seguir as orientações do projeto;</a:t>
            </a:r>
          </a:p>
          <a:p>
            <a:pPr algn="just"/>
            <a:r>
              <a:rPr lang="pt-BR" sz="2000" dirty="0"/>
              <a:t>Cada produto deve ser claramente identificado na obra, de maneira a evitar trocas involuntárias.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3573016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04" y="4091940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3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0324" y="2473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8112225" cy="5136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Espaçadores</a:t>
            </a:r>
          </a:p>
          <a:p>
            <a:pPr marL="0" indent="0" algn="just">
              <a:buNone/>
            </a:pPr>
            <a:r>
              <a:rPr lang="pt-BR" sz="2000" dirty="0"/>
              <a:t>Qual a função dos espaçadores?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 função dos espaçadores é garantir o cobrimento das armaduras; </a:t>
            </a:r>
          </a:p>
          <a:p>
            <a:pPr algn="just"/>
            <a:r>
              <a:rPr lang="pt-BR" sz="2000" dirty="0"/>
              <a:t>Cobrimento é o espaço entre a face interna da fôrma e a armadura, que é preenchida com concreto;</a:t>
            </a:r>
          </a:p>
          <a:p>
            <a:pPr algn="just"/>
            <a:r>
              <a:rPr lang="pt-BR" sz="2000" dirty="0"/>
              <a:t>O cobrimento evita a corrosão das armaduras.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1572933"/>
            <a:ext cx="3528391" cy="23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3991805"/>
            <a:ext cx="3528391" cy="28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6025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97144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Cobrimento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92" y="2779936"/>
            <a:ext cx="6816216" cy="34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85975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I Unidade</a:t>
            </a:r>
            <a:endParaRPr lang="pt-BR" dirty="0"/>
          </a:p>
          <a:p>
            <a:pPr algn="just"/>
            <a:r>
              <a:rPr lang="pt-BR" dirty="0"/>
              <a:t>Entrega do artigo e apresentação</a:t>
            </a:r>
          </a:p>
          <a:p>
            <a:pPr algn="just"/>
            <a:r>
              <a:rPr lang="pt-BR" dirty="0"/>
              <a:t>Data: 28/03/2022</a:t>
            </a:r>
          </a:p>
          <a:p>
            <a:pPr algn="just"/>
            <a:r>
              <a:rPr lang="pt-BR" dirty="0"/>
              <a:t>Valor: 10,0 </a:t>
            </a:r>
          </a:p>
        </p:txBody>
      </p:sp>
    </p:spTree>
    <p:extLst>
      <p:ext uri="{BB962C8B-B14F-4D97-AF65-F5344CB8AC3E}">
        <p14:creationId xmlns:p14="http://schemas.microsoft.com/office/powerpoint/2010/main" val="3151367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597666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Espaçadores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É permitido o uso de espaçadores de concreto ou argamassa, desde que apresente relação água/cimento menor ou igual a 0,5;</a:t>
            </a:r>
          </a:p>
          <a:p>
            <a:pPr algn="just"/>
            <a:r>
              <a:rPr lang="pt-BR" sz="2000" dirty="0"/>
              <a:t>Espaçadores plásticos;</a:t>
            </a:r>
          </a:p>
          <a:p>
            <a:pPr algn="just"/>
            <a:r>
              <a:rPr lang="pt-BR" sz="2000" dirty="0"/>
              <a:t>Metálicos com as partes em contato com a fôrma revestidas com material plástico ou outro material similar.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AE7ECF2-095B-488B-968D-F30FB389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98480"/>
            <a:ext cx="2437129" cy="23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36725AB-ED53-43C6-8EEE-962CAC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53" y="1635625"/>
            <a:ext cx="2448272" cy="22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82E39F6-764B-4115-9917-A235083D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06" y="4221088"/>
            <a:ext cx="2578422" cy="24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4CC533E-042F-430B-A44D-8C985D9A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90" y="4221088"/>
            <a:ext cx="2495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87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92" y="364377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Antes do lançamento do concreto, devem ser devidamente conferidas as posições e condições estruturais do escoramento, a fim de assegurar que as dimensões e posições das fôrmas sejam mantidas de acordo com o projeto e permitir o tráfego de pessoal e equipamento necessários à operação de concretagem com segurança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62015"/>
            <a:ext cx="4967420" cy="3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4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Tempo de permanência de escoramentos e fôrmas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remoção das fôrmas e escoramentos deve ser efetuada em conformidade com a programação prevista no projeto estrutural. </a:t>
            </a:r>
          </a:p>
          <a:p>
            <a:pPr algn="just"/>
            <a:r>
              <a:rPr lang="pt-BR" sz="2000" dirty="0"/>
              <a:t>Escoramentos e fôrmas não devem ser removidos, em nenhum caso, até que o concreto tenha adquirido resistência suficiente para: </a:t>
            </a:r>
          </a:p>
          <a:p>
            <a:pPr lvl="1" algn="just"/>
            <a:r>
              <a:rPr lang="pt-BR" sz="2000" dirty="0"/>
              <a:t>Suportar a carga imposta ao elemento estrutural nesse estágio; </a:t>
            </a:r>
          </a:p>
          <a:p>
            <a:pPr lvl="1" algn="just"/>
            <a:r>
              <a:rPr lang="pt-BR" sz="2000" dirty="0"/>
              <a:t>Evitar deformações que excedam as tolerâncias especificadas;</a:t>
            </a:r>
          </a:p>
          <a:p>
            <a:pPr lvl="1" algn="just"/>
            <a:r>
              <a:rPr lang="pt-BR" sz="2000" dirty="0"/>
              <a:t>Resistir a danos para a superfície durante a remoção. </a:t>
            </a:r>
          </a:p>
        </p:txBody>
      </p:sp>
    </p:spTree>
    <p:extLst>
      <p:ext uri="{BB962C8B-B14F-4D97-AF65-F5344CB8AC3E}">
        <p14:creationId xmlns:p14="http://schemas.microsoft.com/office/powerpoint/2010/main" val="7803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12" y="35031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585176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Concretagem</a:t>
            </a:r>
          </a:p>
          <a:p>
            <a:r>
              <a:rPr lang="pt-BR" sz="2000" dirty="0"/>
              <a:t>O lançamento do concreto pode ser de duas formas: </a:t>
            </a:r>
          </a:p>
          <a:p>
            <a:pPr lvl="1"/>
            <a:r>
              <a:rPr lang="pt-BR" sz="2000" dirty="0"/>
              <a:t>Manual</a:t>
            </a:r>
          </a:p>
          <a:p>
            <a:pPr lvl="1"/>
            <a:r>
              <a:rPr lang="pt-BR" sz="2000" dirty="0"/>
              <a:t>Bombas e mangueiras 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" y="3653319"/>
            <a:ext cx="35192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73" y="3671575"/>
            <a:ext cx="5292080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53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FFF6D-0BEA-4F02-8257-5A935C5A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2" y="189712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BC232-AD9F-4DEF-8332-A8798449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2" y="1730226"/>
            <a:ext cx="1004308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Concreto </a:t>
            </a:r>
          </a:p>
          <a:p>
            <a:endParaRPr lang="pt-BR" sz="2000" dirty="0"/>
          </a:p>
          <a:p>
            <a:r>
              <a:rPr lang="pt-BR" sz="2000" dirty="0"/>
              <a:t>Feito em obra;</a:t>
            </a:r>
          </a:p>
          <a:p>
            <a:r>
              <a:rPr lang="pt-BR" sz="2000" dirty="0"/>
              <a:t>Usinado;</a:t>
            </a:r>
          </a:p>
          <a:p>
            <a:pPr lvl="1"/>
            <a:r>
              <a:rPr lang="pt-BR" sz="2000" dirty="0"/>
              <a:t>Maior controle tecnológico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98476-8EE1-4A72-B16C-83EEFC21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86" y="2575718"/>
            <a:ext cx="5495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83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Vibração do concreto</a:t>
            </a:r>
          </a:p>
          <a:p>
            <a:pPr algn="just"/>
            <a:r>
              <a:rPr lang="pt-BR" sz="2000" dirty="0"/>
              <a:t>Qual a importância de fazer a vibração do concreto?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Compactação da massa de concreto, procurando retirar-se dela o maior volume possível de vazios, ganhando resistência. Utilizam-se equipamentos mecânicos, tais como vibrador por imersão, vibrador de forma e mesa vibratória. 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2" y="4509120"/>
            <a:ext cx="417090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 </a:t>
            </a:r>
            <a:r>
              <a:rPr lang="pt-BR" sz="2000" dirty="0"/>
              <a:t>O que é a cura do concreto?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204864"/>
            <a:ext cx="3638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88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1384" y="247784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Cura do concreto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São medidas tomadas para evitar a perda da água no concreto em suas primeiras idades, pois ela é necessária para o sucesso da reação de hidratação.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" y="3958800"/>
            <a:ext cx="5486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AD0E13-AC46-44B3-B9CF-ECE5643C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559" b="3798"/>
          <a:stretch/>
        </p:blipFill>
        <p:spPr bwMode="auto">
          <a:xfrm>
            <a:off x="5783287" y="3902502"/>
            <a:ext cx="6408713" cy="29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9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692696"/>
            <a:ext cx="10297144" cy="48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Citar pelo menos 2 erros de execução corriqueiros que vemos no dia-a-dia na Construção Civil.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3" y="1556793"/>
            <a:ext cx="4811621" cy="33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4" y="4511908"/>
            <a:ext cx="4398293" cy="16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9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32656"/>
            <a:ext cx="10297144" cy="4800600"/>
          </a:xfrm>
        </p:spPr>
        <p:txBody>
          <a:bodyPr/>
          <a:lstStyle/>
          <a:p>
            <a:pPr algn="just"/>
            <a:r>
              <a:rPr lang="pt-BR" sz="2400" dirty="0"/>
              <a:t>Você como Engenheiro responsável pelo andamento de uma obra identifica esse tipo de situação, quais ações podem ser tomadas para evitar esse tipo de erro?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2903BE-84F5-4801-8E4E-66DCE9A5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123896"/>
            <a:ext cx="3764632" cy="42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Como evitar esses tipos de problemas?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03027"/>
            <a:ext cx="27622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772D2D-44EB-47A5-B0FB-84EE98B0F319}"/>
              </a:ext>
            </a:extLst>
          </p:cNvPr>
          <p:cNvSpPr txBox="1"/>
          <p:nvPr/>
        </p:nvSpPr>
        <p:spPr>
          <a:xfrm>
            <a:off x="2927648" y="3573016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Conhecendo e realizando os processos executivos corretamente</a:t>
            </a:r>
          </a:p>
        </p:txBody>
      </p:sp>
    </p:spTree>
    <p:extLst>
      <p:ext uri="{BB962C8B-B14F-4D97-AF65-F5344CB8AC3E}">
        <p14:creationId xmlns:p14="http://schemas.microsoft.com/office/powerpoint/2010/main" val="24367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de uma obra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56" y="2157722"/>
            <a:ext cx="4306044" cy="28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8" y="3445518"/>
            <a:ext cx="3905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1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440" y="365760"/>
            <a:ext cx="10149072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440" y="1957983"/>
            <a:ext cx="9971080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400" dirty="0"/>
              <a:t>Antes do inicio da construção, deve ser feito um levantamento minucioso e completo da área do canteiro de obras e imediações, para verificar se existem:</a:t>
            </a:r>
          </a:p>
          <a:p>
            <a:pPr lvl="1" algn="just"/>
            <a:r>
              <a:rPr lang="pt-BR" sz="2400" dirty="0"/>
              <a:t>desníveis perigosos;</a:t>
            </a:r>
          </a:p>
          <a:p>
            <a:pPr lvl="1" algn="just"/>
            <a:r>
              <a:rPr lang="pt-BR" sz="2400" dirty="0"/>
              <a:t>fragilidades perigosas no terreno;</a:t>
            </a:r>
          </a:p>
          <a:p>
            <a:pPr lvl="1" algn="just"/>
            <a:r>
              <a:rPr lang="pt-BR" sz="2400" dirty="0"/>
              <a:t>drenos ou tubulações enterradas de utilidade pública ou de terceiros;</a:t>
            </a:r>
          </a:p>
          <a:p>
            <a:pPr lvl="1" algn="just"/>
            <a:r>
              <a:rPr lang="pt-BR" sz="2400" dirty="0"/>
              <a:t>possibilidade de atingir construções vizinhas por escavações, vibrações, etc.</a:t>
            </a:r>
          </a:p>
        </p:txBody>
      </p:sp>
    </p:spTree>
    <p:extLst>
      <p:ext uri="{BB962C8B-B14F-4D97-AF65-F5344CB8AC3E}">
        <p14:creationId xmlns:p14="http://schemas.microsoft.com/office/powerpoint/2010/main" val="295607026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6851</TotalTime>
  <Words>1627</Words>
  <Application>Microsoft Office PowerPoint</Application>
  <PresentationFormat>Widescreen</PresentationFormat>
  <Paragraphs>250</Paragraphs>
  <Slides>47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Schoolbook</vt:lpstr>
      <vt:lpstr>Times New Roman</vt:lpstr>
      <vt:lpstr>Wingdings 2</vt:lpstr>
      <vt:lpstr>Exibir</vt:lpstr>
      <vt:lpstr>Faculdade de tecnologia e ciências da Bahia Curso: Engenharia Civil Disciplina: Gestão e Tecnologia das Construções</vt:lpstr>
      <vt:lpstr>Ementa da disciplina</vt:lpstr>
      <vt:lpstr>Referência Básica</vt:lpstr>
      <vt:lpstr>Avaliação</vt:lpstr>
      <vt:lpstr>Apresentação do PowerPoint</vt:lpstr>
      <vt:lpstr>Apresentação do PowerPoint</vt:lpstr>
      <vt:lpstr>Apresentação do PowerPoint</vt:lpstr>
      <vt:lpstr>Etapas de uma obra </vt:lpstr>
      <vt:lpstr>Vistoria da área da obra</vt:lpstr>
      <vt:lpstr>Vistoria da área da obra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 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Tecono</dc:title>
  <dc:creator>Juliane Santos Souza</dc:creator>
  <cp:lastModifiedBy>Juliane Santos Souza</cp:lastModifiedBy>
  <cp:revision>135</cp:revision>
  <dcterms:created xsi:type="dcterms:W3CDTF">2020-08-19T23:14:39Z</dcterms:created>
  <dcterms:modified xsi:type="dcterms:W3CDTF">2022-03-09T00:35:51Z</dcterms:modified>
</cp:coreProperties>
</file>