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310" r:id="rId2"/>
    <p:sldId id="371" r:id="rId3"/>
    <p:sldId id="370" r:id="rId4"/>
    <p:sldId id="368" r:id="rId5"/>
    <p:sldId id="399" r:id="rId6"/>
    <p:sldId id="372" r:id="rId7"/>
    <p:sldId id="373" r:id="rId8"/>
    <p:sldId id="374" r:id="rId9"/>
    <p:sldId id="377" r:id="rId10"/>
    <p:sldId id="376" r:id="rId11"/>
    <p:sldId id="400" r:id="rId12"/>
    <p:sldId id="378" r:id="rId13"/>
    <p:sldId id="379" r:id="rId14"/>
    <p:sldId id="380" r:id="rId15"/>
    <p:sldId id="401" r:id="rId16"/>
    <p:sldId id="382" r:id="rId17"/>
    <p:sldId id="381" r:id="rId18"/>
    <p:sldId id="353" r:id="rId19"/>
    <p:sldId id="385" r:id="rId20"/>
    <p:sldId id="387" r:id="rId21"/>
    <p:sldId id="355" r:id="rId22"/>
    <p:sldId id="388" r:id="rId23"/>
    <p:sldId id="390" r:id="rId24"/>
    <p:sldId id="391" r:id="rId25"/>
    <p:sldId id="392" r:id="rId26"/>
    <p:sldId id="393" r:id="rId27"/>
    <p:sldId id="394" r:id="rId28"/>
    <p:sldId id="39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>
      <p:cViewPr varScale="1">
        <p:scale>
          <a:sx n="68" d="100"/>
          <a:sy n="68" d="100"/>
        </p:scale>
        <p:origin x="6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6370F-87D7-44CD-8606-24F7C79C99EB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912E-38DA-4F96-8225-BFC0CE305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912E-38DA-4F96-8225-BFC0CE3058C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06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63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58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35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22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01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0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3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16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96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45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16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C882747-EFB6-4D3D-8917-CBCD062D7CED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58FB51C-B6A0-4A62-A248-AA396B5E00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74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07606" y="-999702"/>
            <a:ext cx="8280920" cy="2593975"/>
          </a:xfrm>
        </p:spPr>
        <p:txBody>
          <a:bodyPr>
            <a:normAutofit/>
          </a:bodyPr>
          <a:lstStyle/>
          <a:p>
            <a:r>
              <a:rPr lang="pt-BR" sz="2700" dirty="0"/>
              <a:t>Faculdade de tecnologia e Ciências da Bahia</a:t>
            </a:r>
            <a:br>
              <a:rPr lang="pt-BR" sz="2700" dirty="0"/>
            </a:br>
            <a:r>
              <a:rPr lang="pt-BR" sz="2700" dirty="0"/>
              <a:t>Curso: Engenharia Civil</a:t>
            </a:r>
            <a:br>
              <a:rPr lang="pt-BR" sz="2700" dirty="0"/>
            </a:br>
            <a:r>
              <a:rPr lang="pt-BR" sz="27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7488" y="3068960"/>
            <a:ext cx="9577064" cy="2160240"/>
          </a:xfrm>
        </p:spPr>
        <p:txBody>
          <a:bodyPr>
            <a:normAutofit/>
          </a:bodyPr>
          <a:lstStyle/>
          <a:p>
            <a:pPr algn="ctr"/>
            <a:r>
              <a:rPr lang="pt-BR" sz="4500" dirty="0">
                <a:solidFill>
                  <a:schemeClr val="tx2"/>
                </a:solidFill>
              </a:rPr>
              <a:t>Etapas de uma obra – Parte III</a:t>
            </a: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M. Sc.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7" y="33265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34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316" y="260648"/>
            <a:ext cx="9692640" cy="1325562"/>
          </a:xfrm>
        </p:spPr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2045628"/>
            <a:ext cx="859536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Revestimentos argamassados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A espessura do revestimento de argamassa deve ser de acordo com as normas técnicas:	</a:t>
            </a:r>
          </a:p>
          <a:p>
            <a:pPr lvl="1" algn="just"/>
            <a:r>
              <a:rPr lang="pt-BR" sz="2000" dirty="0"/>
              <a:t>Nas paredes internas: 5 mm ≤ e ≤  20 mm</a:t>
            </a:r>
          </a:p>
          <a:p>
            <a:pPr lvl="1" algn="just"/>
            <a:r>
              <a:rPr lang="pt-BR" sz="2000" dirty="0"/>
              <a:t>Nas paredes externas: 20 mm ≤ e ≤ 30 mm</a:t>
            </a:r>
            <a:r>
              <a:rPr lang="pt-B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29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Revestimentos cerâmicos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492896"/>
            <a:ext cx="3314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85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476672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Revestimentos cerâmicos</a:t>
            </a:r>
          </a:p>
          <a:p>
            <a:pPr marL="114300" indent="0">
              <a:buNone/>
            </a:pPr>
            <a:endParaRPr lang="pt-BR" sz="2000" b="1" dirty="0"/>
          </a:p>
          <a:p>
            <a:pPr marL="114300" indent="0">
              <a:buNone/>
            </a:pPr>
            <a:r>
              <a:rPr lang="pt-BR" sz="2000" dirty="0"/>
              <a:t>Classificação quanto ao PEI (abrasão)</a:t>
            </a:r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27927"/>
              </p:ext>
            </p:extLst>
          </p:nvPr>
        </p:nvGraphicFramePr>
        <p:xfrm>
          <a:off x="1703512" y="2060848"/>
          <a:ext cx="864096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Classificação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Exemplos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PEI –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Uso em paredes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PEI –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Trânsito</a:t>
                      </a:r>
                      <a:r>
                        <a:rPr lang="pt-BR" baseline="0" dirty="0"/>
                        <a:t> baixo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Banheiros</a:t>
                      </a:r>
                      <a:r>
                        <a:rPr lang="pt-BR" baseline="0" dirty="0"/>
                        <a:t> e dormitórios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PEI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Trânsito</a:t>
                      </a:r>
                      <a:r>
                        <a:rPr lang="pt-BR" baseline="0" dirty="0"/>
                        <a:t> moderado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Ambientes sem ligação com áreas externas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PEI –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Trânsito</a:t>
                      </a:r>
                      <a:r>
                        <a:rPr lang="pt-BR" baseline="0" dirty="0"/>
                        <a:t> médio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Ambientes com portas externas,</a:t>
                      </a:r>
                      <a:r>
                        <a:rPr lang="pt-BR" baseline="0" dirty="0"/>
                        <a:t> cozinhas, hall, corredores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PEI –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Trânsito 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Ambientes comerciais</a:t>
                      </a:r>
                      <a:r>
                        <a:rPr lang="pt-BR" baseline="0" dirty="0"/>
                        <a:t> de trânsito médio, garagens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PEI –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Trânsito</a:t>
                      </a:r>
                      <a:r>
                        <a:rPr lang="pt-BR" baseline="0" dirty="0"/>
                        <a:t> intenso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Ambientes</a:t>
                      </a:r>
                      <a:r>
                        <a:rPr lang="pt-BR" baseline="0" dirty="0"/>
                        <a:t> r</a:t>
                      </a:r>
                      <a:r>
                        <a:rPr lang="pt-BR" dirty="0"/>
                        <a:t>esidenciais externos e comerciais de trânsito intenso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53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1464" y="548680"/>
            <a:ext cx="7620000" cy="606814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Revestimentos cerâmicos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Classificação quanto a absorção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Porcelanatos: baixa absorção (0 a 0,5%) e resistência alta;</a:t>
            </a:r>
          </a:p>
          <a:p>
            <a:pPr algn="just"/>
            <a:r>
              <a:rPr lang="pt-BR" sz="2000" dirty="0"/>
              <a:t>Grés: baixa absorção (0,5 a 3%) e resistência alta;</a:t>
            </a:r>
          </a:p>
          <a:p>
            <a:pPr algn="just"/>
            <a:r>
              <a:rPr lang="pt-BR" sz="2000" dirty="0" err="1"/>
              <a:t>Semigrés</a:t>
            </a:r>
            <a:r>
              <a:rPr lang="pt-BR" sz="2000" dirty="0"/>
              <a:t>: média absorção (3 a 6%) e resistência média;</a:t>
            </a:r>
          </a:p>
          <a:p>
            <a:pPr algn="just"/>
            <a:r>
              <a:rPr lang="pt-BR" sz="2000" dirty="0" err="1"/>
              <a:t>Semiporosas</a:t>
            </a:r>
            <a:r>
              <a:rPr lang="pt-BR" sz="2000" dirty="0"/>
              <a:t>: alta absorção (6 a 10%) e resistência baixa;</a:t>
            </a:r>
          </a:p>
          <a:p>
            <a:pPr algn="just"/>
            <a:r>
              <a:rPr lang="pt-BR" sz="2000" dirty="0"/>
              <a:t>Porosas: alta absorção (acima de 10%) e resistência baixa.</a:t>
            </a:r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1189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440" y="344389"/>
            <a:ext cx="9692640" cy="1325562"/>
          </a:xfrm>
        </p:spPr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440" y="1937407"/>
            <a:ext cx="859536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Argamassa colante</a:t>
            </a:r>
          </a:p>
          <a:p>
            <a:pPr marL="114300" indent="0">
              <a:buNone/>
            </a:pPr>
            <a:endParaRPr lang="pt-BR" sz="2000" b="1" dirty="0"/>
          </a:p>
          <a:p>
            <a:pPr marL="114300" indent="0">
              <a:buNone/>
            </a:pPr>
            <a:r>
              <a:rPr lang="pt-BR" sz="2000" dirty="0"/>
              <a:t>NBR 14081: </a:t>
            </a:r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r>
              <a:rPr lang="pt-BR" sz="2000" dirty="0"/>
              <a:t>AC-I –Interior </a:t>
            </a:r>
          </a:p>
          <a:p>
            <a:pPr marL="114300" indent="0">
              <a:buNone/>
            </a:pPr>
            <a:r>
              <a:rPr lang="pt-BR" sz="2000" dirty="0"/>
              <a:t>AC-II –Exterior </a:t>
            </a:r>
          </a:p>
          <a:p>
            <a:pPr marL="114300" indent="0">
              <a:buNone/>
            </a:pPr>
            <a:r>
              <a:rPr lang="pt-BR" sz="2000" dirty="0"/>
              <a:t>AC-III –Alta resistência</a:t>
            </a:r>
            <a:endParaRPr lang="pt-BR" sz="2000" b="1" dirty="0"/>
          </a:p>
          <a:p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45" y="2204864"/>
            <a:ext cx="558415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0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152560"/>
            <a:ext cx="9692640" cy="1325562"/>
          </a:xfrm>
        </p:spPr>
        <p:txBody>
          <a:bodyPr/>
          <a:lstStyle/>
          <a:p>
            <a:r>
              <a:rPr lang="pt-BR" dirty="0"/>
              <a:t>Revestimentos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328" y="1691322"/>
            <a:ext cx="10657184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1600" b="1" dirty="0"/>
              <a:t>Argamassa colante</a:t>
            </a:r>
          </a:p>
          <a:p>
            <a:pPr marL="114300" indent="0" algn="just">
              <a:buNone/>
            </a:pPr>
            <a:r>
              <a:rPr lang="pt-BR" sz="1600" b="1" dirty="0"/>
              <a:t>AC-I </a:t>
            </a:r>
          </a:p>
          <a:p>
            <a:pPr marL="114300" indent="0" algn="just">
              <a:buNone/>
            </a:pPr>
            <a:r>
              <a:rPr lang="pt-BR" sz="1600" dirty="0"/>
              <a:t>É indicada para assentamentos de peças cerâmicas em ambientes internos e térreos, podendo ser secos ou molháveis, como cozinhas e banheiros, pois resiste à umidade e temperatura habitual dessas áreas.</a:t>
            </a:r>
          </a:p>
          <a:p>
            <a:pPr marL="114300" indent="0" algn="just">
              <a:buNone/>
            </a:pPr>
            <a:endParaRPr lang="pt-BR" sz="1600" dirty="0"/>
          </a:p>
          <a:p>
            <a:pPr marL="114300" indent="0" algn="just">
              <a:buNone/>
            </a:pPr>
            <a:r>
              <a:rPr lang="pt-BR" sz="1600" b="1" dirty="0"/>
              <a:t>AC-II</a:t>
            </a:r>
          </a:p>
          <a:p>
            <a:pPr marL="114300" indent="0" algn="just">
              <a:buNone/>
            </a:pPr>
            <a:r>
              <a:rPr lang="pt-BR" sz="1600" dirty="0"/>
              <a:t>É mais resistente a variações climáticas, como umidade, temperatura e ação do vento, podendo ser utilizada em ambientes internos ou externos e permite a aplicação em diversos tipos de revestimento em paredes, fachadas, piscinas de água fria, lajes , pisos cerâmicos industriais, entre outros.</a:t>
            </a:r>
            <a:r>
              <a:rPr lang="pt-BR" sz="1600" b="1" dirty="0"/>
              <a:t> </a:t>
            </a:r>
          </a:p>
          <a:p>
            <a:pPr marL="114300" indent="0" algn="just">
              <a:buNone/>
            </a:pPr>
            <a:endParaRPr lang="pt-BR" sz="1600" b="1" dirty="0"/>
          </a:p>
          <a:p>
            <a:pPr marL="114300" indent="0" algn="just">
              <a:buNone/>
            </a:pPr>
            <a:r>
              <a:rPr lang="pt-BR" sz="1600" b="1" dirty="0"/>
              <a:t>AC-III </a:t>
            </a:r>
          </a:p>
          <a:p>
            <a:pPr marL="114300" indent="0" algn="just">
              <a:buNone/>
            </a:pPr>
            <a:r>
              <a:rPr lang="pt-BR" sz="1600" dirty="0"/>
              <a:t>É uma argamassa com maior poder de aderência, ideal para ser utilizada no assentamento de porcelanatos e revestimentos cerâmicos em ambientes mais agressivos, como piscinas de água quente, saunas, churrasqueiras e para colar grandes placas (maiores que 60x60 cm).</a:t>
            </a:r>
          </a:p>
          <a:p>
            <a:pPr marL="114300" indent="0" algn="just">
              <a:buNone/>
            </a:pPr>
            <a:endParaRPr lang="pt-BR" sz="1600" b="1" dirty="0"/>
          </a:p>
          <a:p>
            <a:pPr marL="114300" indent="0" algn="just">
              <a:buNone/>
            </a:pPr>
            <a:endParaRPr lang="pt-BR" sz="1600" dirty="0"/>
          </a:p>
          <a:p>
            <a:pPr algn="just"/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51811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562621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Placas com grandes dimensões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Também deve ser aplicada argamassa no tardoz das placas com área igual ou superior a 900 cm² (ex.: 30 x 30 cm).</a:t>
            </a:r>
          </a:p>
          <a:p>
            <a:pPr algn="just"/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828800"/>
            <a:ext cx="481507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65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/>
              <a:t>Rejuntamento</a:t>
            </a:r>
          </a:p>
          <a:p>
            <a:pPr algn="just"/>
            <a:endParaRPr lang="pt-BR" sz="2000" b="1" dirty="0"/>
          </a:p>
          <a:p>
            <a:pPr marL="114300" indent="0" algn="just">
              <a:buNone/>
            </a:pPr>
            <a:r>
              <a:rPr lang="pt-BR" sz="2000" b="1" dirty="0"/>
              <a:t>Funcionalidade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Vedar as juntas;</a:t>
            </a:r>
          </a:p>
          <a:p>
            <a:pPr algn="just"/>
            <a:r>
              <a:rPr lang="pt-BR" sz="2000" dirty="0"/>
              <a:t>Permitir a substituição das peças cerâmicas;</a:t>
            </a:r>
          </a:p>
          <a:p>
            <a:pPr algn="just"/>
            <a:r>
              <a:rPr lang="pt-BR" sz="2000" dirty="0"/>
              <a:t>Absorver deformações e evitar tensões excessivas;</a:t>
            </a:r>
          </a:p>
          <a:p>
            <a:pPr algn="just"/>
            <a:r>
              <a:rPr lang="pt-BR" sz="2000" dirty="0"/>
              <a:t>Compensar possíveis variações dimensionais das peças.</a:t>
            </a:r>
            <a:endParaRPr lang="pt-B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77" y="1066136"/>
            <a:ext cx="4427591" cy="295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86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dirty="0"/>
              <a:t>Camada de recobrimento de uma superfície, com funções protetora e decorativa;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934353-A5F3-4041-A40C-37887C1F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704" y="2406194"/>
            <a:ext cx="4554858" cy="391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60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40066" y="1844824"/>
            <a:ext cx="9532936" cy="4351337"/>
          </a:xfrm>
        </p:spPr>
        <p:txBody>
          <a:bodyPr>
            <a:noAutofit/>
          </a:bodyPr>
          <a:lstStyle/>
          <a:p>
            <a:pPr algn="just"/>
            <a:r>
              <a:rPr lang="pt-BR" sz="1600" dirty="0"/>
              <a:t>A pintura aplicada assume a função de uma camada de sacrifício, que evita a </a:t>
            </a:r>
            <a:r>
              <a:rPr lang="pt-BR" sz="1600" b="1" dirty="0"/>
              <a:t>degradação precoce do substrato </a:t>
            </a:r>
            <a:r>
              <a:rPr lang="pt-BR" sz="1600" dirty="0"/>
              <a:t>sobre a qual é aplicada.</a:t>
            </a:r>
          </a:p>
          <a:p>
            <a:pPr algn="just"/>
            <a:endParaRPr lang="pt-BR" sz="1600" dirty="0"/>
          </a:p>
          <a:p>
            <a:pPr marL="0" indent="0" algn="just">
              <a:buNone/>
            </a:pPr>
            <a:r>
              <a:rPr lang="pt-BR" sz="1600" b="1" dirty="0"/>
              <a:t>Revestimentos de argamassa</a:t>
            </a:r>
          </a:p>
          <a:p>
            <a:pPr algn="just"/>
            <a:r>
              <a:rPr lang="pt-BR" sz="1600" dirty="0"/>
              <a:t>Protege contra esfarelamento e a ação da umidade;</a:t>
            </a:r>
          </a:p>
          <a:p>
            <a:pPr algn="just"/>
            <a:r>
              <a:rPr lang="pt-BR" sz="1600" dirty="0"/>
              <a:t>Reduz absorção de água e inibe o desenvolvimento de fungos e bolores.</a:t>
            </a:r>
          </a:p>
          <a:p>
            <a:pPr algn="just"/>
            <a:endParaRPr lang="pt-BR" sz="1600" dirty="0"/>
          </a:p>
          <a:p>
            <a:pPr marL="0" indent="0" algn="just">
              <a:buNone/>
            </a:pPr>
            <a:r>
              <a:rPr lang="pt-BR" sz="1600" b="1" dirty="0"/>
              <a:t>Madeiras</a:t>
            </a:r>
          </a:p>
          <a:p>
            <a:pPr algn="just"/>
            <a:r>
              <a:rPr lang="pt-BR" sz="1600" dirty="0"/>
              <a:t>Reduz a absorção de água e protege contra ação das intempéries, da água e do fogo 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Metais ferrosos </a:t>
            </a:r>
          </a:p>
          <a:p>
            <a:pPr algn="just"/>
            <a:r>
              <a:rPr lang="pt-BR" sz="1600" dirty="0"/>
              <a:t>Inibe a corrosão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1288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Qual a função dos revestimentos?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56" y="2420976"/>
            <a:ext cx="6150488" cy="404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369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pintura também tem função decorativa:</a:t>
            </a:r>
          </a:p>
          <a:p>
            <a:endParaRPr lang="pt-BR" sz="2000" dirty="0"/>
          </a:p>
          <a:p>
            <a:pPr lvl="1"/>
            <a:r>
              <a:rPr lang="pt-BR" sz="2000" dirty="0"/>
              <a:t>Cores;</a:t>
            </a:r>
          </a:p>
          <a:p>
            <a:pPr lvl="1"/>
            <a:r>
              <a:rPr lang="pt-BR" sz="2000" dirty="0"/>
              <a:t>Brilho;</a:t>
            </a:r>
          </a:p>
          <a:p>
            <a:pPr lvl="1"/>
            <a:r>
              <a:rPr lang="pt-BR" sz="2000" dirty="0"/>
              <a:t>Texturas.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389039"/>
            <a:ext cx="5533590" cy="37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68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44824"/>
            <a:ext cx="9154608" cy="480060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Os múltiplos estratos resultam da aplicação de sucessivas demãos de tintas de fundo (primers ou seladores), massas de nivelamento e tintas de acabamento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5414AE0-A39D-404D-88A4-86E0726E0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3105869"/>
            <a:ext cx="6457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56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b="1" dirty="0"/>
              <a:t>Tinta de fundo (selador) 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Substância líquida, constituída por resinas, solventes (ou água), pigmentos e aditivos, aplicado inicialmente (primeira demão) sobre um substrato;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b="1" dirty="0"/>
              <a:t>Função</a:t>
            </a:r>
          </a:p>
          <a:p>
            <a:pPr lvl="1" algn="just"/>
            <a:r>
              <a:rPr lang="pt-BR" sz="2000" dirty="0"/>
              <a:t>Diminuir e uniformizar a absorção; </a:t>
            </a:r>
          </a:p>
          <a:p>
            <a:pPr lvl="1" algn="just"/>
            <a:r>
              <a:rPr lang="pt-BR" sz="2000" dirty="0"/>
              <a:t>Isolar quimicamente a tinta do substrato; </a:t>
            </a:r>
          </a:p>
          <a:p>
            <a:pPr lvl="1" algn="just"/>
            <a:r>
              <a:rPr lang="pt-BR" sz="2000" dirty="0"/>
              <a:t>Melhorar a aderência.</a:t>
            </a:r>
          </a:p>
          <a:p>
            <a:pPr marL="0" indent="0" algn="just">
              <a:buNone/>
            </a:pPr>
            <a:r>
              <a:rPr lang="pt-BR" sz="2000" dirty="0"/>
              <a:t>.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3849144"/>
            <a:ext cx="3618744" cy="261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70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/>
              <a:t>Massa de nivelamento: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Substância pastosa, constituída por resinas solventes (ou água) e cargas inertes, aplicado sobre a superfície já preparada com o fundo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b="1" dirty="0"/>
              <a:t>Função</a:t>
            </a:r>
            <a:r>
              <a:rPr lang="pt-BR" sz="2000" dirty="0"/>
              <a:t> de corrigir pequenas fissuras e buracos e proporcionar superfície com textura lisa.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44" y="365760"/>
            <a:ext cx="3384375" cy="241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08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/>
              <a:t>Tinta de acabamento: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Substância líquida, constituída de resinas, solventes (ou água), pigmentos e aditivos;</a:t>
            </a:r>
          </a:p>
          <a:p>
            <a:pPr algn="just"/>
            <a:r>
              <a:rPr lang="pt-BR" sz="2000" dirty="0"/>
              <a:t>Após ser aplicada e secar (ou curar) se converte em película sólida, aderente e flexível;</a:t>
            </a:r>
          </a:p>
          <a:p>
            <a:pPr algn="just"/>
            <a:r>
              <a:rPr lang="pt-BR" sz="2000" dirty="0"/>
              <a:t>Função de dar acabamento a pintura.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035300"/>
            <a:ext cx="3661955" cy="273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23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b="1" dirty="0"/>
              <a:t>Diferença entre tinta e verniz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O verniz é uma película transparente, aderente e flexível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3429000"/>
            <a:ext cx="5114706" cy="305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31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Principais tipos de tintas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196979"/>
            <a:ext cx="5904656" cy="41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6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Principais tipos de tintas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276872"/>
            <a:ext cx="6409645" cy="44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851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Pintura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Pintura com </a:t>
            </a:r>
            <a:r>
              <a:rPr lang="pt-BR" sz="2000" b="1" dirty="0" err="1"/>
              <a:t>hidrofugante</a:t>
            </a:r>
            <a:endParaRPr lang="pt-BR" sz="2000" b="1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Trata-se de um tratamento para superfícies, com a finalidade de torná-las repelentes à água;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Sua aplicação não modifica a cor nem a aparência (brilho ou textura)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9" y="4430046"/>
            <a:ext cx="3923071" cy="24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99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/>
              <a:t>Funcionalidade</a:t>
            </a:r>
          </a:p>
          <a:p>
            <a:pPr algn="just"/>
            <a:endParaRPr lang="pt-BR" sz="2000" b="1" dirty="0"/>
          </a:p>
          <a:p>
            <a:pPr marL="114300" indent="0" algn="just">
              <a:buNone/>
            </a:pPr>
            <a:r>
              <a:rPr lang="pt-BR" sz="2000" b="1" dirty="0"/>
              <a:t>Auxiliar as vedações a cumprir suas funções: </a:t>
            </a:r>
          </a:p>
          <a:p>
            <a:pPr lvl="1" algn="just"/>
            <a:r>
              <a:rPr lang="pt-BR" sz="2000" dirty="0"/>
              <a:t>Estanqueidade ao ar e a água </a:t>
            </a:r>
          </a:p>
          <a:p>
            <a:pPr lvl="1" algn="just"/>
            <a:r>
              <a:rPr lang="pt-BR" sz="2000" dirty="0"/>
              <a:t>Proteção térmica e ou acústica </a:t>
            </a:r>
          </a:p>
          <a:p>
            <a:pPr lvl="1" algn="just"/>
            <a:r>
              <a:rPr lang="pt-BR" sz="2000" dirty="0"/>
              <a:t>Funções de segurança: contra a ação do fogo; resistência mecânica da própria vedação</a:t>
            </a:r>
          </a:p>
          <a:p>
            <a:pPr algn="just"/>
            <a:endParaRPr lang="pt-BR" sz="2000" b="1" dirty="0"/>
          </a:p>
          <a:p>
            <a:pPr marL="114300" indent="0" algn="just">
              <a:buNone/>
            </a:pPr>
            <a:r>
              <a:rPr lang="pt-BR" sz="2000" b="1" dirty="0"/>
              <a:t>Acabamento final: </a:t>
            </a:r>
          </a:p>
          <a:p>
            <a:pPr lvl="1" algn="just"/>
            <a:r>
              <a:rPr lang="pt-BR" sz="2000" dirty="0"/>
              <a:t>Função estética;</a:t>
            </a:r>
          </a:p>
          <a:p>
            <a:pPr lvl="1" algn="just"/>
            <a:r>
              <a:rPr lang="pt-BR" sz="2000" dirty="0"/>
              <a:t>Função de valorização econômica: Define o padrão do edifício e o seu valor econômico. </a:t>
            </a:r>
          </a:p>
        </p:txBody>
      </p:sp>
    </p:spTree>
    <p:extLst>
      <p:ext uri="{BB962C8B-B14F-4D97-AF65-F5344CB8AC3E}">
        <p14:creationId xmlns:p14="http://schemas.microsoft.com/office/powerpoint/2010/main" val="24663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algn="just"/>
            <a:r>
              <a:rPr lang="pt-BR" dirty="0"/>
              <a:t>Antes da execução é necessário preparar o substrato (base) removendo desmoldantes aderidos, eflorescências, óleos e outras sujeiras, como também retirando pregos, arames, pedaços de madeira e outros materiais estranhos.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Todos os dutos e redes de gás, água e esgoto deverão ser ensaiados sob a pressão recomendada para cada caso antes de iniciados os serviços de revestimento, procedendo-se da mesma forma em relação aos aparelhos e válvulas embutidos.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66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Revestimentos argamassados</a:t>
            </a:r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311987"/>
            <a:ext cx="3528392" cy="33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97A01ED-CF0D-4284-BDAF-C3DA8C8846B5}"/>
              </a:ext>
            </a:extLst>
          </p:cNvPr>
          <p:cNvSpPr txBox="1"/>
          <p:nvPr/>
        </p:nvSpPr>
        <p:spPr>
          <a:xfrm>
            <a:off x="767408" y="5568910"/>
            <a:ext cx="103504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NBR 7200 – Execução de revestimento de paredes e tetos de argamassas inorgânicas - Procedimento</a:t>
            </a:r>
          </a:p>
        </p:txBody>
      </p:sp>
    </p:spTree>
    <p:extLst>
      <p:ext uri="{BB962C8B-B14F-4D97-AF65-F5344CB8AC3E}">
        <p14:creationId xmlns:p14="http://schemas.microsoft.com/office/powerpoint/2010/main" val="107167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Revestimento argamassado</a:t>
            </a:r>
          </a:p>
          <a:p>
            <a:endParaRPr lang="pt-BR" sz="2000" dirty="0"/>
          </a:p>
          <a:p>
            <a:pPr algn="just"/>
            <a:r>
              <a:rPr lang="pt-BR" sz="2000" dirty="0"/>
              <a:t>Chapisco – Promover a aderência</a:t>
            </a:r>
          </a:p>
          <a:p>
            <a:pPr lvl="1" algn="just"/>
            <a:r>
              <a:rPr lang="pt-BR" sz="2000" dirty="0"/>
              <a:t>A espessura máxima para chapisco deverá ser de 0,5 cm</a:t>
            </a:r>
          </a:p>
          <a:p>
            <a:pPr lvl="1" algn="just"/>
            <a:r>
              <a:rPr lang="pt-BR" sz="2000" dirty="0"/>
              <a:t>Traço – 1:3 (cimento: areia) - volume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681588"/>
            <a:ext cx="3791744" cy="315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2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9896" y="1916832"/>
            <a:ext cx="6618312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Revestimento argamassado</a:t>
            </a:r>
          </a:p>
          <a:p>
            <a:pPr algn="just"/>
            <a:r>
              <a:rPr lang="pt-BR" sz="2000" dirty="0"/>
              <a:t>Emboço – Regularização grossa </a:t>
            </a:r>
          </a:p>
          <a:p>
            <a:pPr lvl="1" algn="just"/>
            <a:r>
              <a:rPr lang="pt-BR" sz="2000" dirty="0"/>
              <a:t>Utilizado onde será aplicado revestimento cerâmico</a:t>
            </a:r>
          </a:p>
          <a:p>
            <a:pPr lvl="1" algn="just"/>
            <a:r>
              <a:rPr lang="pt-BR" sz="2000" dirty="0"/>
              <a:t>Só deverá ser aplicado após a cura do chapisco</a:t>
            </a:r>
          </a:p>
          <a:p>
            <a:pPr lvl="1" algn="just"/>
            <a:r>
              <a:rPr lang="pt-BR" sz="2000" dirty="0"/>
              <a:t>A espessura não poderá exceder a 2 cm</a:t>
            </a:r>
          </a:p>
          <a:p>
            <a:pPr lvl="1" algn="just"/>
            <a:r>
              <a:rPr lang="pt-BR" sz="2000" dirty="0"/>
              <a:t>Deverá resultar em uma superfície áspera, a fim de facilitar a aderência do reboco</a:t>
            </a:r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55" y="1545195"/>
            <a:ext cx="4183345" cy="376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09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373120"/>
            <a:ext cx="9692640" cy="1325562"/>
          </a:xfrm>
        </p:spPr>
        <p:txBody>
          <a:bodyPr/>
          <a:lstStyle/>
          <a:p>
            <a:r>
              <a:rPr lang="pt-BR" dirty="0"/>
              <a:t>Revestimentos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2132160"/>
            <a:ext cx="6274288" cy="4351337"/>
          </a:xfrm>
        </p:spPr>
        <p:txBody>
          <a:bodyPr>
            <a:normAutofit/>
          </a:bodyPr>
          <a:lstStyle/>
          <a:p>
            <a:r>
              <a:rPr lang="pt-BR" sz="2000" b="1" dirty="0"/>
              <a:t>Revestimento argamassado</a:t>
            </a:r>
          </a:p>
          <a:p>
            <a:endParaRPr lang="pt-BR" sz="2000" dirty="0"/>
          </a:p>
          <a:p>
            <a:r>
              <a:rPr lang="pt-BR" sz="2000" dirty="0"/>
              <a:t>Reboco – Acabamento mais fino </a:t>
            </a:r>
          </a:p>
          <a:p>
            <a:pPr lvl="1"/>
            <a:r>
              <a:rPr lang="pt-BR" sz="2000" dirty="0"/>
              <a:t>Aplicado sobre o emboço; </a:t>
            </a:r>
          </a:p>
          <a:p>
            <a:pPr lvl="1"/>
            <a:r>
              <a:rPr lang="pt-BR" sz="2000" dirty="0"/>
              <a:t>O reboco precisa apresentar aspecto uniforme, com superfície plana;</a:t>
            </a:r>
          </a:p>
          <a:p>
            <a:pPr lvl="1"/>
            <a:r>
              <a:rPr lang="pt-BR" sz="2000" dirty="0"/>
              <a:t>A espessura deve ser de 0,5 cm.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824609"/>
            <a:ext cx="4579807" cy="412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11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404664"/>
            <a:ext cx="9692640" cy="1325562"/>
          </a:xfrm>
        </p:spPr>
        <p:txBody>
          <a:bodyPr/>
          <a:lstStyle/>
          <a:p>
            <a:r>
              <a:rPr lang="pt-BR" dirty="0"/>
              <a:t>Revestimentos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916832"/>
            <a:ext cx="5482200" cy="4351337"/>
          </a:xfrm>
        </p:spPr>
        <p:txBody>
          <a:bodyPr>
            <a:normAutofit/>
          </a:bodyPr>
          <a:lstStyle/>
          <a:p>
            <a:r>
              <a:rPr lang="pt-BR" sz="2000" b="1" dirty="0"/>
              <a:t>Revestimentos argamassados</a:t>
            </a:r>
          </a:p>
          <a:p>
            <a:endParaRPr lang="pt-BR" sz="2000" dirty="0"/>
          </a:p>
          <a:p>
            <a:pPr algn="just"/>
            <a:r>
              <a:rPr lang="pt-BR" sz="2000" dirty="0"/>
              <a:t>Camada única </a:t>
            </a:r>
          </a:p>
          <a:p>
            <a:pPr lvl="1" algn="just"/>
            <a:r>
              <a:rPr lang="pt-BR" sz="2000" dirty="0"/>
              <a:t>Mais frequentemente utilizada hoje em dia</a:t>
            </a:r>
          </a:p>
          <a:p>
            <a:pPr marL="274320" lvl="1" indent="0" algn="just">
              <a:buNone/>
            </a:pPr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94" y="1227609"/>
            <a:ext cx="544380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956403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1608</TotalTime>
  <Words>1049</Words>
  <Application>Microsoft Office PowerPoint</Application>
  <PresentationFormat>Widescreen</PresentationFormat>
  <Paragraphs>186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Revestimentos </vt:lpstr>
      <vt:lpstr>Revestimentos </vt:lpstr>
      <vt:lpstr>Revestimentos</vt:lpstr>
      <vt:lpstr>Revestimentos</vt:lpstr>
      <vt:lpstr>Revestimentos</vt:lpstr>
      <vt:lpstr>Revestimentos</vt:lpstr>
      <vt:lpstr>Revestimentos </vt:lpstr>
      <vt:lpstr>Revestimentos </vt:lpstr>
      <vt:lpstr>Revestimentos</vt:lpstr>
      <vt:lpstr>Revestimentos</vt:lpstr>
      <vt:lpstr>Apresentação do PowerPoint</vt:lpstr>
      <vt:lpstr>Apresentação do PowerPoint</vt:lpstr>
      <vt:lpstr>Revestimentos</vt:lpstr>
      <vt:lpstr>Revestimentos </vt:lpstr>
      <vt:lpstr>Revestimentos</vt:lpstr>
      <vt:lpstr>Revestimentos</vt:lpstr>
      <vt:lpstr>Pintura</vt:lpstr>
      <vt:lpstr>Pintura</vt:lpstr>
      <vt:lpstr>Pintura </vt:lpstr>
      <vt:lpstr>Pintura</vt:lpstr>
      <vt:lpstr>Pintura </vt:lpstr>
      <vt:lpstr>Pintura</vt:lpstr>
      <vt:lpstr>Pintura</vt:lpstr>
      <vt:lpstr>Pintura</vt:lpstr>
      <vt:lpstr>Pintura </vt:lpstr>
      <vt:lpstr>Pintura </vt:lpstr>
      <vt:lpstr>Pintura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Etapas de uma obra – Parte II</dc:title>
  <dc:creator>Juliane Santos Souza</dc:creator>
  <cp:lastModifiedBy>Juliane Santos Souza</cp:lastModifiedBy>
  <cp:revision>63</cp:revision>
  <dcterms:created xsi:type="dcterms:W3CDTF">2020-09-04T03:16:50Z</dcterms:created>
  <dcterms:modified xsi:type="dcterms:W3CDTF">2022-03-16T01:07:58Z</dcterms:modified>
</cp:coreProperties>
</file>