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64" r:id="rId4"/>
    <p:sldId id="265" r:id="rId5"/>
    <p:sldId id="266" r:id="rId6"/>
    <p:sldId id="268" r:id="rId7"/>
    <p:sldId id="267" r:id="rId8"/>
    <p:sldId id="269" r:id="rId9"/>
    <p:sldId id="270" r:id="rId10"/>
    <p:sldId id="261" r:id="rId11"/>
    <p:sldId id="271" r:id="rId12"/>
    <p:sldId id="272" r:id="rId13"/>
    <p:sldId id="273" r:id="rId14"/>
    <p:sldId id="27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1FF29B2-58EC-4D8D-AF89-6B699B37A6B3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05F887BE-D08B-4290-8D28-744C128200FE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10357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9B2-58EC-4D8D-AF89-6B699B37A6B3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87BE-D08B-4290-8D28-744C128200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2795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9B2-58EC-4D8D-AF89-6B699B37A6B3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87BE-D08B-4290-8D28-744C128200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2607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9B2-58EC-4D8D-AF89-6B699B37A6B3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87BE-D08B-4290-8D28-744C128200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3283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9B2-58EC-4D8D-AF89-6B699B37A6B3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87BE-D08B-4290-8D28-744C128200FE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65809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9B2-58EC-4D8D-AF89-6B699B37A6B3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87BE-D08B-4290-8D28-744C128200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56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9B2-58EC-4D8D-AF89-6B699B37A6B3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87BE-D08B-4290-8D28-744C128200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3279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9B2-58EC-4D8D-AF89-6B699B37A6B3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87BE-D08B-4290-8D28-744C128200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33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9B2-58EC-4D8D-AF89-6B699B37A6B3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87BE-D08B-4290-8D28-744C128200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1666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9B2-58EC-4D8D-AF89-6B699B37A6B3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87BE-D08B-4290-8D28-744C128200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26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9B2-58EC-4D8D-AF89-6B699B37A6B3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87BE-D08B-4290-8D28-744C128200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398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A1FF29B2-58EC-4D8D-AF89-6B699B37A6B3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05F887BE-D08B-4290-8D28-744C128200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3824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387265" y="-1107504"/>
            <a:ext cx="7543800" cy="2593975"/>
          </a:xfrm>
        </p:spPr>
        <p:txBody>
          <a:bodyPr/>
          <a:lstStyle/>
          <a:p>
            <a:r>
              <a:rPr lang="pt-BR" sz="2500" dirty="0"/>
              <a:t>Faculdade de tecnologia e ciências da Bahia</a:t>
            </a:r>
            <a:br>
              <a:rPr lang="pt-BR" sz="2500" dirty="0"/>
            </a:br>
            <a:r>
              <a:rPr lang="pt-BR" sz="2500" dirty="0"/>
              <a:t>Curso: Engenharia Civil</a:t>
            </a:r>
            <a:br>
              <a:rPr lang="pt-BR" sz="2500" dirty="0"/>
            </a:br>
            <a:r>
              <a:rPr lang="pt-BR" sz="2500" dirty="0"/>
              <a:t>Disciplina: Gestão e tecnologia das construções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290202"/>
            <a:ext cx="2520280" cy="129614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3071664" y="3341077"/>
            <a:ext cx="6624736" cy="17526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5000" dirty="0">
                <a:solidFill>
                  <a:schemeClr val="tx2"/>
                </a:solidFill>
              </a:rPr>
              <a:t>BDI</a:t>
            </a: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r"/>
            <a:r>
              <a:rPr lang="pt-BR" sz="2200" dirty="0">
                <a:solidFill>
                  <a:schemeClr val="tx2"/>
                </a:solidFill>
              </a:rPr>
              <a:t>Professora: Juliane Souza</a:t>
            </a:r>
          </a:p>
        </p:txBody>
      </p:sp>
    </p:spTree>
    <p:extLst>
      <p:ext uri="{BB962C8B-B14F-4D97-AF65-F5344CB8AC3E}">
        <p14:creationId xmlns:p14="http://schemas.microsoft.com/office/powerpoint/2010/main" val="2055546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BDI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Como calcula o BDI?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825" y="3048000"/>
            <a:ext cx="29622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3955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BDI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Em termos práticos, o </a:t>
            </a:r>
            <a:r>
              <a:rPr lang="pt-BR" b="1" dirty="0"/>
              <a:t>BDI </a:t>
            </a:r>
            <a:r>
              <a:rPr lang="pt-BR" dirty="0"/>
              <a:t>é o percentual que deve ser aplicado sobre o custo direto dos itens da planilha da obra para se chegar ao preço de venda.</a:t>
            </a:r>
          </a:p>
          <a:p>
            <a:pPr algn="just"/>
            <a:endParaRPr lang="pt-BR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24C5028D-18A6-42DD-9163-5557111038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4863" y="4000322"/>
            <a:ext cx="29622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604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3708" y="404664"/>
            <a:ext cx="7824700" cy="6192688"/>
          </a:xfrm>
        </p:spPr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pt-BR" dirty="0"/>
              <a:t>Considerando o exemplo anterior, calcular o BDI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Custo indireto = R$ 500,00</a:t>
            </a:r>
          </a:p>
          <a:p>
            <a:r>
              <a:rPr lang="pt-BR" dirty="0"/>
              <a:t>Administração central = R$ 50,00</a:t>
            </a:r>
          </a:p>
          <a:p>
            <a:r>
              <a:rPr lang="pt-BR" dirty="0"/>
              <a:t>Imprevistos e contingências = R$ 50,00</a:t>
            </a:r>
          </a:p>
          <a:p>
            <a:r>
              <a:rPr lang="pt-BR" dirty="0"/>
              <a:t>Lucro = 10% sobre o faturamento</a:t>
            </a:r>
          </a:p>
          <a:p>
            <a:r>
              <a:rPr lang="pt-BR" dirty="0"/>
              <a:t>Impostos = 10% sobre o faturamento.</a:t>
            </a:r>
          </a:p>
          <a:p>
            <a:endParaRPr lang="pt-BR" dirty="0"/>
          </a:p>
          <a:p>
            <a:pPr marL="114300" indent="0">
              <a:buNone/>
            </a:pPr>
            <a:r>
              <a:rPr lang="pt-BR" dirty="0"/>
              <a:t>Cálculo da incidência sobre o preço de venda</a:t>
            </a:r>
          </a:p>
          <a:p>
            <a:pPr marL="114300" indent="0">
              <a:buNone/>
            </a:pPr>
            <a:r>
              <a:rPr lang="pt-BR" dirty="0"/>
              <a:t>Incidência sobre o preço de venda = 20 % </a:t>
            </a:r>
          </a:p>
          <a:p>
            <a:pPr marL="114300" indent="0">
              <a:buNone/>
            </a:pPr>
            <a:r>
              <a:rPr lang="pt-BR" dirty="0"/>
              <a:t>Cálculo dos custos = 5000 + 500 + 50 + 50</a:t>
            </a:r>
          </a:p>
          <a:p>
            <a:pPr marL="114300" indent="0">
              <a:buNone/>
            </a:pPr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510" y="980728"/>
            <a:ext cx="7274279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309DECA9-45D0-413C-9097-CDE86FC5F61D}"/>
                  </a:ext>
                </a:extLst>
              </p:cNvPr>
              <p:cNvSpPr txBox="1"/>
              <p:nvPr/>
            </p:nvSpPr>
            <p:spPr>
              <a:xfrm>
                <a:off x="5856058" y="3668251"/>
                <a:ext cx="6105378" cy="5106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14300" indent="0" algn="ctr">
                  <a:buNone/>
                </a:pPr>
                <a:r>
                  <a:rPr lang="pt-BR" dirty="0"/>
                  <a:t>PV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𝐶𝑢𝑠𝑡𝑜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1 −</m:t>
                        </m:r>
                        <m:r>
                          <a:rPr lang="pt-BR" i="1">
                            <a:latin typeface="Cambria Math"/>
                          </a:rPr>
                          <m:t>𝑖</m:t>
                        </m:r>
                        <m:r>
                          <a:rPr lang="pt-BR" i="1">
                            <a:latin typeface="Cambria Math"/>
                          </a:rPr>
                          <m:t> %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5600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1 −0,20</m:t>
                        </m:r>
                      </m:den>
                    </m:f>
                  </m:oMath>
                </a14:m>
                <a:r>
                  <a:rPr lang="pt-BR" dirty="0"/>
                  <a:t>  = R$ 7000,00</a:t>
                </a:r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309DECA9-45D0-413C-9097-CDE86FC5F6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6058" y="3668251"/>
                <a:ext cx="6105378" cy="5106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7532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199456" y="620688"/>
                <a:ext cx="9433048" cy="5780112"/>
              </a:xfrm>
            </p:spPr>
            <p:txBody>
              <a:bodyPr>
                <a:normAutofit fontScale="85000" lnSpcReduction="20000"/>
              </a:bodyPr>
              <a:lstStyle/>
              <a:p>
                <a:pPr marL="114300" indent="0" algn="ctr">
                  <a:buNone/>
                </a:pPr>
                <a:r>
                  <a:rPr lang="pt-BR" dirty="0"/>
                  <a:t>BDI =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/>
                          </a:rPr>
                          <m:t>𝑃𝑉</m:t>
                        </m:r>
                      </m:num>
                      <m:den>
                        <m:r>
                          <a:rPr lang="pt-BR" b="0" i="1" smtClean="0">
                            <a:latin typeface="Cambria Math"/>
                          </a:rPr>
                          <m:t>𝐶𝐷</m:t>
                        </m:r>
                      </m:den>
                    </m:f>
                    <m:r>
                      <a:rPr lang="pt-BR" b="0" i="1" smtClean="0">
                        <a:latin typeface="Cambria Math"/>
                      </a:rPr>
                      <m:t>−1</m:t>
                    </m:r>
                  </m:oMath>
                </a14:m>
                <a:r>
                  <a:rPr lang="pt-BR" dirty="0"/>
                  <a:t>) x 100 =&gt; BDI =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/>
                          </a:rPr>
                          <m:t>7000</m:t>
                        </m:r>
                      </m:num>
                      <m:den>
                        <m:r>
                          <a:rPr lang="pt-BR" b="0" i="1" smtClean="0">
                            <a:latin typeface="Cambria Math"/>
                          </a:rPr>
                          <m:t>5000</m:t>
                        </m:r>
                      </m:den>
                    </m:f>
                    <m:r>
                      <a:rPr lang="pt-BR" i="1">
                        <a:latin typeface="Cambria Math"/>
                      </a:rPr>
                      <m:t>−1</m:t>
                    </m:r>
                    <m:r>
                      <a:rPr lang="pt-BR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pt-BR" dirty="0"/>
                  <a:t> x 100 = ?</a:t>
                </a:r>
              </a:p>
              <a:p>
                <a:pPr marL="114300" indent="0" algn="ctr">
                  <a:buNone/>
                </a:pPr>
                <a:endParaRPr lang="pt-BR" dirty="0"/>
              </a:p>
              <a:p>
                <a:pPr marL="114300" indent="0" algn="ctr">
                  <a:buNone/>
                </a:pPr>
                <a:endParaRPr lang="pt-BR" dirty="0"/>
              </a:p>
              <a:p>
                <a:pPr marL="114300" indent="0">
                  <a:buNone/>
                </a:pPr>
                <a:r>
                  <a:rPr lang="pt-BR" dirty="0"/>
                  <a:t>O BDI será de 40 % </a:t>
                </a:r>
              </a:p>
              <a:p>
                <a:pPr marL="114300" indent="0">
                  <a:buNone/>
                </a:pPr>
                <a:endParaRPr lang="pt-BR" dirty="0"/>
              </a:p>
              <a:p>
                <a:pPr marL="114300" indent="0">
                  <a:buNone/>
                </a:pPr>
                <a:endParaRPr lang="pt-BR" dirty="0"/>
              </a:p>
              <a:p>
                <a:pPr marL="114300" indent="0">
                  <a:buNone/>
                </a:pPr>
                <a:endParaRPr lang="pt-BR" dirty="0"/>
              </a:p>
              <a:p>
                <a:pPr marL="114300" indent="0">
                  <a:buNone/>
                </a:pPr>
                <a:endParaRPr lang="pt-BR" dirty="0"/>
              </a:p>
              <a:p>
                <a:pPr marL="114300" indent="0">
                  <a:buNone/>
                </a:pPr>
                <a:endParaRPr lang="pt-BR" dirty="0"/>
              </a:p>
              <a:p>
                <a:pPr marL="114300" indent="0">
                  <a:buNone/>
                </a:pPr>
                <a:endParaRPr lang="pt-BR" dirty="0"/>
              </a:p>
              <a:p>
                <a:pPr marL="114300" indent="0">
                  <a:buNone/>
                </a:pPr>
                <a:endParaRPr lang="pt-BR" dirty="0"/>
              </a:p>
              <a:p>
                <a:pPr marL="114300" indent="0">
                  <a:buNone/>
                </a:pPr>
                <a:endParaRPr lang="pt-BR" dirty="0"/>
              </a:p>
              <a:p>
                <a:pPr marL="114300" indent="0">
                  <a:buNone/>
                </a:pPr>
                <a:r>
                  <a:rPr lang="pt-BR" dirty="0"/>
                  <a:t>BDI  40%  =</a:t>
                </a:r>
              </a:p>
              <a:p>
                <a:pPr marL="114300" indent="0">
                  <a:buNone/>
                </a:pPr>
                <a:endParaRPr lang="pt-BR" dirty="0"/>
              </a:p>
              <a:p>
                <a:pPr marL="114300" indent="0">
                  <a:buNone/>
                </a:pPr>
                <a:r>
                  <a:rPr lang="pt-BR" dirty="0"/>
                  <a:t>Valor do serviço  =</a:t>
                </a:r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99456" y="620688"/>
                <a:ext cx="9433048" cy="5780112"/>
              </a:xfrm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A79135C7-C56C-41B4-ABF6-0B098B39F6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880" y="3140969"/>
            <a:ext cx="6732240" cy="1666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6810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C10A58-023B-478E-BFFB-519A2153B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Conclusões do BDI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BBFD33-F2AA-4150-AE18-E67219692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98884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1. Nem toda obra tem o mesmo BDI;</a:t>
            </a:r>
          </a:p>
          <a:p>
            <a:pPr algn="just"/>
            <a:r>
              <a:rPr lang="pt-BR" dirty="0"/>
              <a:t> 2. No cálculo do BDI só entram os impostos que incidem sobre o faturamento (preço de venda). </a:t>
            </a:r>
          </a:p>
          <a:p>
            <a:pPr algn="just"/>
            <a:r>
              <a:rPr lang="pt-BR" dirty="0"/>
              <a:t>3. O BDI não tem limite superior. </a:t>
            </a:r>
          </a:p>
          <a:p>
            <a:pPr algn="just"/>
            <a:r>
              <a:rPr lang="pt-BR" dirty="0"/>
              <a:t>4. Numa concorrência, duas empresas proponentes não necessariamente chegam ao mesmo BDI. </a:t>
            </a:r>
          </a:p>
        </p:txBody>
      </p:sp>
    </p:spTree>
    <p:extLst>
      <p:ext uri="{BB962C8B-B14F-4D97-AF65-F5344CB8AC3E}">
        <p14:creationId xmlns:p14="http://schemas.microsoft.com/office/powerpoint/2010/main" val="916947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Preço de venda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5106286" cy="4351337"/>
          </a:xfrm>
        </p:spPr>
        <p:txBody>
          <a:bodyPr/>
          <a:lstStyle/>
          <a:p>
            <a:pPr algn="just"/>
            <a:r>
              <a:rPr lang="pt-BR" dirty="0"/>
              <a:t>Tendo orçado todos os custos da obra, definindo o percentual de lucro almejado e identificado todos os impostos com suas respectivas alíquotas, o orçamentista está em condições de calcular o </a:t>
            </a:r>
            <a:r>
              <a:rPr lang="pt-BR" b="1" dirty="0"/>
              <a:t>preço de venda</a:t>
            </a:r>
          </a:p>
          <a:p>
            <a:pPr algn="just"/>
            <a:endParaRPr lang="pt-BR" b="1" dirty="0"/>
          </a:p>
          <a:p>
            <a:pPr algn="just"/>
            <a:r>
              <a:rPr lang="pt-BR" b="1" dirty="0"/>
              <a:t>O preço de venda </a:t>
            </a:r>
            <a:r>
              <a:rPr lang="pt-BR" dirty="0"/>
              <a:t>engloba todos os custos, o lucro e os impostos</a:t>
            </a:r>
          </a:p>
          <a:p>
            <a:pPr algn="just"/>
            <a:endParaRPr lang="pt-BR" b="1" dirty="0"/>
          </a:p>
          <a:p>
            <a:pPr algn="just"/>
            <a:endParaRPr lang="pt-BR" b="1" dirty="0"/>
          </a:p>
          <a:p>
            <a:pPr algn="just"/>
            <a:endParaRPr lang="pt-BR" b="1" dirty="0"/>
          </a:p>
          <a:p>
            <a:pPr algn="just"/>
            <a:endParaRPr lang="pt-BR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53CB7F2-5455-4FDA-957F-F245DC947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8158" y="1691322"/>
            <a:ext cx="5823842" cy="378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1963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99456" y="692696"/>
            <a:ext cx="7620000" cy="4800600"/>
          </a:xfrm>
        </p:spPr>
        <p:txBody>
          <a:bodyPr/>
          <a:lstStyle/>
          <a:p>
            <a:pPr marL="114300" indent="0" algn="just">
              <a:buNone/>
            </a:pPr>
            <a:r>
              <a:rPr lang="pt-BR" dirty="0"/>
              <a:t>CUSTO inclui: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Custos </a:t>
            </a:r>
            <a:r>
              <a:rPr lang="pt-BR" b="1" dirty="0"/>
              <a:t>diretos;</a:t>
            </a:r>
          </a:p>
          <a:p>
            <a:pPr algn="just"/>
            <a:r>
              <a:rPr lang="pt-BR" dirty="0"/>
              <a:t>Custos </a:t>
            </a:r>
            <a:r>
              <a:rPr lang="pt-BR" b="1" dirty="0"/>
              <a:t>indiretos;</a:t>
            </a:r>
          </a:p>
          <a:p>
            <a:pPr algn="just"/>
            <a:r>
              <a:rPr lang="pt-BR" dirty="0"/>
              <a:t>Custos </a:t>
            </a:r>
            <a:r>
              <a:rPr lang="pt-BR" b="1" dirty="0"/>
              <a:t>acessórios - administração central, custo financeiro, imprevistos e contingências.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3056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99456" y="476672"/>
            <a:ext cx="9577064" cy="592412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Preço de venda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114300" indent="0" algn="just">
              <a:buNone/>
            </a:pPr>
            <a:r>
              <a:rPr lang="pt-BR" dirty="0"/>
              <a:t>Onde:</a:t>
            </a:r>
          </a:p>
          <a:p>
            <a:pPr algn="just"/>
            <a:r>
              <a:rPr lang="pt-BR" dirty="0"/>
              <a:t>PV = preço de venda (R$);</a:t>
            </a:r>
          </a:p>
          <a:p>
            <a:pPr algn="just"/>
            <a:r>
              <a:rPr lang="pt-BR" dirty="0"/>
              <a:t>CUSTO = custo total (direto, indireto, administração central, custo financeiro, imprevistos e contingências) (R$);</a:t>
            </a:r>
          </a:p>
          <a:p>
            <a:pPr algn="just"/>
            <a:r>
              <a:rPr lang="pt-BR" dirty="0"/>
              <a:t>i% = somatória de todas as incidências sobre o preço de venda (em percentual).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76" y="1124745"/>
            <a:ext cx="2881858" cy="120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584" y="5085184"/>
            <a:ext cx="6833782" cy="1669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8005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2063552" y="476672"/>
                <a:ext cx="8352928" cy="6120680"/>
              </a:xfrm>
            </p:spPr>
            <p:txBody>
              <a:bodyPr>
                <a:normAutofit lnSpcReduction="10000"/>
              </a:bodyPr>
              <a:lstStyle/>
              <a:p>
                <a:pPr marL="114300" indent="0" algn="just">
                  <a:buNone/>
                </a:pPr>
                <a:r>
                  <a:rPr lang="pt-BR" dirty="0"/>
                  <a:t>Exemplo: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Uma obra foi orçada em R$ 250.000,00 (custo total). Na localidade da obra, os impostos atingem 7% e a lucratividade desejada pelo construtor é de 8%. Calcular o preço de venda.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Imposto = 7 % </a:t>
                </a:r>
              </a:p>
              <a:p>
                <a:pPr algn="just"/>
                <a:r>
                  <a:rPr lang="pt-BR" dirty="0"/>
                  <a:t>Lucratividade = 8 % 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Incidência sobre o preço de venda = 15 % 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Preço de venda: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PV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𝐶𝑢𝑠𝑡𝑜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1 −</m:t>
                        </m:r>
                        <m:r>
                          <a:rPr lang="pt-BR" i="1">
                            <a:latin typeface="Cambria Math"/>
                          </a:rPr>
                          <m:t>𝑖</m:t>
                        </m:r>
                        <m:r>
                          <a:rPr lang="pt-BR" i="1">
                            <a:latin typeface="Cambria Math"/>
                          </a:rPr>
                          <m:t> %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/>
                          </a:rPr>
                          <m:t>250000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1 −</m:t>
                        </m:r>
                        <m:r>
                          <a:rPr lang="pt-BR" b="0" i="1" smtClean="0">
                            <a:latin typeface="Cambria Math"/>
                          </a:rPr>
                          <m:t>0,15</m:t>
                        </m:r>
                      </m:den>
                    </m:f>
                  </m:oMath>
                </a14:m>
                <a:r>
                  <a:rPr lang="pt-BR" dirty="0"/>
                  <a:t>  = R$ ?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63552" y="476672"/>
                <a:ext cx="8352928" cy="6120680"/>
              </a:xfrm>
              <a:blipFill>
                <a:blip r:embed="rId2"/>
                <a:stretch>
                  <a:fillRect l="-146" t="-1195" r="-58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9839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476672"/>
            <a:ext cx="7620000" cy="5924128"/>
          </a:xfrm>
        </p:spPr>
        <p:txBody>
          <a:bodyPr/>
          <a:lstStyle/>
          <a:p>
            <a:pPr marL="114300" indent="0" algn="just">
              <a:buNone/>
            </a:pPr>
            <a:r>
              <a:rPr lang="pt-BR" dirty="0"/>
              <a:t>Verificação: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Custo = R$ 250.000,00</a:t>
            </a:r>
          </a:p>
          <a:p>
            <a:pPr algn="just"/>
            <a:r>
              <a:rPr lang="pt-BR" dirty="0"/>
              <a:t>Impostos = 7% x 294.117,65 = R$ 20.588,24</a:t>
            </a:r>
          </a:p>
          <a:p>
            <a:pPr algn="just"/>
            <a:r>
              <a:rPr lang="pt-BR" dirty="0"/>
              <a:t>Lucro = 8% x 294.117,65 = R$ 23.529,41</a:t>
            </a:r>
          </a:p>
          <a:p>
            <a:pPr algn="just"/>
            <a:r>
              <a:rPr lang="pt-BR" dirty="0"/>
              <a:t>Soma = R$ 294.117,65 = PV (OK!)</a:t>
            </a:r>
          </a:p>
        </p:txBody>
      </p:sp>
    </p:spTree>
    <p:extLst>
      <p:ext uri="{BB962C8B-B14F-4D97-AF65-F5344CB8AC3E}">
        <p14:creationId xmlns:p14="http://schemas.microsoft.com/office/powerpoint/2010/main" val="3500755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99456" y="404664"/>
            <a:ext cx="9433048" cy="583264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Preço de venda</a:t>
            </a:r>
          </a:p>
          <a:p>
            <a:pPr marL="114300" indent="0" algn="just">
              <a:buNone/>
            </a:pPr>
            <a:endParaRPr lang="pt-BR" dirty="0"/>
          </a:p>
          <a:p>
            <a:pPr marL="114300" indent="0" algn="just">
              <a:buNone/>
            </a:pPr>
            <a:r>
              <a:rPr lang="pt-BR" dirty="0"/>
              <a:t>Custo direto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O montante de R$ 5.000,00 não é ainda o preço de venda; é tão-somente o custo direto. </a:t>
            </a:r>
          </a:p>
          <a:p>
            <a:pPr algn="just"/>
            <a:r>
              <a:rPr lang="pt-BR" dirty="0"/>
              <a:t>Falta acrescentar o custo indireto, os custos acessórios (administração contratual, custo financeiro, imprevistos e contingências), o lucro e os impostos. Suponha que estes outros itens tenham os seguintes valores: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6426" y="1772816"/>
            <a:ext cx="8100392" cy="200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696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548680"/>
                <a:ext cx="7620000" cy="585212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pt-BR" dirty="0"/>
                  <a:t>Custo indireto = R$ 500,00</a:t>
                </a:r>
              </a:p>
              <a:p>
                <a:r>
                  <a:rPr lang="pt-BR" dirty="0"/>
                  <a:t>Administração central = R$ 50,00</a:t>
                </a:r>
              </a:p>
              <a:p>
                <a:r>
                  <a:rPr lang="pt-BR" dirty="0"/>
                  <a:t>Imprevistos e contingências = R$ 50,00</a:t>
                </a:r>
              </a:p>
              <a:p>
                <a:r>
                  <a:rPr lang="pt-BR" dirty="0"/>
                  <a:t>Lucro = 10% sobre o faturamento</a:t>
                </a:r>
              </a:p>
              <a:p>
                <a:r>
                  <a:rPr lang="pt-BR" dirty="0"/>
                  <a:t>Impostos = 10% sobre o faturamento.</a:t>
                </a:r>
              </a:p>
              <a:p>
                <a:endParaRPr lang="pt-BR" dirty="0"/>
              </a:p>
              <a:p>
                <a:pPr marL="114300" indent="0">
                  <a:buNone/>
                </a:pPr>
                <a:r>
                  <a:rPr lang="pt-BR" dirty="0"/>
                  <a:t>Cálculo da incidência sobre o preço de venda</a:t>
                </a:r>
              </a:p>
              <a:p>
                <a:pPr marL="114300" indent="0">
                  <a:buNone/>
                </a:pPr>
                <a:r>
                  <a:rPr lang="pt-BR" dirty="0"/>
                  <a:t>Incidência sobre o preço de venda = 20 % </a:t>
                </a:r>
              </a:p>
              <a:p>
                <a:pPr marL="114300" indent="0">
                  <a:buNone/>
                </a:pPr>
                <a:endParaRPr lang="pt-BR" dirty="0"/>
              </a:p>
              <a:p>
                <a:pPr marL="114300" indent="0">
                  <a:buNone/>
                </a:pPr>
                <a:r>
                  <a:rPr lang="pt-BR" dirty="0"/>
                  <a:t>Cálculo dos custos = </a:t>
                </a:r>
                <a:r>
                  <a:rPr lang="pt-BR" b="1" dirty="0"/>
                  <a:t>5000</a:t>
                </a:r>
                <a:r>
                  <a:rPr lang="pt-BR" dirty="0"/>
                  <a:t> + 500 + 50 + 50</a:t>
                </a:r>
              </a:p>
              <a:p>
                <a:pPr marL="114300" indent="0">
                  <a:buNone/>
                </a:pPr>
                <a:endParaRPr lang="pt-BR" dirty="0"/>
              </a:p>
              <a:p>
                <a:pPr marL="114300" indent="0">
                  <a:buNone/>
                </a:pPr>
                <a:endParaRPr lang="pt-BR" dirty="0"/>
              </a:p>
              <a:p>
                <a:pPr marL="114300" indent="0" algn="ctr">
                  <a:buNone/>
                </a:pPr>
                <a:r>
                  <a:rPr lang="pt-BR" dirty="0"/>
                  <a:t>PV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𝐶𝑢𝑠𝑡𝑜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1 −</m:t>
                        </m:r>
                        <m:r>
                          <a:rPr lang="pt-BR" i="1">
                            <a:latin typeface="Cambria Math"/>
                          </a:rPr>
                          <m:t>𝑖</m:t>
                        </m:r>
                        <m:r>
                          <a:rPr lang="pt-BR" i="1">
                            <a:latin typeface="Cambria Math"/>
                          </a:rPr>
                          <m:t> %</m:t>
                        </m:r>
                      </m:den>
                    </m:f>
                  </m:oMath>
                </a14:m>
                <a:r>
                  <a:rPr lang="pt-BR" dirty="0"/>
                  <a:t> </a:t>
                </a: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548680"/>
                <a:ext cx="7620000" cy="5852120"/>
              </a:xfrm>
              <a:blipFill>
                <a:blip r:embed="rId2"/>
                <a:stretch>
                  <a:fillRect l="-160" t="-125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2326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99456" y="332656"/>
            <a:ext cx="9001000" cy="6068144"/>
          </a:xfrm>
        </p:spPr>
        <p:txBody>
          <a:bodyPr>
            <a:normAutofit fontScale="85000" lnSpcReduction="20000"/>
          </a:bodyPr>
          <a:lstStyle/>
          <a:p>
            <a:pPr marL="114300" indent="0" algn="just">
              <a:buNone/>
            </a:pPr>
            <a:r>
              <a:rPr lang="pt-BR" sz="2400" dirty="0"/>
              <a:t>A questão agora é:</a:t>
            </a:r>
          </a:p>
          <a:p>
            <a:pPr marL="114300" indent="0" algn="just">
              <a:buNone/>
            </a:pPr>
            <a:endParaRPr lang="pt-BR" sz="2400" dirty="0"/>
          </a:p>
          <a:p>
            <a:pPr algn="just"/>
            <a:r>
              <a:rPr lang="pt-BR" sz="2400" dirty="0"/>
              <a:t>Como explicitar este valor na planilha de serviços da obra?</a:t>
            </a:r>
          </a:p>
          <a:p>
            <a:pPr algn="just"/>
            <a:endParaRPr lang="pt-BR" sz="2400" dirty="0"/>
          </a:p>
          <a:p>
            <a:pPr algn="just"/>
            <a:endParaRPr lang="pt-BR" sz="2400" b="1" dirty="0"/>
          </a:p>
          <a:p>
            <a:pPr algn="just"/>
            <a:r>
              <a:rPr lang="pt-BR" sz="2400" b="1" dirty="0"/>
              <a:t>BDI – Benefícios e Despesas Indiretas</a:t>
            </a:r>
          </a:p>
          <a:p>
            <a:pPr marL="114300" indent="0" algn="just">
              <a:buNone/>
            </a:pPr>
            <a:endParaRPr lang="pt-BR" sz="2400" dirty="0"/>
          </a:p>
          <a:p>
            <a:pPr marL="114300" indent="0" algn="just">
              <a:buNone/>
            </a:pPr>
            <a:endParaRPr lang="pt-BR" sz="2400" dirty="0"/>
          </a:p>
          <a:p>
            <a:pPr algn="just"/>
            <a:r>
              <a:rPr lang="pt-BR" sz="2400" b="1" dirty="0"/>
              <a:t>Benefícios:</a:t>
            </a:r>
            <a:r>
              <a:rPr lang="pt-BR" sz="2400" dirty="0"/>
              <a:t> margem de lucro da empresa, acrescida de uma margem de risco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b="1" dirty="0"/>
              <a:t>Despesas indiretas: </a:t>
            </a:r>
            <a:r>
              <a:rPr lang="pt-BR" sz="2400" dirty="0"/>
              <a:t>custos indiretos, que não podem ser alocados diretamente a serviços específicos</a:t>
            </a:r>
          </a:p>
          <a:p>
            <a:pPr marL="114300" indent="0" algn="just">
              <a:buNone/>
            </a:pPr>
            <a:br>
              <a:rPr lang="pt-BR" sz="2800" dirty="0"/>
            </a:br>
            <a:endParaRPr lang="pt-BR" b="1" dirty="0"/>
          </a:p>
          <a:p>
            <a:pPr algn="just"/>
            <a:endParaRPr lang="pt-BR" dirty="0"/>
          </a:p>
          <a:p>
            <a:pPr marL="114300" indent="0" algn="just">
              <a:buNone/>
            </a:pPr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0004646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5821</TotalTime>
  <Words>646</Words>
  <Application>Microsoft Office PowerPoint</Application>
  <PresentationFormat>Widescreen</PresentationFormat>
  <Paragraphs>125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9" baseType="lpstr">
      <vt:lpstr>Arial</vt:lpstr>
      <vt:lpstr>Cambria Math</vt:lpstr>
      <vt:lpstr>Century Schoolbook</vt:lpstr>
      <vt:lpstr>Wingdings 2</vt:lpstr>
      <vt:lpstr>Exibir</vt:lpstr>
      <vt:lpstr>Faculdade de tecnologia e ciências da Bahia Curso: Engenharia Civil Disciplina: Gestão e tecnologia das construções</vt:lpstr>
      <vt:lpstr>Preço de venda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BDI</vt:lpstr>
      <vt:lpstr>BDI</vt:lpstr>
      <vt:lpstr>Apresentação do PowerPoint</vt:lpstr>
      <vt:lpstr>Apresentação do PowerPoint</vt:lpstr>
      <vt:lpstr>Conclusões do BDI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25</cp:revision>
  <dcterms:created xsi:type="dcterms:W3CDTF">2020-10-15T14:00:56Z</dcterms:created>
  <dcterms:modified xsi:type="dcterms:W3CDTF">2022-05-02T22:29:13Z</dcterms:modified>
</cp:coreProperties>
</file>