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9" r:id="rId2"/>
    <p:sldId id="265" r:id="rId3"/>
    <p:sldId id="268" r:id="rId4"/>
    <p:sldId id="266" r:id="rId5"/>
    <p:sldId id="267" r:id="rId6"/>
    <p:sldId id="269" r:id="rId7"/>
    <p:sldId id="271" r:id="rId8"/>
    <p:sldId id="310" r:id="rId9"/>
    <p:sldId id="272" r:id="rId10"/>
    <p:sldId id="273" r:id="rId11"/>
    <p:sldId id="274" r:id="rId12"/>
    <p:sldId id="275" r:id="rId13"/>
    <p:sldId id="277" r:id="rId14"/>
    <p:sldId id="279" r:id="rId15"/>
    <p:sldId id="281" r:id="rId16"/>
    <p:sldId id="282" r:id="rId17"/>
    <p:sldId id="283" r:id="rId18"/>
    <p:sldId id="284" r:id="rId19"/>
    <p:sldId id="285" r:id="rId20"/>
    <p:sldId id="287" r:id="rId21"/>
    <p:sldId id="288" r:id="rId22"/>
    <p:sldId id="289" r:id="rId23"/>
    <p:sldId id="290" r:id="rId24"/>
    <p:sldId id="291" r:id="rId25"/>
    <p:sldId id="293" r:id="rId26"/>
    <p:sldId id="303" r:id="rId27"/>
    <p:sldId id="294" r:id="rId28"/>
    <p:sldId id="295" r:id="rId29"/>
    <p:sldId id="296" r:id="rId30"/>
    <p:sldId id="298" r:id="rId31"/>
    <p:sldId id="299" r:id="rId32"/>
    <p:sldId id="300" r:id="rId33"/>
    <p:sldId id="301" r:id="rId34"/>
    <p:sldId id="302" r:id="rId35"/>
    <p:sldId id="304" r:id="rId36"/>
    <p:sldId id="305" r:id="rId37"/>
    <p:sldId id="306" r:id="rId38"/>
    <p:sldId id="307" r:id="rId39"/>
    <p:sldId id="308" r:id="rId40"/>
    <p:sldId id="309"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A88F2-2E86-45FC-A80D-D45532864095}" type="datetimeFigureOut">
              <a:rPr lang="pt-BR" smtClean="0"/>
              <a:t>09/05/2022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438D5-307B-423F-9B42-C6AA87ADF224}" type="slidenum">
              <a:rPr lang="pt-BR" smtClean="0"/>
              <a:t>‹nº›</a:t>
            </a:fld>
            <a:endParaRPr lang="pt-BR"/>
          </a:p>
        </p:txBody>
      </p:sp>
    </p:spTree>
    <p:extLst>
      <p:ext uri="{BB962C8B-B14F-4D97-AF65-F5344CB8AC3E}">
        <p14:creationId xmlns:p14="http://schemas.microsoft.com/office/powerpoint/2010/main" val="349233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BB438D5-307B-423F-9B42-C6AA87ADF224}" type="slidenum">
              <a:rPr lang="pt-BR" smtClean="0"/>
              <a:t>26</a:t>
            </a:fld>
            <a:endParaRPr lang="pt-BR"/>
          </a:p>
        </p:txBody>
      </p:sp>
    </p:spTree>
    <p:extLst>
      <p:ext uri="{BB962C8B-B14F-4D97-AF65-F5344CB8AC3E}">
        <p14:creationId xmlns:p14="http://schemas.microsoft.com/office/powerpoint/2010/main" val="188191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D32B711-9EC9-44F7-A59E-53C612B68468}" type="datetimeFigureOut">
              <a:rPr lang="pt-BR" smtClean="0"/>
              <a:t>09/05/2022</a:t>
            </a:fld>
            <a:endParaRPr lang="pt-B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AC23F34-0379-4944-B3E1-6439DA4A8F89}"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4293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D32B711-9EC9-44F7-A59E-53C612B68468}"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365143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D32B711-9EC9-44F7-A59E-53C612B68468}"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81115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D32B711-9EC9-44F7-A59E-53C612B68468}"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14254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t-BR"/>
              <a:t>Clique para editar o título Mestre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D32B711-9EC9-44F7-A59E-53C612B68468}" type="datetimeFigureOut">
              <a:rPr lang="pt-BR" smtClean="0"/>
              <a:t>09/05/2022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AC23F34-0379-4944-B3E1-6439DA4A8F89}"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52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D32B711-9EC9-44F7-A59E-53C612B68468}" type="datetimeFigureOut">
              <a:rPr lang="pt-BR" smtClean="0"/>
              <a:t>09/05/2022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159775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t-BR"/>
              <a:t>Clique para editar os estilos de texto Mestres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D32B711-9EC9-44F7-A59E-53C612B68468}" type="datetimeFigureOut">
              <a:rPr lang="pt-BR" smtClean="0"/>
              <a:t>09/05/2022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119868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D32B711-9EC9-44F7-A59E-53C612B68468}" type="datetimeFigureOut">
              <a:rPr lang="pt-BR" smtClean="0"/>
              <a:t>09/05/2022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383819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2B711-9EC9-44F7-A59E-53C612B68468}" type="datetimeFigureOut">
              <a:rPr lang="pt-BR" smtClean="0"/>
              <a:t>09/05/2022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238257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D32B711-9EC9-44F7-A59E-53C612B68468}" type="datetimeFigureOut">
              <a:rPr lang="pt-BR" smtClean="0"/>
              <a:t>09/05/2022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41624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D32B711-9EC9-44F7-A59E-53C612B68468}" type="datetimeFigureOut">
              <a:rPr lang="pt-BR" smtClean="0"/>
              <a:t>09/05/2022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AC23F34-0379-4944-B3E1-6439DA4A8F89}" type="slidenum">
              <a:rPr lang="pt-BR" smtClean="0"/>
              <a:t>‹nº›</a:t>
            </a:fld>
            <a:endParaRPr lang="pt-BR"/>
          </a:p>
        </p:txBody>
      </p:sp>
    </p:spTree>
    <p:extLst>
      <p:ext uri="{BB962C8B-B14F-4D97-AF65-F5344CB8AC3E}">
        <p14:creationId xmlns:p14="http://schemas.microsoft.com/office/powerpoint/2010/main" val="206574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D32B711-9EC9-44F7-A59E-53C612B68468}" type="datetimeFigureOut">
              <a:rPr lang="pt-BR" smtClean="0"/>
              <a:t>09/05/2022</a:t>
            </a:fld>
            <a:endParaRPr lang="pt-B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pt-B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AC23F34-0379-4944-B3E1-6439DA4A8F89}" type="slidenum">
              <a:rPr lang="pt-BR" smtClean="0"/>
              <a:t>‹nº›</a:t>
            </a:fld>
            <a:endParaRPr lang="pt-BR"/>
          </a:p>
        </p:txBody>
      </p:sp>
    </p:spTree>
    <p:extLst>
      <p:ext uri="{BB962C8B-B14F-4D97-AF65-F5344CB8AC3E}">
        <p14:creationId xmlns:p14="http://schemas.microsoft.com/office/powerpoint/2010/main" val="1280745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51785" y="-171400"/>
            <a:ext cx="5832647" cy="1944216"/>
          </a:xfrm>
        </p:spPr>
        <p:txBody>
          <a:bodyPr/>
          <a:lstStyle/>
          <a:p>
            <a:r>
              <a:rPr lang="pt-BR" sz="2600" dirty="0"/>
              <a:t>Faculdade de tecnologia e ciências da Bahia</a:t>
            </a:r>
            <a:br>
              <a:rPr lang="pt-BR" sz="2600" dirty="0"/>
            </a:br>
            <a:r>
              <a:rPr lang="pt-BR" sz="2600" dirty="0"/>
              <a:t>Disciplina: Gestão e Tecnologia das construções</a:t>
            </a:r>
          </a:p>
        </p:txBody>
      </p:sp>
      <p:sp>
        <p:nvSpPr>
          <p:cNvPr id="3" name="Subtítulo 2"/>
          <p:cNvSpPr>
            <a:spLocks noGrp="1"/>
          </p:cNvSpPr>
          <p:nvPr>
            <p:ph type="subTitle" idx="1"/>
          </p:nvPr>
        </p:nvSpPr>
        <p:spPr>
          <a:xfrm>
            <a:off x="2891644" y="3212976"/>
            <a:ext cx="6461760" cy="2664296"/>
          </a:xfrm>
        </p:spPr>
        <p:txBody>
          <a:bodyPr>
            <a:noAutofit/>
          </a:bodyPr>
          <a:lstStyle/>
          <a:p>
            <a:pPr algn="ctr"/>
            <a:r>
              <a:rPr lang="pt-BR" sz="4200" dirty="0">
                <a:solidFill>
                  <a:schemeClr val="tx2"/>
                </a:solidFill>
              </a:rPr>
              <a:t>Transporte e movimentação na obra</a:t>
            </a:r>
          </a:p>
          <a:p>
            <a:pPr algn="ctr"/>
            <a:endParaRPr lang="pt-BR" sz="2600" dirty="0">
              <a:solidFill>
                <a:schemeClr val="tx2"/>
              </a:solidFill>
            </a:endParaRPr>
          </a:p>
          <a:p>
            <a:pPr algn="ctr"/>
            <a:endParaRPr lang="pt-BR" sz="2600" dirty="0">
              <a:solidFill>
                <a:schemeClr val="tx2"/>
              </a:solidFill>
            </a:endParaRPr>
          </a:p>
          <a:p>
            <a:pPr algn="r"/>
            <a:r>
              <a:rPr lang="pt-BR" sz="2600" dirty="0">
                <a:solidFill>
                  <a:schemeClr val="tx2"/>
                </a:solidFill>
              </a:rPr>
              <a:t>Professora: Juliane Souza</a:t>
            </a:r>
          </a:p>
        </p:txBody>
      </p:sp>
      <p:pic>
        <p:nvPicPr>
          <p:cNvPr id="4" name="Imagem 3" descr="Fatec_Logo"/>
          <p:cNvPicPr/>
          <p:nvPr/>
        </p:nvPicPr>
        <p:blipFill>
          <a:blip r:embed="rId2">
            <a:extLst>
              <a:ext uri="{28A0092B-C50C-407E-A947-70E740481C1C}">
                <a14:useLocalDpi xmlns:a14="http://schemas.microsoft.com/office/drawing/2010/main" val="0"/>
              </a:ext>
            </a:extLst>
          </a:blip>
          <a:srcRect/>
          <a:stretch>
            <a:fillRect/>
          </a:stretch>
        </p:blipFill>
        <p:spPr bwMode="auto">
          <a:xfrm>
            <a:off x="1631504" y="476672"/>
            <a:ext cx="2520280" cy="1296144"/>
          </a:xfrm>
          <a:prstGeom prst="rect">
            <a:avLst/>
          </a:prstGeom>
          <a:noFill/>
          <a:ln>
            <a:noFill/>
          </a:ln>
        </p:spPr>
      </p:pic>
    </p:spTree>
    <p:extLst>
      <p:ext uri="{BB962C8B-B14F-4D97-AF65-F5344CB8AC3E}">
        <p14:creationId xmlns:p14="http://schemas.microsoft.com/office/powerpoint/2010/main" val="257704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584698"/>
            <a:ext cx="9298624" cy="1143000"/>
          </a:xfrm>
        </p:spPr>
        <p:txBody>
          <a:bodyPr>
            <a:normAutofit fontScale="90000"/>
          </a:bodyPr>
          <a:lstStyle/>
          <a:p>
            <a:r>
              <a:rPr lang="pt-BR" sz="3500" dirty="0"/>
              <a:t>Diminuir a distância entre área de estoque e o posto de trabalho </a:t>
            </a:r>
            <a:br>
              <a:rPr lang="pt-BR" sz="3500" dirty="0"/>
            </a:br>
            <a:endParaRPr lang="pt-BR" sz="3500" dirty="0"/>
          </a:p>
        </p:txBody>
      </p:sp>
      <p:sp>
        <p:nvSpPr>
          <p:cNvPr id="3" name="Espaço Reservado para Conteúdo 2"/>
          <p:cNvSpPr>
            <a:spLocks noGrp="1"/>
          </p:cNvSpPr>
          <p:nvPr>
            <p:ph idx="1"/>
          </p:nvPr>
        </p:nvSpPr>
        <p:spPr>
          <a:xfrm>
            <a:off x="1261872" y="1828800"/>
            <a:ext cx="9442640" cy="4351337"/>
          </a:xfrm>
        </p:spPr>
        <p:txBody>
          <a:bodyPr/>
          <a:lstStyle/>
          <a:p>
            <a:pPr algn="just"/>
            <a:r>
              <a:rPr lang="pt-BR" dirty="0"/>
              <a:t>O fato do produto edificado ser tipicamente posicional requer uma proximidade entre materiais, equipamentos e locais de utilização para que haja racionalização nas atividades de transporte. </a:t>
            </a:r>
          </a:p>
          <a:p>
            <a:pPr algn="just"/>
            <a:endParaRPr lang="pt-BR" dirty="0"/>
          </a:p>
          <a:p>
            <a:pPr algn="just"/>
            <a:r>
              <a:rPr lang="pt-BR" dirty="0"/>
              <a:t>Implantação de um canteiro concentrado, ou seja, menores distâncias entre locais de armazenagem, preparação e utilização.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4" y="4491273"/>
            <a:ext cx="4392488" cy="236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03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268585"/>
            <a:ext cx="8943352" cy="1143000"/>
          </a:xfrm>
        </p:spPr>
        <p:txBody>
          <a:bodyPr/>
          <a:lstStyle/>
          <a:p>
            <a:r>
              <a:rPr lang="pt-BR" sz="3500" dirty="0"/>
              <a:t>Diminuir a distância entre área de estoque e o posto de trabalho</a:t>
            </a:r>
          </a:p>
        </p:txBody>
      </p:sp>
      <p:sp>
        <p:nvSpPr>
          <p:cNvPr id="3" name="Espaço Reservado para Conteúdo 2"/>
          <p:cNvSpPr>
            <a:spLocks noGrp="1"/>
          </p:cNvSpPr>
          <p:nvPr>
            <p:ph idx="1"/>
          </p:nvPr>
        </p:nvSpPr>
        <p:spPr/>
        <p:txBody>
          <a:bodyPr/>
          <a:lstStyle/>
          <a:p>
            <a:pPr algn="just"/>
            <a:r>
              <a:rPr lang="pt-BR" dirty="0"/>
              <a:t>Em canteiros verticais isso deve ser observado, na proximidade das áreas de armazenagem com áreas de preparação (central de forma, argamassas e armação) e com os equipamentos de transporte vertical, já que a distância até o local de utilização não pode ser minimizada (movimento vertical).</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37" y="4004468"/>
            <a:ext cx="772352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39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500" dirty="0"/>
              <a:t>Entregar materiais diretamente no local de trabalho ou de armazenagem</a:t>
            </a:r>
            <a:br>
              <a:rPr lang="pt-BR" sz="3500" dirty="0"/>
            </a:br>
            <a:endParaRPr lang="pt-BR" sz="3500" dirty="0"/>
          </a:p>
        </p:txBody>
      </p:sp>
      <p:sp>
        <p:nvSpPr>
          <p:cNvPr id="3" name="Espaço Reservado para Conteúdo 2"/>
          <p:cNvSpPr>
            <a:spLocks noGrp="1"/>
          </p:cNvSpPr>
          <p:nvPr>
            <p:ph idx="1"/>
          </p:nvPr>
        </p:nvSpPr>
        <p:spPr/>
        <p:txBody>
          <a:bodyPr/>
          <a:lstStyle/>
          <a:p>
            <a:pPr algn="just"/>
            <a:r>
              <a:rPr lang="pt-BR" dirty="0"/>
              <a:t>O descarregamento de material diretamente no local de uso ou estoque é de fundamental importância para se evitar o duplo manuseio e consequentes desperdícios de material e mão de obra. </a:t>
            </a:r>
          </a:p>
          <a:p>
            <a:pPr algn="just"/>
            <a:endParaRPr lang="pt-BR" dirty="0"/>
          </a:p>
          <a:p>
            <a:pPr algn="just"/>
            <a:r>
              <a:rPr lang="pt-BR" dirty="0"/>
              <a:t>Evitar estoques intermediários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470" y="3429000"/>
            <a:ext cx="455753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2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500" dirty="0"/>
              <a:t>Entregar materiais na quantidade exata </a:t>
            </a:r>
            <a:br>
              <a:rPr lang="pt-BR" sz="3500" dirty="0"/>
            </a:br>
            <a:endParaRPr lang="pt-BR" sz="3500" dirty="0"/>
          </a:p>
        </p:txBody>
      </p:sp>
      <p:sp>
        <p:nvSpPr>
          <p:cNvPr id="3" name="Espaço Reservado para Conteúdo 2"/>
          <p:cNvSpPr>
            <a:spLocks noGrp="1"/>
          </p:cNvSpPr>
          <p:nvPr>
            <p:ph idx="1"/>
          </p:nvPr>
        </p:nvSpPr>
        <p:spPr>
          <a:xfrm>
            <a:off x="1415480" y="1484784"/>
            <a:ext cx="9505056" cy="4800600"/>
          </a:xfrm>
        </p:spPr>
        <p:txBody>
          <a:bodyPr/>
          <a:lstStyle/>
          <a:p>
            <a:pPr algn="just"/>
            <a:r>
              <a:rPr lang="pt-BR" dirty="0"/>
              <a:t>É necessários se conhecer previamente os quantitativos dos materiais a serem utilizados no postos de trabalho. </a:t>
            </a:r>
          </a:p>
          <a:p>
            <a:pPr lvl="1" algn="just"/>
            <a:r>
              <a:rPr lang="pt-BR" dirty="0"/>
              <a:t>Atenção deve ser dada a esse princípio para não se gerar carga de retorno ou necessidade complementar de materiais, o que acarreta em transporte extra.</a:t>
            </a:r>
          </a:p>
          <a:p>
            <a:pPr lvl="1" algn="just"/>
            <a:endParaRPr lang="pt-BR" dirty="0"/>
          </a:p>
          <a:p>
            <a:pPr lvl="1" algn="just"/>
            <a:r>
              <a:rPr lang="pt-BR" dirty="0"/>
              <a:t>Principalmente se for transporte vertical.</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728" y="4221882"/>
            <a:ext cx="3898327" cy="263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46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7000" y="335280"/>
            <a:ext cx="7620000" cy="1143000"/>
          </a:xfrm>
        </p:spPr>
        <p:txBody>
          <a:bodyPr/>
          <a:lstStyle/>
          <a:p>
            <a:r>
              <a:rPr lang="pt-BR" sz="3500" dirty="0"/>
              <a:t>Visitar e preparar a área de recepção </a:t>
            </a:r>
            <a:br>
              <a:rPr lang="pt-BR" sz="3500" dirty="0"/>
            </a:br>
            <a:endParaRPr lang="pt-BR" sz="3500" dirty="0"/>
          </a:p>
        </p:txBody>
      </p:sp>
      <p:sp>
        <p:nvSpPr>
          <p:cNvPr id="3" name="Espaço Reservado para Conteúdo 2"/>
          <p:cNvSpPr>
            <a:spLocks noGrp="1"/>
          </p:cNvSpPr>
          <p:nvPr>
            <p:ph idx="1"/>
          </p:nvPr>
        </p:nvSpPr>
        <p:spPr>
          <a:xfrm>
            <a:off x="1847528" y="1752600"/>
            <a:ext cx="7620000" cy="4800600"/>
          </a:xfrm>
        </p:spPr>
        <p:txBody>
          <a:bodyPr>
            <a:normAutofit/>
          </a:bodyPr>
          <a:lstStyle/>
          <a:p>
            <a:pPr algn="just"/>
            <a:r>
              <a:rPr lang="pt-BR" dirty="0"/>
              <a:t>Visitar e preparar a área de recepção dos materiais antes do recebimento é fator decisivo para se evitar improvisações, tais como estoques intermediários, duplo manuseio, desorganização do canteiro, obstrução de caminhos e acessos aos materiais. </a:t>
            </a:r>
          </a:p>
          <a:p>
            <a:pPr algn="just"/>
            <a:endParaRPr lang="pt-BR" dirty="0"/>
          </a:p>
          <a:p>
            <a:pPr algn="just"/>
            <a:endParaRPr lang="pt-BR" dirty="0"/>
          </a:p>
          <a:p>
            <a:pPr algn="just"/>
            <a:r>
              <a:rPr lang="pt-BR" dirty="0"/>
              <a:t>Uma forma simples de se preparar a área de recepção pode ser por intermédio de </a:t>
            </a:r>
            <a:r>
              <a:rPr lang="pt-BR" b="1" dirty="0" err="1"/>
              <a:t>check-list</a:t>
            </a:r>
            <a:r>
              <a:rPr lang="pt-BR" dirty="0"/>
              <a:t>, que enumerar todos os pré-requisitos básicos para o recebimento do material. </a:t>
            </a:r>
          </a:p>
        </p:txBody>
      </p:sp>
    </p:spTree>
    <p:extLst>
      <p:ext uri="{BB962C8B-B14F-4D97-AF65-F5344CB8AC3E}">
        <p14:creationId xmlns:p14="http://schemas.microsoft.com/office/powerpoint/2010/main" val="272169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629816"/>
            <a:ext cx="7620000" cy="1143000"/>
          </a:xfrm>
        </p:spPr>
        <p:txBody>
          <a:bodyPr>
            <a:normAutofit fontScale="90000"/>
          </a:bodyPr>
          <a:lstStyle/>
          <a:p>
            <a:r>
              <a:rPr lang="pt-BR" sz="3500" dirty="0"/>
              <a:t>Indicar um caminho único entre “a” e “b” </a:t>
            </a:r>
            <a:br>
              <a:rPr lang="pt-BR" sz="3500" dirty="0"/>
            </a:br>
            <a:endParaRPr lang="pt-BR" sz="3500" dirty="0"/>
          </a:p>
        </p:txBody>
      </p:sp>
      <p:sp>
        <p:nvSpPr>
          <p:cNvPr id="3" name="Espaço Reservado para Conteúdo 2"/>
          <p:cNvSpPr>
            <a:spLocks noGrp="1"/>
          </p:cNvSpPr>
          <p:nvPr>
            <p:ph idx="1"/>
          </p:nvPr>
        </p:nvSpPr>
        <p:spPr/>
        <p:txBody>
          <a:bodyPr/>
          <a:lstStyle/>
          <a:p>
            <a:pPr algn="just"/>
            <a:r>
              <a:rPr lang="pt-BR" dirty="0"/>
              <a:t>Definir um roteiro único facilita a movimentação e evita erros de percurso.</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1" y="3356992"/>
            <a:ext cx="4116121" cy="27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24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056" y="677863"/>
            <a:ext cx="7620000" cy="1143000"/>
          </a:xfrm>
        </p:spPr>
        <p:txBody>
          <a:bodyPr/>
          <a:lstStyle/>
          <a:p>
            <a:r>
              <a:rPr lang="pt-BR" sz="3500" dirty="0"/>
              <a:t>Planejar o caminho de ida e de volta </a:t>
            </a:r>
            <a:br>
              <a:rPr lang="pt-BR" sz="3500" dirty="0"/>
            </a:br>
            <a:endParaRPr lang="pt-BR" sz="3500" dirty="0"/>
          </a:p>
        </p:txBody>
      </p:sp>
      <p:sp>
        <p:nvSpPr>
          <p:cNvPr id="3" name="Espaço Reservado para Conteúdo 2"/>
          <p:cNvSpPr>
            <a:spLocks noGrp="1"/>
          </p:cNvSpPr>
          <p:nvPr>
            <p:ph idx="1"/>
          </p:nvPr>
        </p:nvSpPr>
        <p:spPr>
          <a:xfrm>
            <a:off x="1261872" y="1828800"/>
            <a:ext cx="9658664" cy="4351337"/>
          </a:xfrm>
        </p:spPr>
        <p:txBody>
          <a:bodyPr/>
          <a:lstStyle/>
          <a:p>
            <a:pPr algn="just"/>
            <a:r>
              <a:rPr lang="pt-BR" dirty="0"/>
              <a:t>Os caminhos de ida e de volta devem ser planejados de modo a se definir como e aonde se inicia, como se desenvolve o movimento, como se finaliza o transporte e o retorno. </a:t>
            </a:r>
          </a:p>
          <a:p>
            <a:pPr algn="just"/>
            <a:endParaRPr lang="pt-BR" dirty="0"/>
          </a:p>
          <a:p>
            <a:pPr algn="just"/>
            <a:r>
              <a:rPr lang="pt-BR" dirty="0"/>
              <a:t>Com o conhecimento de todo o processo de movimentação é possível se determinar o tempo de utilização e a produtividade dos equipamentos de transporte.</a:t>
            </a:r>
          </a:p>
        </p:txBody>
      </p:sp>
    </p:spTree>
    <p:extLst>
      <p:ext uri="{BB962C8B-B14F-4D97-AF65-F5344CB8AC3E}">
        <p14:creationId xmlns:p14="http://schemas.microsoft.com/office/powerpoint/2010/main" val="285625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548680"/>
            <a:ext cx="7620000" cy="1143000"/>
          </a:xfrm>
        </p:spPr>
        <p:txBody>
          <a:bodyPr/>
          <a:lstStyle/>
          <a:p>
            <a:r>
              <a:rPr lang="pt-BR" sz="3500" dirty="0"/>
              <a:t>Planejar o uso de carga de retorno</a:t>
            </a:r>
            <a:br>
              <a:rPr lang="pt-BR" sz="3500" dirty="0"/>
            </a:br>
            <a:endParaRPr lang="pt-BR" sz="3500" dirty="0"/>
          </a:p>
        </p:txBody>
      </p:sp>
      <p:sp>
        <p:nvSpPr>
          <p:cNvPr id="3" name="Espaço Reservado para Conteúdo 2"/>
          <p:cNvSpPr>
            <a:spLocks noGrp="1"/>
          </p:cNvSpPr>
          <p:nvPr>
            <p:ph idx="1"/>
          </p:nvPr>
        </p:nvSpPr>
        <p:spPr>
          <a:xfrm>
            <a:off x="1261872" y="1828800"/>
            <a:ext cx="9586656" cy="4351337"/>
          </a:xfrm>
        </p:spPr>
        <p:txBody>
          <a:bodyPr/>
          <a:lstStyle/>
          <a:p>
            <a:pPr algn="just"/>
            <a:r>
              <a:rPr lang="pt-BR" dirty="0"/>
              <a:t>Sempre que possível os equipamentos de transportes devem retornar com uma carga, ou seja, não voltar vazio.</a:t>
            </a:r>
          </a:p>
          <a:p>
            <a:pPr algn="just"/>
            <a:endParaRPr lang="pt-BR" dirty="0"/>
          </a:p>
          <a:p>
            <a:pPr algn="just"/>
            <a:r>
              <a:rPr lang="pt-BR" dirty="0"/>
              <a:t>A implantação deste princípio induz uma maior racionalização não somente da movimentação de materiais como também da utilização dos equipamentos de transportes. </a:t>
            </a:r>
          </a:p>
        </p:txBody>
      </p:sp>
    </p:spTree>
    <p:extLst>
      <p:ext uri="{BB962C8B-B14F-4D97-AF65-F5344CB8AC3E}">
        <p14:creationId xmlns:p14="http://schemas.microsoft.com/office/powerpoint/2010/main" val="92240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72" y="457200"/>
            <a:ext cx="7620000" cy="1143000"/>
          </a:xfrm>
        </p:spPr>
        <p:txBody>
          <a:bodyPr/>
          <a:lstStyle/>
          <a:p>
            <a:r>
              <a:rPr lang="pt-BR" sz="3500" dirty="0"/>
              <a:t>Planejar a carga de retorno</a:t>
            </a:r>
            <a:br>
              <a:rPr lang="pt-BR" sz="3500" dirty="0"/>
            </a:br>
            <a:endParaRPr lang="pt-BR" sz="3500" dirty="0"/>
          </a:p>
        </p:txBody>
      </p:sp>
      <p:sp>
        <p:nvSpPr>
          <p:cNvPr id="3" name="Espaço Reservado para Conteúdo 2"/>
          <p:cNvSpPr>
            <a:spLocks noGrp="1"/>
          </p:cNvSpPr>
          <p:nvPr>
            <p:ph idx="1"/>
          </p:nvPr>
        </p:nvSpPr>
        <p:spPr>
          <a:xfrm>
            <a:off x="1261872" y="1828800"/>
            <a:ext cx="9586656" cy="4351337"/>
          </a:xfrm>
        </p:spPr>
        <p:txBody>
          <a:bodyPr/>
          <a:lstStyle/>
          <a:p>
            <a:pPr algn="just"/>
            <a:r>
              <a:rPr lang="pt-BR" dirty="0"/>
              <a:t>Um exemplo de aplicação desse princípio é planejar a movimentação do entulho, não como uma atividade principal para utilização dos equipamentos de transporte e sim com uma carga de retorno.</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692" y="3429001"/>
            <a:ext cx="413385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7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016" y="579437"/>
            <a:ext cx="8075240" cy="1143000"/>
          </a:xfrm>
        </p:spPr>
        <p:txBody>
          <a:bodyPr/>
          <a:lstStyle/>
          <a:p>
            <a:r>
              <a:rPr lang="pt-BR" sz="3600" dirty="0"/>
              <a:t>Transportar cargas em plataformas</a:t>
            </a:r>
            <a:br>
              <a:rPr lang="pt-BR" sz="3600" dirty="0"/>
            </a:br>
            <a:endParaRPr lang="pt-BR" sz="3600" dirty="0"/>
          </a:p>
        </p:txBody>
      </p:sp>
      <p:sp>
        <p:nvSpPr>
          <p:cNvPr id="3" name="Espaço Reservado para Conteúdo 2"/>
          <p:cNvSpPr>
            <a:spLocks noGrp="1"/>
          </p:cNvSpPr>
          <p:nvPr>
            <p:ph idx="1"/>
          </p:nvPr>
        </p:nvSpPr>
        <p:spPr>
          <a:xfrm>
            <a:off x="1261872" y="1828800"/>
            <a:ext cx="9586656" cy="4351337"/>
          </a:xfrm>
        </p:spPr>
        <p:txBody>
          <a:bodyPr>
            <a:normAutofit/>
          </a:bodyPr>
          <a:lstStyle/>
          <a:p>
            <a:pPr algn="just"/>
            <a:r>
              <a:rPr lang="pt-BR" dirty="0"/>
              <a:t>Ainda pouco utilizado em canteiros, esse princípio possibilita uma maior fluência no transporte, facilita a carga e descarga e diminui a necessidade de mão de obra. </a:t>
            </a:r>
          </a:p>
          <a:p>
            <a:pPr algn="just"/>
            <a:endParaRPr lang="pt-BR" dirty="0"/>
          </a:p>
          <a:p>
            <a:pPr algn="just"/>
            <a:r>
              <a:rPr lang="pt-BR" dirty="0"/>
              <a:t>A implantação desse princípio requer investimentos em equipamentos de transporte, tais como aquisição ou aluguel de empilhadeiras, gruas e </a:t>
            </a:r>
            <a:r>
              <a:rPr lang="pt-BR" dirty="0" err="1"/>
              <a:t>paleteiras</a:t>
            </a:r>
            <a:r>
              <a:rPr lang="pt-BR" dirty="0"/>
              <a:t>.</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6" y="3753869"/>
            <a:ext cx="4067944" cy="309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1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19256" cy="1143000"/>
          </a:xfrm>
        </p:spPr>
        <p:txBody>
          <a:bodyPr>
            <a:normAutofit fontScale="90000"/>
          </a:bodyPr>
          <a:lstStyle/>
          <a:p>
            <a:r>
              <a:rPr lang="pt-BR" dirty="0"/>
              <a:t>Transporte eficiente no canteiro de obras</a:t>
            </a:r>
          </a:p>
        </p:txBody>
      </p:sp>
      <p:sp>
        <p:nvSpPr>
          <p:cNvPr id="3" name="Espaço Reservado para Conteúdo 2"/>
          <p:cNvSpPr>
            <a:spLocks noGrp="1"/>
          </p:cNvSpPr>
          <p:nvPr>
            <p:ph idx="1"/>
          </p:nvPr>
        </p:nvSpPr>
        <p:spPr/>
        <p:txBody>
          <a:bodyPr/>
          <a:lstStyle/>
          <a:p>
            <a:pPr algn="just"/>
            <a:r>
              <a:rPr lang="pt-BR" dirty="0"/>
              <a:t>O canteiro de obras é uma “fábrica” cujo produto é o edifício</a:t>
            </a:r>
          </a:p>
          <a:p>
            <a:pPr lvl="1" algn="just"/>
            <a:r>
              <a:rPr lang="pt-BR" dirty="0"/>
              <a:t>Pensar na logística: Introduzir uma logística interna, minimizando as distancias entre os materiais, equipamentos e local de utilização</a:t>
            </a:r>
          </a:p>
          <a:p>
            <a:pPr algn="just"/>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118" y="3429000"/>
            <a:ext cx="516588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97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6936" y="383900"/>
            <a:ext cx="7620000" cy="1143000"/>
          </a:xfrm>
        </p:spPr>
        <p:txBody>
          <a:bodyPr/>
          <a:lstStyle/>
          <a:p>
            <a:r>
              <a:rPr lang="pt-BR" sz="3500" dirty="0"/>
              <a:t>Movimentar por gravidade</a:t>
            </a:r>
            <a:br>
              <a:rPr lang="pt-BR" sz="3500" dirty="0"/>
            </a:br>
            <a:endParaRPr lang="pt-BR" sz="3500" dirty="0"/>
          </a:p>
        </p:txBody>
      </p:sp>
      <p:sp>
        <p:nvSpPr>
          <p:cNvPr id="3" name="Espaço Reservado para Conteúdo 2"/>
          <p:cNvSpPr>
            <a:spLocks noGrp="1"/>
          </p:cNvSpPr>
          <p:nvPr>
            <p:ph idx="1"/>
          </p:nvPr>
        </p:nvSpPr>
        <p:spPr/>
        <p:txBody>
          <a:bodyPr/>
          <a:lstStyle/>
          <a:p>
            <a:pPr algn="just"/>
            <a:r>
              <a:rPr lang="pt-BR" dirty="0"/>
              <a:t>Essa prática reduz tanto a mão de obra como a utilização dos equipamentos de transportes. </a:t>
            </a:r>
          </a:p>
          <a:p>
            <a:pPr algn="just"/>
            <a:endParaRPr lang="pt-BR" dirty="0"/>
          </a:p>
          <a:p>
            <a:pPr algn="just"/>
            <a:r>
              <a:rPr lang="pt-BR" dirty="0"/>
              <a:t>Como exemplo da redução da mão de obra tem-se o descarregamento de agregados através de caminhão basculante. </a:t>
            </a:r>
          </a:p>
          <a:p>
            <a:pPr algn="just"/>
            <a:endParaRPr lang="pt-BR" dirty="0"/>
          </a:p>
          <a:p>
            <a:pPr marL="114300" indent="0" algn="just">
              <a:buNone/>
            </a:pPr>
            <a:endParaRPr lang="pt-B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108" y="3645025"/>
            <a:ext cx="42481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72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8298" y="447510"/>
            <a:ext cx="7620000" cy="1143000"/>
          </a:xfrm>
        </p:spPr>
        <p:txBody>
          <a:bodyPr/>
          <a:lstStyle/>
          <a:p>
            <a:r>
              <a:rPr lang="pt-BR" sz="3500" dirty="0"/>
              <a:t>Movimentar por gravidade</a:t>
            </a:r>
          </a:p>
        </p:txBody>
      </p:sp>
      <p:sp>
        <p:nvSpPr>
          <p:cNvPr id="3" name="Espaço Reservado para Conteúdo 2"/>
          <p:cNvSpPr>
            <a:spLocks noGrp="1"/>
          </p:cNvSpPr>
          <p:nvPr>
            <p:ph idx="1"/>
          </p:nvPr>
        </p:nvSpPr>
        <p:spPr>
          <a:xfrm>
            <a:off x="1631504" y="1609890"/>
            <a:ext cx="9361040" cy="4800600"/>
          </a:xfrm>
        </p:spPr>
        <p:txBody>
          <a:bodyPr/>
          <a:lstStyle/>
          <a:p>
            <a:pPr algn="just"/>
            <a:endParaRPr lang="pt-BR" dirty="0"/>
          </a:p>
          <a:p>
            <a:pPr algn="just"/>
            <a:r>
              <a:rPr lang="pt-BR" dirty="0"/>
              <a:t>Já como redução da utilização dos equipamentos de transporte tem-se o transporte de entulho por meio de tubulação.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3140968"/>
            <a:ext cx="6406673" cy="325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11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694968"/>
            <a:ext cx="9298624" cy="1143000"/>
          </a:xfrm>
        </p:spPr>
        <p:txBody>
          <a:bodyPr>
            <a:normAutofit fontScale="90000"/>
          </a:bodyPr>
          <a:lstStyle/>
          <a:p>
            <a:r>
              <a:rPr lang="pt-BR" sz="3500" dirty="0"/>
              <a:t>Desenhar o fluxo de materiais em obra através de um </a:t>
            </a:r>
            <a:r>
              <a:rPr lang="pt-BR" sz="3500" dirty="0" err="1"/>
              <a:t>mapofluxograma</a:t>
            </a:r>
            <a:br>
              <a:rPr lang="pt-BR" sz="3500" dirty="0"/>
            </a:br>
            <a:endParaRPr lang="pt-BR" sz="3500" dirty="0"/>
          </a:p>
        </p:txBody>
      </p:sp>
      <p:sp>
        <p:nvSpPr>
          <p:cNvPr id="3" name="Espaço Reservado para Conteúdo 2"/>
          <p:cNvSpPr>
            <a:spLocks noGrp="1"/>
          </p:cNvSpPr>
          <p:nvPr>
            <p:ph idx="1"/>
          </p:nvPr>
        </p:nvSpPr>
        <p:spPr/>
        <p:txBody>
          <a:bodyPr/>
          <a:lstStyle/>
          <a:p>
            <a:pPr algn="just"/>
            <a:r>
              <a:rPr lang="pt-BR" dirty="0"/>
              <a:t>A criação de </a:t>
            </a:r>
            <a:r>
              <a:rPr lang="pt-BR" dirty="0" err="1"/>
              <a:t>mapofluxogramas</a:t>
            </a:r>
            <a:r>
              <a:rPr lang="pt-BR" dirty="0"/>
              <a:t> auxilia na identificação das diversas atividades e na determinação do local onde as mesmas se desenvolvem durante o fluxo dos materiais. </a:t>
            </a:r>
          </a:p>
          <a:p>
            <a:pPr lvl="1" algn="just"/>
            <a:r>
              <a:rPr lang="pt-BR" dirty="0"/>
              <a:t>Com essa forma de documentação e visualização do processo é possível a identificação dos problemas e implantação de oportunidades de melhorias.</a:t>
            </a:r>
          </a:p>
        </p:txBody>
      </p:sp>
    </p:spTree>
    <p:extLst>
      <p:ext uri="{BB962C8B-B14F-4D97-AF65-F5344CB8AC3E}">
        <p14:creationId xmlns:p14="http://schemas.microsoft.com/office/powerpoint/2010/main" val="344769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76664" y="980728"/>
            <a:ext cx="7620000" cy="4800600"/>
          </a:xfrm>
        </p:spPr>
        <p:txBody>
          <a:bodyPr/>
          <a:lstStyle/>
          <a:p>
            <a:r>
              <a:rPr lang="pt-BR" dirty="0" err="1"/>
              <a:t>Mapofluxograma</a:t>
            </a:r>
            <a:endParaRPr lang="pt-BR" dirty="0"/>
          </a:p>
          <a:p>
            <a:endParaRPr lang="pt-BR" dirty="0"/>
          </a:p>
          <a:p>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733765"/>
            <a:ext cx="7849135" cy="493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88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595105"/>
            <a:ext cx="7620000" cy="1143000"/>
          </a:xfrm>
        </p:spPr>
        <p:txBody>
          <a:bodyPr>
            <a:normAutofit fontScale="90000"/>
          </a:bodyPr>
          <a:lstStyle/>
          <a:p>
            <a:r>
              <a:rPr lang="pt-BR" sz="3500" dirty="0"/>
              <a:t>Ter acesso a obra por toda a sua frente</a:t>
            </a:r>
            <a:br>
              <a:rPr lang="pt-BR" sz="3500" dirty="0"/>
            </a:br>
            <a:endParaRPr lang="pt-BR" sz="3500" dirty="0"/>
          </a:p>
        </p:txBody>
      </p:sp>
      <p:sp>
        <p:nvSpPr>
          <p:cNvPr id="3" name="Espaço Reservado para Conteúdo 2"/>
          <p:cNvSpPr>
            <a:spLocks noGrp="1"/>
          </p:cNvSpPr>
          <p:nvPr>
            <p:ph idx="1"/>
          </p:nvPr>
        </p:nvSpPr>
        <p:spPr>
          <a:xfrm>
            <a:off x="1261872" y="1828800"/>
            <a:ext cx="9658664" cy="4351337"/>
          </a:xfrm>
        </p:spPr>
        <p:txBody>
          <a:bodyPr/>
          <a:lstStyle/>
          <a:p>
            <a:pPr algn="just"/>
            <a:r>
              <a:rPr lang="pt-BR" dirty="0"/>
              <a:t>A possibilidade de acesso ao canteiro por toda sua frente permite descarregamentos simultâneos e facilita, quando necessário, a movimentação dos operários e dos equipamentos de transporte durante esse tipo de atividade.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3305610"/>
            <a:ext cx="4739208" cy="353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677863"/>
            <a:ext cx="7620000" cy="1143000"/>
          </a:xfrm>
        </p:spPr>
        <p:txBody>
          <a:bodyPr>
            <a:normAutofit fontScale="90000"/>
          </a:bodyPr>
          <a:lstStyle/>
          <a:p>
            <a:r>
              <a:rPr lang="pt-BR" dirty="0"/>
              <a:t>Manter a obra limpa</a:t>
            </a:r>
            <a:br>
              <a:rPr lang="pt-BR" dirty="0"/>
            </a:br>
            <a:endParaRPr lang="pt-BR" dirty="0"/>
          </a:p>
        </p:txBody>
      </p:sp>
      <p:sp>
        <p:nvSpPr>
          <p:cNvPr id="3" name="Espaço Reservado para Conteúdo 2"/>
          <p:cNvSpPr>
            <a:spLocks noGrp="1"/>
          </p:cNvSpPr>
          <p:nvPr>
            <p:ph idx="1"/>
          </p:nvPr>
        </p:nvSpPr>
        <p:spPr>
          <a:xfrm>
            <a:off x="1261872" y="1828800"/>
            <a:ext cx="9586656" cy="4351337"/>
          </a:xfrm>
        </p:spPr>
        <p:txBody>
          <a:bodyPr/>
          <a:lstStyle/>
          <a:p>
            <a:pPr algn="just"/>
            <a:r>
              <a:rPr lang="pt-BR" dirty="0"/>
              <a:t>São muitas as situações em que há aumento de percurso, acidentes de trabalho e interrupção dos deslocamentos devido ao acúmulo desordenado de materiais nos canteiros de obras.</a:t>
            </a:r>
          </a:p>
          <a:p>
            <a:pPr algn="just"/>
            <a:endParaRPr lang="pt-BR" dirty="0"/>
          </a:p>
          <a:p>
            <a:pPr algn="just"/>
            <a:endParaRPr lang="pt-BR" dirty="0"/>
          </a:p>
          <a:p>
            <a:pPr algn="just"/>
            <a:r>
              <a:rPr lang="pt-BR" dirty="0"/>
              <a:t>Manter o canteiro arrumado torna a movimentação uma atividade mais produtiva e segura.</a:t>
            </a:r>
          </a:p>
        </p:txBody>
      </p:sp>
    </p:spTree>
    <p:extLst>
      <p:ext uri="{BB962C8B-B14F-4D97-AF65-F5344CB8AC3E}">
        <p14:creationId xmlns:p14="http://schemas.microsoft.com/office/powerpoint/2010/main" val="1529671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19536" y="705995"/>
            <a:ext cx="7620000" cy="4800600"/>
          </a:xfrm>
        </p:spPr>
        <p:txBody>
          <a:bodyPr/>
          <a:lstStyle/>
          <a:p>
            <a:pPr marL="114300" indent="0">
              <a:buNone/>
            </a:pPr>
            <a:r>
              <a:rPr lang="pt-BR" b="1" dirty="0"/>
              <a:t>Manter o canteiro de obras limpo</a:t>
            </a:r>
          </a:p>
          <a:p>
            <a:endParaRPr lang="pt-BR" dirty="0"/>
          </a:p>
          <a:p>
            <a:endParaRPr lang="pt-B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73" y="1351405"/>
            <a:ext cx="4695011" cy="351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388" y="3589049"/>
            <a:ext cx="6758935" cy="326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46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476672"/>
            <a:ext cx="9802680" cy="1143000"/>
          </a:xfrm>
        </p:spPr>
        <p:txBody>
          <a:bodyPr>
            <a:normAutofit fontScale="90000"/>
          </a:bodyPr>
          <a:lstStyle/>
          <a:p>
            <a:r>
              <a:rPr lang="pt-BR" sz="3500" dirty="0"/>
              <a:t>Criar endereço para destino do material transportado</a:t>
            </a:r>
            <a:br>
              <a:rPr lang="pt-BR" sz="3500" dirty="0"/>
            </a:br>
            <a:endParaRPr lang="pt-BR" sz="3500" dirty="0"/>
          </a:p>
        </p:txBody>
      </p:sp>
      <p:sp>
        <p:nvSpPr>
          <p:cNvPr id="3" name="Espaço Reservado para Conteúdo 2"/>
          <p:cNvSpPr>
            <a:spLocks noGrp="1"/>
          </p:cNvSpPr>
          <p:nvPr>
            <p:ph idx="1"/>
          </p:nvPr>
        </p:nvSpPr>
        <p:spPr>
          <a:xfrm>
            <a:off x="1261872" y="1828800"/>
            <a:ext cx="9586656" cy="4351337"/>
          </a:xfrm>
        </p:spPr>
        <p:txBody>
          <a:bodyPr/>
          <a:lstStyle/>
          <a:p>
            <a:pPr algn="just"/>
            <a:r>
              <a:rPr lang="pt-BR" dirty="0"/>
              <a:t>Uma forma de se evitar movimentações desnecessárias ou imprecisas de materiais é através da criação de endereços para destino do material transportado. </a:t>
            </a:r>
          </a:p>
          <a:p>
            <a:pPr algn="just"/>
            <a:endParaRPr lang="pt-BR" dirty="0"/>
          </a:p>
          <a:p>
            <a:pPr algn="just"/>
            <a:r>
              <a:rPr lang="pt-BR" dirty="0"/>
              <a:t>Situações em que a movimentação de materiais é realizada em elevadores de cargas são passíveis de aplicação deste princípio para se evitar enganos no momento do descarregamento, uma vez que materiais com destinos diferentes podem ser transportados na mesma viagem.</a:t>
            </a:r>
          </a:p>
        </p:txBody>
      </p:sp>
    </p:spTree>
    <p:extLst>
      <p:ext uri="{BB962C8B-B14F-4D97-AF65-F5344CB8AC3E}">
        <p14:creationId xmlns:p14="http://schemas.microsoft.com/office/powerpoint/2010/main" val="381441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81200" y="548680"/>
            <a:ext cx="7620000" cy="4800600"/>
          </a:xfrm>
        </p:spPr>
        <p:txBody>
          <a:bodyPr/>
          <a:lstStyle/>
          <a:p>
            <a:pPr marL="114300" indent="0">
              <a:buNone/>
            </a:pPr>
            <a:r>
              <a:rPr lang="pt-BR" b="1" dirty="0"/>
              <a:t>Criar endereço para destino do material transportado</a:t>
            </a:r>
          </a:p>
          <a:p>
            <a:endParaRPr lang="pt-BR" dirty="0"/>
          </a:p>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392" y="1247255"/>
            <a:ext cx="7249616" cy="551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93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649695"/>
            <a:ext cx="9514648" cy="1143000"/>
          </a:xfrm>
        </p:spPr>
        <p:txBody>
          <a:bodyPr>
            <a:normAutofit fontScale="90000"/>
          </a:bodyPr>
          <a:lstStyle/>
          <a:p>
            <a:r>
              <a:rPr lang="pt-BR" sz="3500" dirty="0"/>
              <a:t>Garantir espaço para o não cruzamento de fluxos de ida e retorno </a:t>
            </a:r>
            <a:br>
              <a:rPr lang="pt-BR" sz="3500" dirty="0"/>
            </a:br>
            <a:endParaRPr lang="pt-BR" sz="3500" dirty="0"/>
          </a:p>
        </p:txBody>
      </p:sp>
      <p:sp>
        <p:nvSpPr>
          <p:cNvPr id="3" name="Espaço Reservado para Conteúdo 2"/>
          <p:cNvSpPr>
            <a:spLocks noGrp="1"/>
          </p:cNvSpPr>
          <p:nvPr>
            <p:ph idx="1"/>
          </p:nvPr>
        </p:nvSpPr>
        <p:spPr>
          <a:xfrm>
            <a:off x="1261872" y="1828800"/>
            <a:ext cx="9514648" cy="4351337"/>
          </a:xfrm>
        </p:spPr>
        <p:txBody>
          <a:bodyPr/>
          <a:lstStyle/>
          <a:p>
            <a:pPr algn="just"/>
            <a:r>
              <a:rPr lang="pt-BR" dirty="0"/>
              <a:t>Os caminhos de circulação em canteiros de obra devem ser dimensionados de forma a não permitirem, durante a movimentação de pessoas, equipamentos e veículos de transporte, o cruzamento de ida e retorno, evitando assim congestionamentos ou esperas.</a:t>
            </a:r>
          </a:p>
          <a:p>
            <a:pPr algn="just"/>
            <a:endParaRPr lang="pt-BR" dirty="0"/>
          </a:p>
          <a:p>
            <a:pPr algn="just"/>
            <a:endParaRPr lang="pt-BR" dirty="0"/>
          </a:p>
          <a:p>
            <a:pPr algn="just"/>
            <a:r>
              <a:rPr lang="pt-BR" dirty="0"/>
              <a:t>Portanto, de preferência, devem existir caminhos separados.</a:t>
            </a:r>
          </a:p>
        </p:txBody>
      </p:sp>
    </p:spTree>
    <p:extLst>
      <p:ext uri="{BB962C8B-B14F-4D97-AF65-F5344CB8AC3E}">
        <p14:creationId xmlns:p14="http://schemas.microsoft.com/office/powerpoint/2010/main" val="131392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003232" cy="1143000"/>
          </a:xfrm>
        </p:spPr>
        <p:txBody>
          <a:bodyPr>
            <a:normAutofit fontScale="90000"/>
          </a:bodyPr>
          <a:lstStyle/>
          <a:p>
            <a:r>
              <a:rPr lang="pt-BR" dirty="0"/>
              <a:t>Transporte eficiente no canteiro de obras</a:t>
            </a:r>
          </a:p>
        </p:txBody>
      </p:sp>
      <p:sp>
        <p:nvSpPr>
          <p:cNvPr id="3" name="Espaço Reservado para Conteúdo 2"/>
          <p:cNvSpPr>
            <a:spLocks noGrp="1"/>
          </p:cNvSpPr>
          <p:nvPr>
            <p:ph idx="1"/>
          </p:nvPr>
        </p:nvSpPr>
        <p:spPr/>
        <p:txBody>
          <a:bodyPr/>
          <a:lstStyle/>
          <a:p>
            <a:pPr marL="114300" indent="0">
              <a:buNone/>
            </a:pPr>
            <a:r>
              <a:rPr lang="pt-BR" b="1" dirty="0"/>
              <a:t>Logística</a:t>
            </a:r>
          </a:p>
          <a:p>
            <a:endParaRPr lang="pt-BR" b="1" dirty="0"/>
          </a:p>
          <a:p>
            <a:pPr algn="just"/>
            <a:r>
              <a:rPr lang="pt-BR" dirty="0"/>
              <a:t>Impede a ociosidade de equipamentos e de mão-de-obra;</a:t>
            </a:r>
          </a:p>
          <a:p>
            <a:pPr algn="just"/>
            <a:r>
              <a:rPr lang="pt-BR" dirty="0"/>
              <a:t>Diminui os tempos de deslocamento;</a:t>
            </a:r>
          </a:p>
          <a:p>
            <a:pPr algn="just"/>
            <a:r>
              <a:rPr lang="pt-BR" dirty="0"/>
              <a:t>Racionaliza as atividades e fluxos de materiais;</a:t>
            </a:r>
          </a:p>
          <a:p>
            <a:pPr algn="just"/>
            <a:r>
              <a:rPr lang="pt-BR" dirty="0"/>
              <a:t>Impede operações semelhantes em locais espaçados;</a:t>
            </a:r>
          </a:p>
          <a:p>
            <a:pPr algn="just"/>
            <a:r>
              <a:rPr lang="pt-BR" dirty="0"/>
              <a:t>Minimiza as interferências: materiais x mão-de-obra.</a:t>
            </a:r>
          </a:p>
          <a:p>
            <a:endParaRPr lang="pt-BR" b="1" dirty="0"/>
          </a:p>
        </p:txBody>
      </p:sp>
    </p:spTree>
    <p:extLst>
      <p:ext uri="{BB962C8B-B14F-4D97-AF65-F5344CB8AC3E}">
        <p14:creationId xmlns:p14="http://schemas.microsoft.com/office/powerpoint/2010/main" val="3836576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02242" y="620688"/>
            <a:ext cx="9618294" cy="4800600"/>
          </a:xfrm>
        </p:spPr>
        <p:txBody>
          <a:bodyPr/>
          <a:lstStyle/>
          <a:p>
            <a:pPr algn="just"/>
            <a:r>
              <a:rPr lang="pt-BR" b="1" dirty="0"/>
              <a:t>Garantir espaço para o não cruzamento de fluxos de ida e retorno </a:t>
            </a:r>
          </a:p>
          <a:p>
            <a:pPr marL="114300" indent="0">
              <a:buNone/>
            </a:pPr>
            <a:endParaRPr lang="pt-BR" dirty="0"/>
          </a:p>
          <a:p>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260389"/>
            <a:ext cx="7347940" cy="556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24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144" y="548680"/>
            <a:ext cx="7620000" cy="1143000"/>
          </a:xfrm>
        </p:spPr>
        <p:txBody>
          <a:bodyPr>
            <a:normAutofit fontScale="90000"/>
          </a:bodyPr>
          <a:lstStyle/>
          <a:p>
            <a:r>
              <a:rPr lang="pt-BR" dirty="0"/>
              <a:t>Espaços de circulação</a:t>
            </a:r>
            <a:br>
              <a:rPr lang="pt-BR" dirty="0"/>
            </a:br>
            <a:endParaRPr lang="pt-BR" dirty="0"/>
          </a:p>
        </p:txBody>
      </p:sp>
      <p:sp>
        <p:nvSpPr>
          <p:cNvPr id="3" name="Espaço Reservado para Conteúdo 2"/>
          <p:cNvSpPr>
            <a:spLocks noGrp="1"/>
          </p:cNvSpPr>
          <p:nvPr>
            <p:ph idx="1"/>
          </p:nvPr>
        </p:nvSpPr>
        <p:spPr>
          <a:xfrm>
            <a:off x="1261872" y="1828800"/>
            <a:ext cx="9658664" cy="4351337"/>
          </a:xfrm>
        </p:spPr>
        <p:txBody>
          <a:bodyPr/>
          <a:lstStyle/>
          <a:p>
            <a:pPr algn="just"/>
            <a:r>
              <a:rPr lang="pt-BR" b="1" dirty="0"/>
              <a:t>Criar corredores e ruas de transporte</a:t>
            </a:r>
          </a:p>
          <a:p>
            <a:pPr algn="just"/>
            <a:endParaRPr lang="pt-BR" dirty="0"/>
          </a:p>
          <a:p>
            <a:pPr algn="just"/>
            <a:r>
              <a:rPr lang="pt-BR" dirty="0"/>
              <a:t>Prever durante o planejamento do </a:t>
            </a:r>
            <a:r>
              <a:rPr lang="pt-BR" i="1" dirty="0"/>
              <a:t>layout</a:t>
            </a:r>
            <a:r>
              <a:rPr lang="pt-BR" dirty="0"/>
              <a:t> do canteiro de obras áreas de circulação, tais como corredores e ruas </a:t>
            </a:r>
          </a:p>
          <a:p>
            <a:pPr lvl="1" algn="just"/>
            <a:r>
              <a:rPr lang="pt-BR" dirty="0"/>
              <a:t>Facilita a fluência não somente dos equipamentos/veículos de transporte como também os deslocamentos de operários. </a:t>
            </a:r>
          </a:p>
        </p:txBody>
      </p:sp>
    </p:spTree>
    <p:extLst>
      <p:ext uri="{BB962C8B-B14F-4D97-AF65-F5344CB8AC3E}">
        <p14:creationId xmlns:p14="http://schemas.microsoft.com/office/powerpoint/2010/main" val="900886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Espaços de circulação</a:t>
            </a:r>
            <a:br>
              <a:rPr lang="pt-BR" dirty="0"/>
            </a:br>
            <a:endParaRPr lang="pt-BR" dirty="0"/>
          </a:p>
        </p:txBody>
      </p:sp>
      <p:sp>
        <p:nvSpPr>
          <p:cNvPr id="3" name="Espaço Reservado para Conteúdo 2"/>
          <p:cNvSpPr>
            <a:spLocks noGrp="1"/>
          </p:cNvSpPr>
          <p:nvPr>
            <p:ph idx="1"/>
          </p:nvPr>
        </p:nvSpPr>
        <p:spPr/>
        <p:txBody>
          <a:bodyPr>
            <a:normAutofit/>
          </a:bodyPr>
          <a:lstStyle/>
          <a:p>
            <a:pPr algn="just"/>
            <a:r>
              <a:rPr lang="pt-BR" b="1" dirty="0"/>
              <a:t>Criar corredores e ruas de transporte</a:t>
            </a:r>
          </a:p>
          <a:p>
            <a:pPr algn="just"/>
            <a:endParaRPr lang="pt-BR" dirty="0"/>
          </a:p>
          <a:p>
            <a:pPr marL="114300" indent="0" algn="just">
              <a:buNone/>
            </a:pPr>
            <a:r>
              <a:rPr lang="pt-BR" dirty="0"/>
              <a:t>Importante!</a:t>
            </a:r>
          </a:p>
          <a:p>
            <a:pPr algn="just"/>
            <a:endParaRPr lang="pt-BR" dirty="0"/>
          </a:p>
          <a:p>
            <a:pPr algn="just"/>
            <a:r>
              <a:rPr lang="pt-BR" dirty="0"/>
              <a:t>Usar o caminho mais direto possível; </a:t>
            </a:r>
          </a:p>
          <a:p>
            <a:pPr algn="just"/>
            <a:r>
              <a:rPr lang="pt-BR" dirty="0"/>
              <a:t>Não subir e descer; </a:t>
            </a:r>
          </a:p>
          <a:p>
            <a:pPr algn="just"/>
            <a:r>
              <a:rPr lang="pt-BR" dirty="0"/>
              <a:t>Utilizar rampas com inclinação adequada;</a:t>
            </a:r>
          </a:p>
          <a:p>
            <a:pPr algn="just"/>
            <a:r>
              <a:rPr lang="pt-BR" dirty="0"/>
              <a:t>Pavimentar, drenar e iluminar previamente os caminhos de transporte;</a:t>
            </a:r>
          </a:p>
          <a:p>
            <a:pPr algn="just"/>
            <a:r>
              <a:rPr lang="pt-BR" dirty="0"/>
              <a:t>Conscientizar do usuário quanto a manutenção, integridade e desobstrução dessas vias. </a:t>
            </a:r>
          </a:p>
        </p:txBody>
      </p:sp>
    </p:spTree>
    <p:extLst>
      <p:ext uri="{BB962C8B-B14F-4D97-AF65-F5344CB8AC3E}">
        <p14:creationId xmlns:p14="http://schemas.microsoft.com/office/powerpoint/2010/main" val="144845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Espaços de circulação</a:t>
            </a:r>
            <a:br>
              <a:rPr lang="pt-BR" dirty="0"/>
            </a:br>
            <a:endParaRPr lang="pt-BR" dirty="0"/>
          </a:p>
        </p:txBody>
      </p:sp>
      <p:sp>
        <p:nvSpPr>
          <p:cNvPr id="3" name="Espaço Reservado para Conteúdo 2"/>
          <p:cNvSpPr>
            <a:spLocks noGrp="1"/>
          </p:cNvSpPr>
          <p:nvPr>
            <p:ph idx="1"/>
          </p:nvPr>
        </p:nvSpPr>
        <p:spPr>
          <a:xfrm>
            <a:off x="1261872" y="1828800"/>
            <a:ext cx="9692640" cy="4351337"/>
          </a:xfrm>
        </p:spPr>
        <p:txBody>
          <a:bodyPr>
            <a:normAutofit/>
          </a:bodyPr>
          <a:lstStyle/>
          <a:p>
            <a:pPr marL="114300" indent="0" algn="just">
              <a:buNone/>
            </a:pPr>
            <a:r>
              <a:rPr lang="pt-BR" b="1" dirty="0"/>
              <a:t>Não prejudicar o trânsito de veículos e pedestres durante o descarregamento de produtos</a:t>
            </a:r>
          </a:p>
          <a:p>
            <a:pPr algn="just"/>
            <a:endParaRPr lang="pt-BR" dirty="0"/>
          </a:p>
          <a:p>
            <a:pPr algn="just"/>
            <a:r>
              <a:rPr lang="pt-BR" dirty="0"/>
              <a:t>É comum, durante atividades de descarregamento em canteiros de obra, se prejudicar o fluxo de veículos e pedestres, principalmente, pelo fato da não disponibilidade de espaços dentro dos limites da obra.</a:t>
            </a:r>
          </a:p>
          <a:p>
            <a:pPr algn="just"/>
            <a:endParaRPr lang="pt-BR" dirty="0"/>
          </a:p>
          <a:p>
            <a:pPr algn="just"/>
            <a:r>
              <a:rPr lang="pt-BR" dirty="0"/>
              <a:t>Uma forma de minimizar ou até mesmo se evitar esses empecilhos é disponibilizar áreas de descarregamento dentro do canteiro</a:t>
            </a:r>
          </a:p>
        </p:txBody>
      </p:sp>
    </p:spTree>
    <p:extLst>
      <p:ext uri="{BB962C8B-B14F-4D97-AF65-F5344CB8AC3E}">
        <p14:creationId xmlns:p14="http://schemas.microsoft.com/office/powerpoint/2010/main" val="292509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81200" y="716632"/>
            <a:ext cx="7620000" cy="4800600"/>
          </a:xfrm>
        </p:spPr>
        <p:txBody>
          <a:bodyPr/>
          <a:lstStyle/>
          <a:p>
            <a:r>
              <a:rPr lang="pt-BR" dirty="0"/>
              <a:t>Descarregamento prejudicando o fluxo de veículos</a:t>
            </a:r>
          </a:p>
          <a:p>
            <a:endParaRPr lang="pt-BR" dirty="0"/>
          </a:p>
          <a:p>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1" y="1306840"/>
            <a:ext cx="7465639" cy="564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955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Espaços de circulação</a:t>
            </a:r>
            <a:br>
              <a:rPr lang="pt-BR" dirty="0"/>
            </a:br>
            <a:endParaRPr lang="pt-BR" dirty="0"/>
          </a:p>
        </p:txBody>
      </p:sp>
      <p:sp>
        <p:nvSpPr>
          <p:cNvPr id="3" name="Espaço Reservado para Conteúdo 2"/>
          <p:cNvSpPr>
            <a:spLocks noGrp="1"/>
          </p:cNvSpPr>
          <p:nvPr>
            <p:ph idx="1"/>
          </p:nvPr>
        </p:nvSpPr>
        <p:spPr>
          <a:xfrm>
            <a:off x="1261872" y="1828800"/>
            <a:ext cx="9692640" cy="4351337"/>
          </a:xfrm>
        </p:spPr>
        <p:txBody>
          <a:bodyPr/>
          <a:lstStyle/>
          <a:p>
            <a:pPr marL="114300" indent="0" algn="just">
              <a:buNone/>
            </a:pPr>
            <a:r>
              <a:rPr lang="pt-BR" b="1" dirty="0"/>
              <a:t>Proteger a obra ao longo do caminho de circulação</a:t>
            </a:r>
          </a:p>
          <a:p>
            <a:pPr algn="just"/>
            <a:endParaRPr lang="pt-BR" dirty="0"/>
          </a:p>
          <a:p>
            <a:pPr algn="just"/>
            <a:r>
              <a:rPr lang="pt-BR" dirty="0"/>
              <a:t>Esse princípio tem como objetivo a preservação, principalmente, das áreas já acabadas da obra, tais como ambientes com revestimento de parede e piso prontos.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2441" y="3140969"/>
            <a:ext cx="2843754"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35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928" y="705719"/>
            <a:ext cx="9692640" cy="1325562"/>
          </a:xfrm>
        </p:spPr>
        <p:txBody>
          <a:bodyPr/>
          <a:lstStyle/>
          <a:p>
            <a:r>
              <a:rPr lang="pt-BR" dirty="0"/>
              <a:t>Espaços de circulação</a:t>
            </a:r>
            <a:br>
              <a:rPr lang="pt-BR" dirty="0"/>
            </a:br>
            <a:endParaRPr lang="pt-BR" dirty="0"/>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Um exemplo típico de proteção da obra é colocação de papelão ou lona plástica nos caminhos de circulação com revestimento já assentado. </a:t>
            </a:r>
          </a:p>
          <a:p>
            <a:endParaRPr lang="pt-BR" dirty="0"/>
          </a:p>
          <a:p>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2659974"/>
            <a:ext cx="3067422" cy="400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36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Equipamentos</a:t>
            </a:r>
          </a:p>
        </p:txBody>
      </p:sp>
      <p:sp>
        <p:nvSpPr>
          <p:cNvPr id="3" name="Espaço Reservado para Conteúdo 2"/>
          <p:cNvSpPr>
            <a:spLocks noGrp="1"/>
          </p:cNvSpPr>
          <p:nvPr>
            <p:ph idx="1"/>
          </p:nvPr>
        </p:nvSpPr>
        <p:spPr/>
        <p:txBody>
          <a:bodyPr/>
          <a:lstStyle/>
          <a:p>
            <a:r>
              <a:rPr lang="pt-BR" dirty="0"/>
              <a:t>Substituir o esforço humano por equipamentos ou máquinas simples</a:t>
            </a:r>
          </a:p>
          <a:p>
            <a:endParaRPr lang="pt-BR" dirty="0"/>
          </a:p>
          <a:p>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38" y="2382373"/>
            <a:ext cx="5862471" cy="435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509" y="2420888"/>
            <a:ext cx="5789491" cy="43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92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Equipamentos</a:t>
            </a:r>
          </a:p>
        </p:txBody>
      </p:sp>
      <p:sp>
        <p:nvSpPr>
          <p:cNvPr id="3" name="Espaço Reservado para Conteúdo 2"/>
          <p:cNvSpPr>
            <a:spLocks noGrp="1"/>
          </p:cNvSpPr>
          <p:nvPr>
            <p:ph idx="1"/>
          </p:nvPr>
        </p:nvSpPr>
        <p:spPr>
          <a:xfrm>
            <a:off x="1261872" y="1828800"/>
            <a:ext cx="9692640" cy="4351337"/>
          </a:xfrm>
        </p:spPr>
        <p:txBody>
          <a:bodyPr/>
          <a:lstStyle/>
          <a:p>
            <a:pPr marL="114300" indent="0" algn="just">
              <a:buNone/>
            </a:pPr>
            <a:r>
              <a:rPr lang="pt-BR" b="1" dirty="0"/>
              <a:t>Usar equipamentos flexíveis que possam ser adaptados a vários tipos de materiais </a:t>
            </a:r>
          </a:p>
          <a:p>
            <a:pPr algn="just"/>
            <a:endParaRPr lang="pt-BR" dirty="0"/>
          </a:p>
          <a:p>
            <a:pPr algn="just"/>
            <a:r>
              <a:rPr lang="pt-BR" dirty="0"/>
              <a:t>Quanto mais flexível for a utilização dos equipamentos de transporte, ou seja, adaptados a movimentação de vários tipos de materiais, menos </a:t>
            </a:r>
            <a:r>
              <a:rPr lang="pt-BR" dirty="0" err="1"/>
              <a:t>sub-utilizados</a:t>
            </a:r>
            <a:r>
              <a:rPr lang="pt-BR" dirty="0"/>
              <a:t> serão. </a:t>
            </a:r>
          </a:p>
          <a:p>
            <a:pPr algn="just"/>
            <a:endParaRPr lang="pt-BR" dirty="0"/>
          </a:p>
          <a:p>
            <a:pPr algn="just"/>
            <a:r>
              <a:rPr lang="pt-BR" dirty="0"/>
              <a:t>Equipamentos, tais como elevador de carga e grua são representantes da aplicação deste princípio, pela sua flexibilidade.</a:t>
            </a:r>
          </a:p>
        </p:txBody>
      </p:sp>
    </p:spTree>
    <p:extLst>
      <p:ext uri="{BB962C8B-B14F-4D97-AF65-F5344CB8AC3E}">
        <p14:creationId xmlns:p14="http://schemas.microsoft.com/office/powerpoint/2010/main" val="1367049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Canteiro de obras</a:t>
            </a:r>
          </a:p>
        </p:txBody>
      </p:sp>
      <p:sp>
        <p:nvSpPr>
          <p:cNvPr id="3" name="Espaço Reservado para Conteúdo 2"/>
          <p:cNvSpPr>
            <a:spLocks noGrp="1"/>
          </p:cNvSpPr>
          <p:nvPr>
            <p:ph idx="1"/>
          </p:nvPr>
        </p:nvSpPr>
        <p:spPr>
          <a:xfrm>
            <a:off x="1261872" y="1828800"/>
            <a:ext cx="9692640" cy="4351337"/>
          </a:xfrm>
        </p:spPr>
        <p:txBody>
          <a:bodyPr/>
          <a:lstStyle/>
          <a:p>
            <a:pPr marL="114300" indent="0" algn="just">
              <a:buNone/>
            </a:pPr>
            <a:r>
              <a:rPr lang="pt-BR" b="1" dirty="0"/>
              <a:t>Criar corredores de acesso para funcionários, visitantes, clientes e fornecedores</a:t>
            </a:r>
          </a:p>
          <a:p>
            <a:pPr algn="just"/>
            <a:endParaRPr lang="pt-BR" dirty="0"/>
          </a:p>
          <a:p>
            <a:pPr algn="just"/>
            <a:r>
              <a:rPr lang="pt-BR" dirty="0"/>
              <a:t>Criar corredores de acesso é uma forma de buscar manter seguras as pessoas que acessam o canteiro de obra, evitando, assim, possíveis acidentes. A aplicação deste princípio é observada, principalmente, em obras verticais, as quais são passíveis de queda de materiais </a:t>
            </a:r>
          </a:p>
        </p:txBody>
      </p:sp>
    </p:spTree>
    <p:extLst>
      <p:ext uri="{BB962C8B-B14F-4D97-AF65-F5344CB8AC3E}">
        <p14:creationId xmlns:p14="http://schemas.microsoft.com/office/powerpoint/2010/main" val="311712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Transporte seguro no canteiro de obras</a:t>
            </a:r>
          </a:p>
        </p:txBody>
      </p:sp>
      <p:sp>
        <p:nvSpPr>
          <p:cNvPr id="3" name="Espaço Reservado para Conteúdo 2"/>
          <p:cNvSpPr>
            <a:spLocks noGrp="1"/>
          </p:cNvSpPr>
          <p:nvPr>
            <p:ph idx="1"/>
          </p:nvPr>
        </p:nvSpPr>
        <p:spPr>
          <a:xfrm>
            <a:off x="1261872" y="2087562"/>
            <a:ext cx="7620000" cy="4800600"/>
          </a:xfrm>
        </p:spPr>
        <p:txBody>
          <a:bodyPr/>
          <a:lstStyle/>
          <a:p>
            <a:pPr algn="just"/>
            <a:r>
              <a:rPr lang="pt-BR" dirty="0"/>
              <a:t>Minimizar as interferências (layout)</a:t>
            </a:r>
          </a:p>
          <a:p>
            <a:pPr algn="just"/>
            <a:r>
              <a:rPr lang="pt-BR" dirty="0"/>
              <a:t>Implementar medidas de controle e sistemas preventivos de segurança</a:t>
            </a:r>
            <a:endParaRPr lang="pt-BR" b="1" dirty="0"/>
          </a:p>
        </p:txBody>
      </p:sp>
      <p:pic>
        <p:nvPicPr>
          <p:cNvPr id="102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1705" y="3356993"/>
            <a:ext cx="5355823" cy="204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20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Canteiro de obras</a:t>
            </a:r>
          </a:p>
        </p:txBody>
      </p:sp>
      <p:sp>
        <p:nvSpPr>
          <p:cNvPr id="3" name="Espaço Reservado para Conteúdo 2"/>
          <p:cNvSpPr>
            <a:spLocks noGrp="1"/>
          </p:cNvSpPr>
          <p:nvPr>
            <p:ph idx="1"/>
          </p:nvPr>
        </p:nvSpPr>
        <p:spPr>
          <a:xfrm>
            <a:off x="1261872" y="1828800"/>
            <a:ext cx="9692640" cy="4351337"/>
          </a:xfrm>
        </p:spPr>
        <p:txBody>
          <a:bodyPr/>
          <a:lstStyle/>
          <a:p>
            <a:pPr marL="114300" indent="0" algn="just">
              <a:buNone/>
            </a:pPr>
            <a:r>
              <a:rPr lang="pt-BR" b="1" dirty="0"/>
              <a:t>Dar direções e identificar locais na obra </a:t>
            </a:r>
          </a:p>
          <a:p>
            <a:pPr algn="just"/>
            <a:endParaRPr lang="pt-BR" dirty="0"/>
          </a:p>
          <a:p>
            <a:pPr algn="just"/>
            <a:r>
              <a:rPr lang="pt-BR" dirty="0"/>
              <a:t>A movimentação em canteiro de obra se torna mais produtiva a partir do momento em que há sinalização tanto de direcionamento quanto de identificação dos locais e áreas de trabalho.</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458" y="3789041"/>
            <a:ext cx="4001372" cy="296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584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62336" y="908720"/>
            <a:ext cx="9330208" cy="5708104"/>
          </a:xfrm>
        </p:spPr>
        <p:txBody>
          <a:bodyPr/>
          <a:lstStyle/>
          <a:p>
            <a:pPr algn="just"/>
            <a:r>
              <a:rPr lang="pt-BR" dirty="0"/>
              <a:t>Importante!</a:t>
            </a:r>
          </a:p>
          <a:p>
            <a:pPr algn="just"/>
            <a:endParaRPr lang="pt-BR" dirty="0"/>
          </a:p>
          <a:p>
            <a:pPr marL="114300" indent="0" algn="just">
              <a:buNone/>
            </a:pPr>
            <a:endParaRPr lang="pt-BR" dirty="0"/>
          </a:p>
          <a:p>
            <a:pPr algn="just"/>
            <a:r>
              <a:rPr lang="pt-BR" dirty="0"/>
              <a:t>As atividades de transporte e movimentação devem ser muito bem planejadas para não gerarem acidentes e não comprometerem o cronograma e orçamento.</a:t>
            </a:r>
          </a:p>
          <a:p>
            <a:pPr lvl="1" algn="just"/>
            <a:r>
              <a:rPr lang="pt-BR" dirty="0"/>
              <a:t>Equipamentos</a:t>
            </a:r>
          </a:p>
          <a:p>
            <a:pPr lvl="1" algn="just"/>
            <a:r>
              <a:rPr lang="pt-BR" dirty="0"/>
              <a:t>Logística</a:t>
            </a:r>
          </a:p>
          <a:p>
            <a:pPr lvl="1" algn="just"/>
            <a:r>
              <a:rPr lang="pt-BR" dirty="0"/>
              <a:t>Organização </a:t>
            </a:r>
          </a:p>
          <a:p>
            <a:pPr lvl="1" algn="just"/>
            <a:endParaRPr lang="pt-BR" dirty="0"/>
          </a:p>
          <a:p>
            <a:pPr algn="just"/>
            <a:endParaRPr lang="pt-BR" dirty="0"/>
          </a:p>
          <a:p>
            <a:pPr algn="just"/>
            <a:endParaRPr lang="pt-BR" dirty="0"/>
          </a:p>
        </p:txBody>
      </p:sp>
    </p:spTree>
    <p:extLst>
      <p:ext uri="{BB962C8B-B14F-4D97-AF65-F5344CB8AC3E}">
        <p14:creationId xmlns:p14="http://schemas.microsoft.com/office/powerpoint/2010/main" val="391350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Transporte e movimentação na obra</a:t>
            </a:r>
          </a:p>
        </p:txBody>
      </p:sp>
      <p:sp>
        <p:nvSpPr>
          <p:cNvPr id="3" name="Espaço Reservado para Conteúdo 2"/>
          <p:cNvSpPr>
            <a:spLocks noGrp="1"/>
          </p:cNvSpPr>
          <p:nvPr>
            <p:ph idx="1"/>
          </p:nvPr>
        </p:nvSpPr>
        <p:spPr/>
        <p:txBody>
          <a:bodyPr>
            <a:normAutofit/>
          </a:bodyPr>
          <a:lstStyle/>
          <a:p>
            <a:pPr marL="114300" indent="0" algn="just">
              <a:buNone/>
            </a:pPr>
            <a:endParaRPr lang="pt-BR" b="1" dirty="0"/>
          </a:p>
          <a:p>
            <a:pPr marL="114300" indent="0" algn="just">
              <a:buNone/>
            </a:pPr>
            <a:r>
              <a:rPr lang="pt-BR" b="1" dirty="0"/>
              <a:t>O melhor transporte é aquele que não existe, ou seja, não transportar. </a:t>
            </a:r>
          </a:p>
          <a:p>
            <a:pPr algn="just"/>
            <a:endParaRPr lang="pt-BR" dirty="0"/>
          </a:p>
          <a:p>
            <a:pPr algn="just"/>
            <a:r>
              <a:rPr lang="pt-BR" dirty="0"/>
              <a:t>Não transportar seria o princípio ideal se não fosse o sistema produtivo da indústria da construção civil. </a:t>
            </a:r>
          </a:p>
          <a:p>
            <a:pPr lvl="1" algn="just"/>
            <a:r>
              <a:rPr lang="pt-BR" dirty="0"/>
              <a:t>Na Construção Civil os equipamentos, pessoas e materiais se movimentam ao invés do produto, faz com que a necessidade por transporte seja uma atividade constante nos canteiros de obras e típica de apoio, ou seja, </a:t>
            </a:r>
            <a:r>
              <a:rPr lang="pt-BR" b="1" dirty="0"/>
              <a:t>não agrega valor ao produto final</a:t>
            </a:r>
            <a:r>
              <a:rPr lang="pt-BR" dirty="0"/>
              <a:t>. </a:t>
            </a:r>
          </a:p>
        </p:txBody>
      </p:sp>
    </p:spTree>
    <p:extLst>
      <p:ext uri="{BB962C8B-B14F-4D97-AF65-F5344CB8AC3E}">
        <p14:creationId xmlns:p14="http://schemas.microsoft.com/office/powerpoint/2010/main" val="80708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Transporte e movimentação na obra</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A necessidade de transporte de materiais e equipamentos deve ser minimizada, já que não pode ser evitada. </a:t>
            </a:r>
          </a:p>
          <a:p>
            <a:pPr algn="just"/>
            <a:endParaRPr lang="pt-BR" dirty="0"/>
          </a:p>
          <a:p>
            <a:pPr algn="just"/>
            <a:r>
              <a:rPr lang="pt-BR" dirty="0"/>
              <a:t>Ações como evitar estoques intermediários e recebimento centralizado de tijolos e cimento minimizam a necessidade de transporte. </a:t>
            </a:r>
          </a:p>
          <a:p>
            <a:pPr algn="just"/>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40" y="3861049"/>
            <a:ext cx="3707904" cy="278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5" y="4075193"/>
            <a:ext cx="4392488" cy="236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30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85800"/>
            <a:ext cx="7620000" cy="1143000"/>
          </a:xfrm>
        </p:spPr>
        <p:txBody>
          <a:bodyPr>
            <a:normAutofit fontScale="90000"/>
          </a:bodyPr>
          <a:lstStyle/>
          <a:p>
            <a:r>
              <a:rPr lang="pt-BR" dirty="0"/>
              <a:t>Não subir e nem descer</a:t>
            </a:r>
            <a:br>
              <a:rPr lang="pt-BR" dirty="0"/>
            </a:br>
            <a:endParaRPr lang="pt-BR" dirty="0"/>
          </a:p>
        </p:txBody>
      </p:sp>
      <p:sp>
        <p:nvSpPr>
          <p:cNvPr id="3" name="Espaço Reservado para Conteúdo 2"/>
          <p:cNvSpPr>
            <a:spLocks noGrp="1"/>
          </p:cNvSpPr>
          <p:nvPr>
            <p:ph idx="1"/>
          </p:nvPr>
        </p:nvSpPr>
        <p:spPr>
          <a:xfrm>
            <a:off x="1991544" y="1556792"/>
            <a:ext cx="8928992" cy="4800600"/>
          </a:xfrm>
        </p:spPr>
        <p:txBody>
          <a:bodyPr/>
          <a:lstStyle/>
          <a:p>
            <a:pPr algn="just"/>
            <a:r>
              <a:rPr lang="pt-BR" dirty="0"/>
              <a:t>Devem-se evitar percursos com subida e descida, principalmente, quando for utilizado o esforço humano para se desenvolver o deslocamento de pessoas e materiais. </a:t>
            </a:r>
          </a:p>
          <a:p>
            <a:pPr algn="just"/>
            <a:endParaRPr lang="pt-BR" b="1" dirty="0"/>
          </a:p>
          <a:p>
            <a:pPr algn="just"/>
            <a:r>
              <a:rPr lang="pt-BR" dirty="0"/>
              <a:t>Caso seja inevitável, escolha equipamentos de transporte adequados</a:t>
            </a:r>
            <a:endParaRPr lang="pt-BR"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4221088"/>
            <a:ext cx="4669950"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01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30" y="2132856"/>
            <a:ext cx="3456384" cy="42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a:xfrm>
            <a:off x="1981200" y="485800"/>
            <a:ext cx="7620000" cy="1143000"/>
          </a:xfrm>
        </p:spPr>
        <p:txBody>
          <a:bodyPr>
            <a:normAutofit fontScale="90000"/>
          </a:bodyPr>
          <a:lstStyle/>
          <a:p>
            <a:r>
              <a:rPr lang="pt-BR" dirty="0"/>
              <a:t>Não subir e nem descer</a:t>
            </a:r>
            <a:br>
              <a:rPr lang="pt-BR" dirty="0"/>
            </a:br>
            <a:endParaRPr lang="pt-BR" dirty="0"/>
          </a:p>
        </p:txBody>
      </p:sp>
    </p:spTree>
    <p:extLst>
      <p:ext uri="{BB962C8B-B14F-4D97-AF65-F5344CB8AC3E}">
        <p14:creationId xmlns:p14="http://schemas.microsoft.com/office/powerpoint/2010/main" val="107415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9976" y="877716"/>
            <a:ext cx="9250560" cy="1143000"/>
          </a:xfrm>
        </p:spPr>
        <p:txBody>
          <a:bodyPr>
            <a:normAutofit fontScale="90000"/>
          </a:bodyPr>
          <a:lstStyle/>
          <a:p>
            <a:r>
              <a:rPr lang="pt-BR" dirty="0"/>
              <a:t>Utilizar rampas com inclinação adequada</a:t>
            </a:r>
            <a:br>
              <a:rPr lang="pt-BR" dirty="0"/>
            </a:br>
            <a:endParaRPr lang="pt-BR" dirty="0"/>
          </a:p>
        </p:txBody>
      </p:sp>
      <p:sp>
        <p:nvSpPr>
          <p:cNvPr id="3" name="Espaço Reservado para Conteúdo 2"/>
          <p:cNvSpPr>
            <a:spLocks noGrp="1"/>
          </p:cNvSpPr>
          <p:nvPr>
            <p:ph idx="1"/>
          </p:nvPr>
        </p:nvSpPr>
        <p:spPr>
          <a:xfrm>
            <a:off x="1669976" y="1700808"/>
            <a:ext cx="9250560" cy="4800600"/>
          </a:xfrm>
        </p:spPr>
        <p:txBody>
          <a:bodyPr/>
          <a:lstStyle/>
          <a:p>
            <a:pPr algn="just"/>
            <a:r>
              <a:rPr lang="pt-BR" dirty="0"/>
              <a:t>Caso as subidas e descidas sejam inevitáveis, deve-se ter atenção com relação à inclinação das rampas, sendo essas não superiores a 10%.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3140969"/>
            <a:ext cx="3928864" cy="351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866910"/>
      </p:ext>
    </p:extLst>
  </p:cSld>
  <p:clrMapOvr>
    <a:masterClrMapping/>
  </p:clrMapOvr>
</p:sld>
</file>

<file path=ppt/theme/theme1.xml><?xml version="1.0" encoding="utf-8"?>
<a:theme xmlns:a="http://schemas.openxmlformats.org/drawingml/2006/main" name="Exibi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xibir">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ibir">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Exibir</Template>
  <TotalTime>706</TotalTime>
  <Words>1706</Words>
  <Application>Microsoft Office PowerPoint</Application>
  <PresentationFormat>Widescreen</PresentationFormat>
  <Paragraphs>155</Paragraphs>
  <Slides>41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41</vt:i4>
      </vt:variant>
    </vt:vector>
  </HeadingPairs>
  <TitlesOfParts>
    <vt:vector size="46" baseType="lpstr">
      <vt:lpstr>Arial</vt:lpstr>
      <vt:lpstr>Calibri</vt:lpstr>
      <vt:lpstr>Century Schoolbook</vt:lpstr>
      <vt:lpstr>Wingdings 2</vt:lpstr>
      <vt:lpstr>Exibir</vt:lpstr>
      <vt:lpstr>Faculdade de tecnologia e ciências da Bahia Disciplina: Gestão e Tecnologia das construções</vt:lpstr>
      <vt:lpstr>Transporte eficiente no canteiro de obras</vt:lpstr>
      <vt:lpstr>Transporte eficiente no canteiro de obras</vt:lpstr>
      <vt:lpstr>Transporte seguro no canteiro de obras</vt:lpstr>
      <vt:lpstr>Transporte e movimentação na obra</vt:lpstr>
      <vt:lpstr>Transporte e movimentação na obra</vt:lpstr>
      <vt:lpstr>Não subir e nem descer </vt:lpstr>
      <vt:lpstr>Não subir e nem descer </vt:lpstr>
      <vt:lpstr>Utilizar rampas com inclinação adequada </vt:lpstr>
      <vt:lpstr>Diminuir a distância entre área de estoque e o posto de trabalho  </vt:lpstr>
      <vt:lpstr>Diminuir a distância entre área de estoque e o posto de trabalho</vt:lpstr>
      <vt:lpstr>Entregar materiais diretamente no local de trabalho ou de armazenagem </vt:lpstr>
      <vt:lpstr>Entregar materiais na quantidade exata  </vt:lpstr>
      <vt:lpstr>Visitar e preparar a área de recepção  </vt:lpstr>
      <vt:lpstr>Indicar um caminho único entre “a” e “b”  </vt:lpstr>
      <vt:lpstr>Planejar o caminho de ida e de volta  </vt:lpstr>
      <vt:lpstr>Planejar o uso de carga de retorno </vt:lpstr>
      <vt:lpstr>Planejar a carga de retorno </vt:lpstr>
      <vt:lpstr>Transportar cargas em plataformas </vt:lpstr>
      <vt:lpstr>Movimentar por gravidade </vt:lpstr>
      <vt:lpstr>Movimentar por gravidade</vt:lpstr>
      <vt:lpstr>Desenhar o fluxo de materiais em obra através de um mapofluxograma </vt:lpstr>
      <vt:lpstr>Apresentação do PowerPoint</vt:lpstr>
      <vt:lpstr>Ter acesso a obra por toda a sua frente </vt:lpstr>
      <vt:lpstr>Manter a obra limpa </vt:lpstr>
      <vt:lpstr>Apresentação do PowerPoint</vt:lpstr>
      <vt:lpstr>Criar endereço para destino do material transportado </vt:lpstr>
      <vt:lpstr>Apresentação do PowerPoint</vt:lpstr>
      <vt:lpstr>Garantir espaço para o não cruzamento de fluxos de ida e retorno  </vt:lpstr>
      <vt:lpstr>Apresentação do PowerPoint</vt:lpstr>
      <vt:lpstr>Espaços de circulação </vt:lpstr>
      <vt:lpstr>Espaços de circulação </vt:lpstr>
      <vt:lpstr>Espaços de circulação </vt:lpstr>
      <vt:lpstr>Apresentação do PowerPoint</vt:lpstr>
      <vt:lpstr>Espaços de circulação </vt:lpstr>
      <vt:lpstr>Espaços de circulação </vt:lpstr>
      <vt:lpstr>Equipamentos</vt:lpstr>
      <vt:lpstr>Equipamentos</vt:lpstr>
      <vt:lpstr>Canteiro de obras</vt:lpstr>
      <vt:lpstr>Canteiro de obras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Juliane Santos Souza</dc:creator>
  <cp:lastModifiedBy>Juliane Santos Souza</cp:lastModifiedBy>
  <cp:revision>39</cp:revision>
  <dcterms:created xsi:type="dcterms:W3CDTF">2020-11-06T12:57:14Z</dcterms:created>
  <dcterms:modified xsi:type="dcterms:W3CDTF">2022-05-09T22:22:23Z</dcterms:modified>
</cp:coreProperties>
</file>