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9" r:id="rId2"/>
    <p:sldId id="260" r:id="rId3"/>
    <p:sldId id="261" r:id="rId4"/>
    <p:sldId id="262" r:id="rId5"/>
    <p:sldId id="263" r:id="rId6"/>
    <p:sldId id="275" r:id="rId7"/>
    <p:sldId id="264" r:id="rId8"/>
    <p:sldId id="266" r:id="rId9"/>
    <p:sldId id="265" r:id="rId10"/>
    <p:sldId id="267" r:id="rId11"/>
    <p:sldId id="276" r:id="rId12"/>
    <p:sldId id="268" r:id="rId13"/>
    <p:sldId id="277" r:id="rId14"/>
    <p:sldId id="269" r:id="rId15"/>
    <p:sldId id="278" r:id="rId16"/>
    <p:sldId id="270" r:id="rId17"/>
    <p:sldId id="271" r:id="rId18"/>
    <p:sldId id="272" r:id="rId19"/>
    <p:sldId id="273" r:id="rId20"/>
    <p:sldId id="279" r:id="rId21"/>
    <p:sldId id="274" r:id="rId22"/>
    <p:sldId id="28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0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A88F2-2E86-45FC-A80D-D45532864095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438D5-307B-423F-9B42-C6AA87ADF2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2335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438D5-307B-423F-9B42-C6AA87ADF22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7051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CD32B711-9EC9-44F7-A59E-53C612B6846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CAC23F34-0379-4944-B3E1-6439DA4A8F8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767790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B711-9EC9-44F7-A59E-53C612B6846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23F34-0379-4944-B3E1-6439DA4A8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19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B711-9EC9-44F7-A59E-53C612B6846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23F34-0379-4944-B3E1-6439DA4A8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9669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B711-9EC9-44F7-A59E-53C612B6846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23F34-0379-4944-B3E1-6439DA4A8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0565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B711-9EC9-44F7-A59E-53C612B6846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23F34-0379-4944-B3E1-6439DA4A8F8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57190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B711-9EC9-44F7-A59E-53C612B6846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23F34-0379-4944-B3E1-6439DA4A8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075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B711-9EC9-44F7-A59E-53C612B6846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23F34-0379-4944-B3E1-6439DA4A8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2466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B711-9EC9-44F7-A59E-53C612B6846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23F34-0379-4944-B3E1-6439DA4A8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5856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B711-9EC9-44F7-A59E-53C612B6846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23F34-0379-4944-B3E1-6439DA4A8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7354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B711-9EC9-44F7-A59E-53C612B6846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23F34-0379-4944-B3E1-6439DA4A8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1709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B711-9EC9-44F7-A59E-53C612B6846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23F34-0379-4944-B3E1-6439DA4A8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338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CD32B711-9EC9-44F7-A59E-53C612B6846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CAC23F34-0379-4944-B3E1-6439DA4A8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137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31704" y="-439030"/>
            <a:ext cx="7829912" cy="1944216"/>
          </a:xfrm>
        </p:spPr>
        <p:txBody>
          <a:bodyPr/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Civil/ Engenharia de Produção</a:t>
            </a:r>
            <a:br>
              <a:rPr lang="pt-BR" sz="2600" dirty="0"/>
            </a:br>
            <a:r>
              <a:rPr lang="pt-BR" sz="2600" dirty="0"/>
              <a:t>Disciplina: Organização do Trabalho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51584" y="3068960"/>
            <a:ext cx="8100900" cy="2664296"/>
          </a:xfrm>
        </p:spPr>
        <p:txBody>
          <a:bodyPr>
            <a:noAutofit/>
          </a:bodyPr>
          <a:lstStyle/>
          <a:p>
            <a:pPr algn="ctr"/>
            <a:r>
              <a:rPr lang="pt-BR" sz="4200" dirty="0">
                <a:solidFill>
                  <a:schemeClr val="tx2"/>
                </a:solidFill>
              </a:rPr>
              <a:t>5W2H</a:t>
            </a:r>
          </a:p>
          <a:p>
            <a:pPr algn="ctr"/>
            <a:endParaRPr lang="pt-BR" sz="2600" dirty="0">
              <a:solidFill>
                <a:schemeClr val="tx2"/>
              </a:solidFill>
            </a:endParaRPr>
          </a:p>
          <a:p>
            <a:pPr algn="ctr"/>
            <a:endParaRPr lang="pt-BR" sz="2600" dirty="0">
              <a:solidFill>
                <a:schemeClr val="tx2"/>
              </a:solidFill>
            </a:endParaRPr>
          </a:p>
          <a:p>
            <a:pPr algn="r"/>
            <a:r>
              <a:rPr lang="pt-BR" sz="2600" dirty="0">
                <a:solidFill>
                  <a:schemeClr val="tx2"/>
                </a:solidFill>
              </a:rPr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08" y="332656"/>
            <a:ext cx="2520280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704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053EAFC-AEC1-D690-2EE7-06684F352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265C248-B25D-B7F0-5C31-4DDAAC71F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b="0" i="0" dirty="0">
                <a:effectLst/>
                <a:latin typeface="+mj-lt"/>
              </a:rPr>
              <a:t>E devido a sua simplicidade, pode ser usado por pequenas, médias e grandes empresas que desejem registrar de maneira ordenada e sistemática suas ações e </a:t>
            </a:r>
            <a:r>
              <a:rPr lang="pt-BR" dirty="0">
                <a:latin typeface="+mj-lt"/>
              </a:rPr>
              <a:t>fluxos de trabalho</a:t>
            </a:r>
            <a:r>
              <a:rPr lang="pt-BR" b="0" i="0" dirty="0">
                <a:effectLst/>
                <a:latin typeface="+mj-lt"/>
              </a:rPr>
              <a:t>, desde o simples agendamento de reuniões às mais complexas execuções de projetos.</a:t>
            </a:r>
          </a:p>
          <a:p>
            <a:pPr algn="just"/>
            <a:endParaRPr lang="pt-BR" dirty="0">
              <a:latin typeface="+mj-lt"/>
            </a:endParaRPr>
          </a:p>
          <a:p>
            <a:pPr algn="just"/>
            <a:r>
              <a:rPr lang="pt-BR" b="1" dirty="0">
                <a:latin typeface="+mj-lt"/>
              </a:rPr>
              <a:t>Importante!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0" i="0" dirty="0">
                <a:effectLst/>
                <a:latin typeface="+mj-lt"/>
              </a:rPr>
              <a:t>O horizonte das ações deve sempre ser a causa dos problemas, e não os eventuais efeitos que eles tenham causado. Ou seja, procure criar soluções definitivas ao invés de paliativas.</a:t>
            </a:r>
          </a:p>
          <a:p>
            <a:pPr algn="just"/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484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26D63C-C3F0-5A4E-57D0-385F4B1D7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32A33AD-11F0-105F-8643-4C87DB17E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t-BR" b="0" i="0" dirty="0">
                <a:effectLst/>
                <a:latin typeface="+mj-lt"/>
              </a:rPr>
              <a:t>As soluções implementadas por meio da matriz 5W2H devem ser as mais objetivas possíveis, evitando efeitos colaterais que venham a requerer novas ações para suprimi-los.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t-BR" b="0" i="0" dirty="0">
              <a:effectLst/>
              <a:latin typeface="+mj-lt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0" i="0" dirty="0">
                <a:effectLst/>
                <a:latin typeface="+mj-lt"/>
              </a:rPr>
              <a:t>Nunca se contente com a primeira boa ideia: proponha várias abordagens para as diferentes situações analisadas, aumentando assim suas opções e seu raio de ação.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0039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279E86E-4A13-A258-45C2-282B771AF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86CC058-8A72-5B88-073E-63BD036E2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0" i="0" dirty="0" err="1">
                <a:effectLst/>
                <a:latin typeface="+mj-lt"/>
              </a:rPr>
              <a:t>What</a:t>
            </a:r>
            <a:r>
              <a:rPr lang="pt-BR" b="0" i="0" dirty="0">
                <a:effectLst/>
                <a:latin typeface="+mj-lt"/>
              </a:rPr>
              <a:t>? – O que?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A resposta a esta pergunta corresponde ao escopo do projeto e a tarefa específica de cada integrante da equipe.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Isso porque você pode criar sua matriz 5W2H reservando uma linha para o projeto como um todo, ajudando os integrantes a compreenderem seu contexto.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Em seguida, crie uma linha para cada colaborador, e complete com o que ele deve fazer.</a:t>
            </a:r>
          </a:p>
          <a:p>
            <a:pPr algn="just"/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7094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0E0438A-17CE-A491-13BC-D56096231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F90DFDD-304E-9790-898D-1206E8AF0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0" i="0" dirty="0" err="1">
                <a:effectLst/>
                <a:latin typeface="+mj-lt"/>
              </a:rPr>
              <a:t>What</a:t>
            </a:r>
            <a:r>
              <a:rPr lang="pt-BR" b="0" i="0" dirty="0">
                <a:effectLst/>
                <a:latin typeface="+mj-lt"/>
              </a:rPr>
              <a:t>? – O que?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Assim, se o escopo do projeto é desenvolver um novo layout para a sala de reuniões, as obrigações dos integrantes – o que eles devem fazer – pode ser: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0" i="0" dirty="0">
                <a:effectLst/>
                <a:latin typeface="+mj-lt"/>
              </a:rPr>
              <a:t>Medir e desenhar a planta da sala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0" i="0" dirty="0">
                <a:effectLst/>
                <a:latin typeface="+mj-lt"/>
              </a:rPr>
              <a:t>Cotar os novos móveis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0" i="0" dirty="0">
                <a:effectLst/>
                <a:latin typeface="+mj-lt"/>
              </a:rPr>
              <a:t>Desenhar a planta elétrica, com os locais para lâmpadas e luminária, Etc.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209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091B59D-A618-83A5-961C-D81A1ABF1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48BF323-9620-EFEE-4E6E-8E8E8D953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0" i="0" dirty="0" err="1">
                <a:effectLst/>
                <a:latin typeface="+mj-lt"/>
              </a:rPr>
              <a:t>Why</a:t>
            </a:r>
            <a:r>
              <a:rPr lang="pt-BR" b="0" i="0" dirty="0">
                <a:effectLst/>
                <a:latin typeface="+mj-lt"/>
              </a:rPr>
              <a:t> ?- Por quê?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Esta é uma das respostas mais importantes.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Em relação ao projeto, confere significado,</a:t>
            </a:r>
          </a:p>
          <a:p>
            <a:pPr lvl="1" algn="just"/>
            <a:r>
              <a:rPr lang="pt-BR" sz="1800" dirty="0">
                <a:latin typeface="+mj-lt"/>
              </a:rPr>
              <a:t>I</a:t>
            </a:r>
            <a:r>
              <a:rPr lang="pt-BR" sz="1800" b="0" i="0" dirty="0">
                <a:effectLst/>
                <a:latin typeface="+mj-lt"/>
              </a:rPr>
              <a:t>ndicando a motivação de iniciar tal ação</a:t>
            </a:r>
          </a:p>
          <a:p>
            <a:pPr algn="just"/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5334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B477BEC-B90E-F693-A0D1-B5BCE2936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5E7F327-EB9F-DBCC-C8A4-E6B61CA68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b="0" i="0" dirty="0">
                <a:effectLst/>
                <a:latin typeface="+mj-lt"/>
              </a:rPr>
              <a:t>Assim, no exemplo citado, o motivo de refazer o layout da sala de reunião pode ser para que acomode mais pessoas e tenha instalações adequadas para novos equipamentos multimídia.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Da mesma forma, definir para cada colaborador do projeto o porquê de executar suas tarefas.</a:t>
            </a:r>
          </a:p>
          <a:p>
            <a:pPr algn="just"/>
            <a:r>
              <a:rPr lang="pt-BR" b="1" i="0" dirty="0">
                <a:effectLst/>
                <a:latin typeface="+mj-lt"/>
              </a:rPr>
              <a:t>Por exemplo:</a:t>
            </a:r>
            <a:r>
              <a:rPr lang="pt-BR" b="0" i="0" dirty="0">
                <a:effectLst/>
                <a:latin typeface="+mj-lt"/>
              </a:rPr>
              <a:t> Por que desenhar a planta da sala de reuniões? Para podermos dimensionar melhor a alocação dos móveis.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303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66D6851-281D-DCD9-A648-8B1773482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1A5058FB-3A43-575E-18AD-606D4439B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0" i="0" dirty="0">
                <a:effectLst/>
                <a:latin typeface="+mj-lt"/>
              </a:rPr>
              <a:t>Where? – Onde?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O local onde as coisas irão acontecer e também onde o projeto “surtirá seus efeitos”.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Assim, um ambiente virtual pode ser indicado como o local onde as discussões e debates sobre o projeto vão ocorrer, como em uma canal virtual, por exemplo.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No caso de um projeto envolvendo vários departamentos ou mesmo empresas, definir onde as reuniões de trabalho ocorrerão é fundamental.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Por fim, o local onde as ações surtirão efeito também ajudam os colaboradores a entenderem melhor as consequências de suas atividades.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Assim, em nosso exemplo, a planta da sala de reunião será compartilhada no drive da empresa no Google, mas será implementada na própria sala que representa.</a:t>
            </a:r>
          </a:p>
          <a:p>
            <a:pPr algn="just"/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9351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10B1331-636C-29A6-9AFD-E9477AC92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71ED437-6385-8DA9-8793-EA54B7AD2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0" i="0" dirty="0">
                <a:effectLst/>
                <a:latin typeface="+mj-lt"/>
              </a:rPr>
              <a:t>When? – Quando?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Simplesmente definir uma data para início e término do projeto pode não ser suficiente.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O ideal é que seja criado um cronograma, que pode ser anexado à matriz 5W2H.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Assim, para cada colaborador, indicar quando ele deve iniciar e entregar sua tarefa, ou mais de uma tarefa, na verdade.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Se necessário, definir marcos com entregas intermediárias, para evitar que se acumulem atividades no final do prazo de entrega.</a:t>
            </a:r>
          </a:p>
          <a:p>
            <a:pPr algn="just"/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95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DF99CBB-091F-8A61-76EA-9C470106F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71B8F15-BF01-19FC-6D14-D5FABDEA1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0" i="0" dirty="0">
                <a:effectLst/>
                <a:latin typeface="+mj-lt"/>
              </a:rPr>
              <a:t>Who? – Quem?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Evidentemente quem se refere aos responsáveis por dar andamento a cada tarefa. 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Em alguns casos pode ser que alguns dos colaboradores trabalhem juntos em alguma atividade. Isso deve ser sinalizado com clareza, para evitar que duas pessoas façam a mesma coisa, ao invés de se auxiliarem a fazer a tarefa de forma colaborativa.</a:t>
            </a:r>
          </a:p>
          <a:p>
            <a:pPr algn="just"/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1819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F453EBF-D7FF-3E87-11A3-360552026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B7CEFD7-1190-06AF-5899-1469C2993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0" i="0" dirty="0" err="1">
                <a:effectLst/>
                <a:latin typeface="+mj-lt"/>
              </a:rPr>
              <a:t>How</a:t>
            </a:r>
            <a:r>
              <a:rPr lang="pt-BR" b="0" i="0" dirty="0">
                <a:effectLst/>
                <a:latin typeface="+mj-lt"/>
              </a:rPr>
              <a:t>? – Como?</a:t>
            </a:r>
          </a:p>
          <a:p>
            <a:pPr algn="just"/>
            <a:r>
              <a:rPr lang="pt-BR" dirty="0">
                <a:latin typeface="+mj-lt"/>
              </a:rPr>
              <a:t>E</a:t>
            </a:r>
            <a:r>
              <a:rPr lang="pt-BR" b="0" i="0" dirty="0">
                <a:effectLst/>
                <a:latin typeface="+mj-lt"/>
              </a:rPr>
              <a:t>xplicar como fazer 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Pode ser mesmo um descritivo de como se deseja que atarefa seja feira, por exemplo: Medir a sala usando uma trena à laser.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Mas, na maioria das vezes, trata-se de definir quais ferramentas, metodologias e mesmo notações serão usadas.</a:t>
            </a:r>
          </a:p>
          <a:p>
            <a:pPr algn="just"/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944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AADBC84-13A4-42BC-9610-F24BA71E8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7C975C5-B8C7-41EC-BB10-B6BCA06BB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2498" y="1916832"/>
            <a:ext cx="9682013" cy="4800600"/>
          </a:xfrm>
        </p:spPr>
        <p:txBody>
          <a:bodyPr>
            <a:normAutofit/>
          </a:bodyPr>
          <a:lstStyle/>
          <a:p>
            <a:pPr marL="400050" indent="-285750"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O 5W2H </a:t>
            </a:r>
            <a:r>
              <a:rPr lang="pt-BR" dirty="0">
                <a:solidFill>
                  <a:srgbClr val="222222"/>
                </a:solidFill>
                <a:latin typeface="+mj-lt"/>
              </a:rPr>
              <a:t>é</a:t>
            </a:r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 uma ferramenta de gestão que pode ser utilizada por toda e qualquer empresa de engenharia</a:t>
            </a:r>
          </a:p>
          <a:p>
            <a:pPr marL="400050" indent="-285750" algn="just"/>
            <a:endParaRPr lang="pt-BR" dirty="0">
              <a:solidFill>
                <a:srgbClr val="222222"/>
              </a:solidFill>
              <a:latin typeface="+mj-lt"/>
            </a:endParaRPr>
          </a:p>
          <a:p>
            <a:pPr marL="400050" indent="-285750"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Auxilia na elaboração de planos de ação, como uma espécie de </a:t>
            </a:r>
            <a:r>
              <a:rPr lang="pt-BR" b="0" i="0" dirty="0" err="1">
                <a:solidFill>
                  <a:srgbClr val="222222"/>
                </a:solidFill>
                <a:effectLst/>
                <a:latin typeface="+mj-lt"/>
              </a:rPr>
              <a:t>check-list</a:t>
            </a:r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 que aumenta a clareza do colaborador sobre suas atividades</a:t>
            </a:r>
          </a:p>
          <a:p>
            <a:pPr marL="400050" indent="-285750" algn="just"/>
            <a:endParaRPr lang="pt-BR" dirty="0">
              <a:solidFill>
                <a:srgbClr val="222222"/>
              </a:solidFill>
              <a:latin typeface="+mj-lt"/>
            </a:endParaRPr>
          </a:p>
          <a:p>
            <a:pPr marL="400050" indent="-285750"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A ferramenta 5W2H surgiu no Japão, criada por profissionais da indústria automobilística durante os estudos sobre a qualidade total.</a:t>
            </a:r>
            <a:endParaRPr lang="pt-BR" dirty="0">
              <a:latin typeface="+mj-lt"/>
            </a:endParaRPr>
          </a:p>
          <a:p>
            <a:pPr marL="400050" indent="-285750" algn="just"/>
            <a:endParaRPr lang="pt-BR" b="0" i="0" dirty="0">
              <a:solidFill>
                <a:srgbClr val="222222"/>
              </a:solidFill>
              <a:effectLst/>
              <a:latin typeface="+mj-lt"/>
            </a:endParaRPr>
          </a:p>
          <a:p>
            <a:pPr marL="400050" indent="-285750" algn="just"/>
            <a:endParaRPr lang="pt-BR" dirty="0">
              <a:solidFill>
                <a:srgbClr val="22222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0334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A60CB69-8766-41BD-A819-AE7B95F84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0EE127A-66B9-F6AF-C8E3-AE9B54869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b="0" i="0" dirty="0" err="1">
                <a:effectLst/>
                <a:latin typeface="+mj-lt"/>
              </a:rPr>
              <a:t>How</a:t>
            </a:r>
            <a:r>
              <a:rPr lang="pt-BR" b="0" i="0" dirty="0">
                <a:effectLst/>
                <a:latin typeface="+mj-lt"/>
              </a:rPr>
              <a:t>? – Como?</a:t>
            </a:r>
          </a:p>
          <a:p>
            <a:pPr marL="0" indent="0" algn="just">
              <a:buNone/>
            </a:pPr>
            <a:r>
              <a:rPr lang="pt-BR" b="0" i="0" dirty="0">
                <a:effectLst/>
                <a:latin typeface="+mj-lt"/>
              </a:rPr>
              <a:t>Exemplos: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0" i="0" dirty="0">
                <a:effectLst/>
                <a:latin typeface="+mj-lt"/>
              </a:rPr>
              <a:t>Fazer a planta usando AutoCAD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0" i="0" dirty="0">
                <a:effectLst/>
                <a:latin typeface="+mj-lt"/>
              </a:rPr>
              <a:t>Desenvolver o planejamento do projeto usando a metodologia 5W2H.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Dessa forma, todos vão “falar a mesma língua” e evita-se que na hora de integrar as tarefas o resultado seja diverso, sem sentido ou utilidade.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555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7523E04-E563-103B-22BB-01776EF9A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DE8DE8B-594A-F250-48E8-C29A19B98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0" i="0" dirty="0" err="1">
                <a:effectLst/>
                <a:latin typeface="+mj-lt"/>
              </a:rPr>
              <a:t>How</a:t>
            </a:r>
            <a:r>
              <a:rPr lang="pt-BR" b="0" i="0" dirty="0">
                <a:effectLst/>
                <a:latin typeface="+mj-lt"/>
              </a:rPr>
              <a:t> </a:t>
            </a:r>
            <a:r>
              <a:rPr lang="pt-BR" b="0" i="0" dirty="0" err="1">
                <a:effectLst/>
                <a:latin typeface="+mj-lt"/>
              </a:rPr>
              <a:t>much</a:t>
            </a:r>
            <a:r>
              <a:rPr lang="pt-BR" b="0" i="0" dirty="0">
                <a:effectLst/>
                <a:latin typeface="+mj-lt"/>
              </a:rPr>
              <a:t>? – Quanto?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Finalmente chegamos ao orçamento do projeto.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Assim, além de uma estimativa de quanto ele vai custar, é importante definir a verba que cada participante terá direito individualmente.</a:t>
            </a:r>
          </a:p>
          <a:p>
            <a:pPr algn="just"/>
            <a:r>
              <a:rPr lang="pt-BR" b="0" i="0" dirty="0">
                <a:effectLst/>
                <a:latin typeface="+mj-lt"/>
              </a:rPr>
              <a:t>O ideal é que sejam definidas datas de prestação de contas, para se verificar se o orçamento está sendo seguido.</a:t>
            </a:r>
          </a:p>
          <a:p>
            <a:pPr algn="just"/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05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 smtClean="0"/>
              <a:t>Considerando o processo descrito no diagrama de  fluxo descrito no seu trabalho elaborar um  plano de ação  com base no 5W2H.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645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A68ED38-BF3C-E704-870A-F3F598C66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64D8249-667A-61DF-6133-73F080F5C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É considerado uma das técnicas mais eficazes em relação ao planejamento de atividades e elaboração de projetos, sendo amplamente utilizado para organizar o que deve ser feito, distribuindo as funções entre os diversos integrantes de uma equipe</a:t>
            </a:r>
            <a:endParaRPr lang="pt-BR" dirty="0">
              <a:latin typeface="+mj-lt"/>
            </a:endParaRPr>
          </a:p>
          <a:p>
            <a:pPr algn="just"/>
            <a:endParaRPr lang="pt-BR" dirty="0">
              <a:solidFill>
                <a:srgbClr val="222222"/>
              </a:solidFill>
              <a:latin typeface="+mj-lt"/>
            </a:endParaRPr>
          </a:p>
          <a:p>
            <a:pPr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Basicamente, o 5W2H explora as principais questões que envolvem um trabalho, garantindo uma visão controlada e examinada da mesma.</a:t>
            </a:r>
            <a:r>
              <a:rPr lang="pt-BR" dirty="0">
                <a:latin typeface="+mj-lt"/>
              </a:rPr>
              <a:t/>
            </a:r>
            <a:br>
              <a:rPr lang="pt-BR" dirty="0">
                <a:latin typeface="+mj-lt"/>
              </a:rPr>
            </a:b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1144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C86BA39-29B7-759D-078D-EA63FB836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0C84725-19F1-E019-292C-279AD481A00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79676" y="1691322"/>
            <a:ext cx="5832648" cy="515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95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1404729-68D2-BA46-FBF1-93315E449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F0F2002-F80F-CF97-8571-0BDEAC203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O 5W2H atua como um mapa de atividades, que contempla:</a:t>
            </a:r>
          </a:p>
          <a:p>
            <a:pPr marL="0" indent="0" algn="just">
              <a:buNone/>
            </a:pPr>
            <a:endParaRPr lang="pt-BR" b="0" i="0" dirty="0">
              <a:solidFill>
                <a:srgbClr val="222222"/>
              </a:solidFill>
              <a:effectLst/>
              <a:latin typeface="+mj-lt"/>
            </a:endParaRPr>
          </a:p>
          <a:p>
            <a:pPr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O que será feito</a:t>
            </a:r>
          </a:p>
          <a:p>
            <a:pPr algn="just"/>
            <a:r>
              <a:rPr lang="pt-BR" dirty="0">
                <a:solidFill>
                  <a:srgbClr val="222222"/>
                </a:solidFill>
                <a:latin typeface="+mj-lt"/>
              </a:rPr>
              <a:t>Q</a:t>
            </a:r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uem o fará</a:t>
            </a:r>
          </a:p>
          <a:p>
            <a:pPr algn="just"/>
            <a:r>
              <a:rPr lang="pt-BR" dirty="0">
                <a:solidFill>
                  <a:srgbClr val="222222"/>
                </a:solidFill>
                <a:latin typeface="+mj-lt"/>
              </a:rPr>
              <a:t>E</a:t>
            </a:r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m quanto tempo será realizado</a:t>
            </a:r>
          </a:p>
          <a:p>
            <a:pPr algn="just"/>
            <a:r>
              <a:rPr lang="pt-BR" dirty="0">
                <a:solidFill>
                  <a:srgbClr val="222222"/>
                </a:solidFill>
                <a:latin typeface="+mj-lt"/>
              </a:rPr>
              <a:t>Q</a:t>
            </a:r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ual área da empresa é a responsável </a:t>
            </a:r>
            <a:endParaRPr lang="pt-BR" dirty="0">
              <a:solidFill>
                <a:srgbClr val="222222"/>
              </a:solidFill>
              <a:latin typeface="+mj-lt"/>
            </a:endParaRPr>
          </a:p>
          <a:p>
            <a:pPr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Quais os motivos para determinada atividade ser feita.</a:t>
            </a:r>
            <a:endParaRPr lang="pt-BR" dirty="0">
              <a:latin typeface="+mj-lt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0588EB5E-BB6B-E3E1-6DB2-93A4A66FA2F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536160" y="2733118"/>
            <a:ext cx="4662909" cy="4124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37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57CDD28-38BE-2B9D-EB8D-00C53F62A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0E83277-A72F-24AF-D64D-3AD57C19E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pt-BR" sz="4000" dirty="0"/>
          </a:p>
          <a:p>
            <a:pPr marL="0" indent="0" algn="ctr">
              <a:buNone/>
            </a:pPr>
            <a:endParaRPr lang="pt-BR" sz="4000" dirty="0"/>
          </a:p>
          <a:p>
            <a:pPr marL="0" indent="0" algn="ctr">
              <a:buNone/>
            </a:pPr>
            <a:r>
              <a:rPr lang="pt-BR" sz="4000" dirty="0"/>
              <a:t>Elaboração de um plano de ação</a:t>
            </a:r>
          </a:p>
        </p:txBody>
      </p:sp>
    </p:spTree>
    <p:extLst>
      <p:ext uri="{BB962C8B-B14F-4D97-AF65-F5344CB8AC3E}">
        <p14:creationId xmlns:p14="http://schemas.microsoft.com/office/powerpoint/2010/main" val="100074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FC1C0C7-B989-7654-805E-0D73F5283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03295F3-F6B9-DB1B-859F-EDE588869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É uma ferramenta para a elaboração de planos de ação que, por sua simplicidade, objetividade e orientação à ação, tem sido muito utilizada para:</a:t>
            </a:r>
          </a:p>
          <a:p>
            <a:pPr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Gestão de Projetos</a:t>
            </a:r>
          </a:p>
          <a:p>
            <a:pPr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Análise de Negócios</a:t>
            </a:r>
          </a:p>
          <a:p>
            <a:pPr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Elaboração de Planos de Negócio</a:t>
            </a:r>
          </a:p>
          <a:p>
            <a:pPr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Planejamento Estratégico 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4452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850719E-8FAB-511C-C861-075BC88C9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8757C05-5DBB-BDA4-CE27-D5C444838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Responder às seguintes perguntas:</a:t>
            </a:r>
          </a:p>
          <a:p>
            <a:pPr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O que deve ser feito? (a ação, em si);</a:t>
            </a:r>
          </a:p>
          <a:p>
            <a:pPr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Por que esta ação deve ser realizada? (o objetivo);</a:t>
            </a:r>
          </a:p>
          <a:p>
            <a:pPr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Quem deve realizar a ação? (os responsáveis);</a:t>
            </a:r>
          </a:p>
          <a:p>
            <a:pPr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Onde a ação deve ser executada? (a localização);</a:t>
            </a:r>
          </a:p>
          <a:p>
            <a:pPr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Quando a ação deve ser realizada? (tempo ou condição);</a:t>
            </a:r>
          </a:p>
          <a:p>
            <a:pPr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Como deve ser realizada a ação? (modo, meios, método, </a:t>
            </a:r>
            <a:r>
              <a:rPr lang="pt-BR" b="0" i="0" dirty="0" err="1">
                <a:solidFill>
                  <a:srgbClr val="222222"/>
                </a:solidFill>
                <a:effectLst/>
                <a:latin typeface="+mj-lt"/>
              </a:rPr>
              <a:t>etc</a:t>
            </a:r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);</a:t>
            </a:r>
          </a:p>
          <a:p>
            <a:pPr algn="just"/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Quanto será o custo da ação a realizar? (custo, duração, intensidade, profundidade, nível de detalhamento, </a:t>
            </a:r>
            <a:r>
              <a:rPr lang="pt-BR" b="0" i="0" dirty="0" err="1">
                <a:solidFill>
                  <a:srgbClr val="222222"/>
                </a:solidFill>
                <a:effectLst/>
                <a:latin typeface="+mj-lt"/>
              </a:rPr>
              <a:t>etc</a:t>
            </a:r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).</a:t>
            </a:r>
          </a:p>
          <a:p>
            <a:pPr marL="0" indent="0" algn="just">
              <a:buNone/>
            </a:pPr>
            <a:endParaRPr lang="pt-BR" b="0" i="0" dirty="0">
              <a:solidFill>
                <a:srgbClr val="222222"/>
              </a:solidFill>
              <a:effectLst/>
              <a:latin typeface="+mj-lt"/>
            </a:endParaRPr>
          </a:p>
          <a:p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5799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BCC3FF8-1897-F0FB-09D1-208A9B9E2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5W2H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3C475B27-1C20-A746-753D-8AF0708A79B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83632" y="1556792"/>
            <a:ext cx="6624736" cy="536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3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7041565</TotalTime>
  <Words>1105</Words>
  <Application>Microsoft Office PowerPoint</Application>
  <PresentationFormat>Widescreen</PresentationFormat>
  <Paragraphs>109</Paragraphs>
  <Slides>22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Century Schoolbook</vt:lpstr>
      <vt:lpstr>Wingdings 2</vt:lpstr>
      <vt:lpstr>Exibir</vt:lpstr>
      <vt:lpstr>Faculdade de tecnologia e ciências da Bahia Curso: Engenharia Civil/ Engenharia de Produção Disciplina: Organização do Trabalho</vt:lpstr>
      <vt:lpstr>5W2H</vt:lpstr>
      <vt:lpstr>5W2H</vt:lpstr>
      <vt:lpstr>5W2H</vt:lpstr>
      <vt:lpstr>5W2H</vt:lpstr>
      <vt:lpstr>5W2H</vt:lpstr>
      <vt:lpstr>5W2H</vt:lpstr>
      <vt:lpstr>5W2H</vt:lpstr>
      <vt:lpstr>5W2H</vt:lpstr>
      <vt:lpstr>5W2H</vt:lpstr>
      <vt:lpstr>5W2H</vt:lpstr>
      <vt:lpstr>5W2H</vt:lpstr>
      <vt:lpstr>5W2H</vt:lpstr>
      <vt:lpstr>5W2H</vt:lpstr>
      <vt:lpstr>5W2H</vt:lpstr>
      <vt:lpstr>5W2H</vt:lpstr>
      <vt:lpstr>5W2H</vt:lpstr>
      <vt:lpstr>5W2H</vt:lpstr>
      <vt:lpstr>5W2H</vt:lpstr>
      <vt:lpstr>5W2H</vt:lpstr>
      <vt:lpstr>5W2H</vt:lpstr>
      <vt:lpstr>Atividade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RENOVACAO24</cp:lastModifiedBy>
  <cp:revision>98</cp:revision>
  <dcterms:created xsi:type="dcterms:W3CDTF">2020-11-06T12:57:14Z</dcterms:created>
  <dcterms:modified xsi:type="dcterms:W3CDTF">2022-05-21T00:37:33Z</dcterms:modified>
</cp:coreProperties>
</file>