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309" r:id="rId5"/>
    <p:sldId id="306" r:id="rId6"/>
    <p:sldId id="310" r:id="rId7"/>
    <p:sldId id="311" r:id="rId8"/>
    <p:sldId id="267" r:id="rId9"/>
    <p:sldId id="277" r:id="rId10"/>
    <p:sldId id="285" r:id="rId11"/>
    <p:sldId id="269" r:id="rId12"/>
    <p:sldId id="312" r:id="rId13"/>
    <p:sldId id="286" r:id="rId14"/>
    <p:sldId id="320" r:id="rId15"/>
    <p:sldId id="323" r:id="rId16"/>
    <p:sldId id="313" r:id="rId17"/>
    <p:sldId id="288" r:id="rId18"/>
    <p:sldId id="289" r:id="rId19"/>
    <p:sldId id="290" r:id="rId20"/>
    <p:sldId id="314" r:id="rId21"/>
    <p:sldId id="270" r:id="rId22"/>
    <p:sldId id="291" r:id="rId23"/>
    <p:sldId id="292" r:id="rId24"/>
    <p:sldId id="293" r:id="rId25"/>
    <p:sldId id="317" r:id="rId26"/>
    <p:sldId id="308" r:id="rId27"/>
    <p:sldId id="302" r:id="rId28"/>
    <p:sldId id="316" r:id="rId29"/>
    <p:sldId id="315" r:id="rId30"/>
    <p:sldId id="321" r:id="rId31"/>
    <p:sldId id="318" r:id="rId32"/>
    <p:sldId id="294" r:id="rId33"/>
    <p:sldId id="295" r:id="rId34"/>
    <p:sldId id="301" r:id="rId35"/>
    <p:sldId id="296" r:id="rId36"/>
    <p:sldId id="300" r:id="rId37"/>
    <p:sldId id="319" r:id="rId38"/>
    <p:sldId id="297" r:id="rId39"/>
    <p:sldId id="298" r:id="rId40"/>
    <p:sldId id="322" r:id="rId41"/>
    <p:sldId id="29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105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80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90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13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0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47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49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11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83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3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C6FB43F-E636-4F8C-9247-9B8543CBEBF9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F6C0838-A25F-43CB-BB1A-AF58C0C36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30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88791" y="-205307"/>
            <a:ext cx="8568952" cy="1872208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Organização do Trabalho e Gestão de Pessoas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3355145"/>
            <a:ext cx="9721080" cy="2444080"/>
          </a:xfrm>
        </p:spPr>
        <p:txBody>
          <a:bodyPr>
            <a:normAutofit/>
          </a:bodyPr>
          <a:lstStyle/>
          <a:p>
            <a:pPr algn="ctr"/>
            <a:r>
              <a:rPr lang="pt-BR" sz="4600" dirty="0"/>
              <a:t>Canteiro de obras </a:t>
            </a:r>
          </a:p>
          <a:p>
            <a:pPr algn="ctr"/>
            <a:endParaRPr lang="pt-BR" sz="4000" dirty="0"/>
          </a:p>
          <a:p>
            <a:pPr algn="r"/>
            <a:r>
              <a:rPr lang="pt-BR" sz="2500" dirty="0"/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04665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44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projetar um canteiro de obras?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153128" cy="4351337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Ministério do Trabalho disponibiliza um </a:t>
            </a:r>
            <a:r>
              <a:rPr lang="pt-BR" sz="2000" i="1" dirty="0" err="1"/>
              <a:t>checklist</a:t>
            </a:r>
            <a:r>
              <a:rPr lang="pt-BR" sz="2000" dirty="0"/>
              <a:t> que auxilia a verificar se um canteiro atende às exigências da NR 18</a:t>
            </a:r>
          </a:p>
        </p:txBody>
      </p:sp>
    </p:spTree>
    <p:extLst>
      <p:ext uri="{BB962C8B-B14F-4D97-AF65-F5344CB8AC3E}">
        <p14:creationId xmlns:p14="http://schemas.microsoft.com/office/powerpoint/2010/main" val="16909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Principais elementos de um canteiro de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Autofit/>
          </a:bodyPr>
          <a:lstStyle/>
          <a:p>
            <a:pPr marL="0" indent="0" algn="just" fontAlgn="t">
              <a:buNone/>
            </a:pPr>
            <a:r>
              <a:rPr lang="pt-BR" sz="2000" dirty="0"/>
              <a:t>Os principais </a:t>
            </a:r>
            <a:r>
              <a:rPr lang="pt-BR" sz="2000" b="1" dirty="0"/>
              <a:t>elementos das áreas de vivência</a:t>
            </a:r>
            <a:r>
              <a:rPr lang="pt-BR" sz="2000" dirty="0"/>
              <a:t> são: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Vestiários (masculino e feminino)</a:t>
            </a:r>
          </a:p>
          <a:p>
            <a:pPr algn="just"/>
            <a:r>
              <a:rPr lang="pt-BR" sz="2000" dirty="0"/>
              <a:t>Instalações sanitárias (masculina e feminina)</a:t>
            </a:r>
          </a:p>
          <a:p>
            <a:pPr algn="just"/>
            <a:r>
              <a:rPr lang="pt-BR" sz="2000" dirty="0"/>
              <a:t>Refeitório</a:t>
            </a:r>
          </a:p>
          <a:p>
            <a:pPr algn="just"/>
            <a:r>
              <a:rPr lang="pt-BR" sz="2000" dirty="0"/>
              <a:t>Cozinha (apenas se houver preparo de alimento em obra)</a:t>
            </a:r>
          </a:p>
          <a:p>
            <a:pPr algn="just"/>
            <a:r>
              <a:rPr lang="pt-BR" sz="2000" dirty="0"/>
              <a:t>Área de lazer</a:t>
            </a:r>
          </a:p>
          <a:p>
            <a:pPr algn="just"/>
            <a:r>
              <a:rPr lang="pt-BR" sz="2000" dirty="0"/>
              <a:t>Alojamento e lavanderia (apenas se os funcionários residirem na obra)</a:t>
            </a:r>
          </a:p>
          <a:p>
            <a:pPr algn="just"/>
            <a:r>
              <a:rPr lang="pt-BR" sz="2000" dirty="0"/>
              <a:t>Ambulatório (em obras com 50 ou mais trabalhadores)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27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B5BD8-CBDB-4D9A-9FF0-CDFFCB6F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Instalações sanitárias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1E8B8-DA9B-45A2-AF3E-6841A39BC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916832"/>
            <a:ext cx="1029714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Construídas com materiais que permitam facilidade de conservação e higiene com pisos impermeáveis, ter ventilação e iluminação apropriados, instalações elétricas adequadamente protegida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Estar situadas em locais de fácil e seguro acesso, não sendo permitido um deslocamento superior a 150 metros do posto de trabalho aos gabinetes sanitários, mictórios e lavatórios</a:t>
            </a:r>
            <a:endParaRPr lang="pt-BR" sz="2000" dirty="0"/>
          </a:p>
          <a:p>
            <a:pPr algn="just"/>
            <a:r>
              <a:rPr lang="pt-BR" sz="2000" dirty="0"/>
              <a:t>Não se ligar diretamente com os locais destinados às refeições</a:t>
            </a:r>
          </a:p>
        </p:txBody>
      </p:sp>
    </p:spTree>
    <p:extLst>
      <p:ext uri="{BB962C8B-B14F-4D97-AF65-F5344CB8AC3E}">
        <p14:creationId xmlns:p14="http://schemas.microsoft.com/office/powerpoint/2010/main" val="43408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Instalações sanitárias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957983"/>
            <a:ext cx="1044116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 instalação sanitária deve ser constituída de </a:t>
            </a:r>
            <a:r>
              <a:rPr lang="pt-BR" sz="2000" b="1" dirty="0"/>
              <a:t>lavatório, vaso sanitário </a:t>
            </a:r>
            <a:r>
              <a:rPr lang="pt-BR" sz="2000" dirty="0"/>
              <a:t>e </a:t>
            </a:r>
            <a:r>
              <a:rPr lang="pt-BR" sz="2000" b="1" dirty="0"/>
              <a:t>mictório</a:t>
            </a:r>
            <a:r>
              <a:rPr lang="pt-BR" sz="2000" dirty="0"/>
              <a:t>, na proporção de </a:t>
            </a:r>
            <a:r>
              <a:rPr lang="pt-BR" sz="2000" b="1" dirty="0"/>
              <a:t>1 (um)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conjunto para cada grupo de </a:t>
            </a:r>
            <a:r>
              <a:rPr lang="pt-BR" sz="2000" b="1" dirty="0"/>
              <a:t>20 (vinte) trabalhadores ou fração</a:t>
            </a:r>
          </a:p>
          <a:p>
            <a:pPr algn="just"/>
            <a:r>
              <a:rPr lang="pt-BR" sz="2000" b="1" dirty="0"/>
              <a:t>Chuveiro</a:t>
            </a:r>
            <a:r>
              <a:rPr lang="pt-BR" sz="2000" dirty="0"/>
              <a:t>, na proporção de </a:t>
            </a:r>
            <a:r>
              <a:rPr lang="pt-BR" sz="2000" b="1" dirty="0"/>
              <a:t>1 (uma) unidade para cada grupo de 10 (dez) trabalhadores ou fração</a:t>
            </a:r>
          </a:p>
        </p:txBody>
      </p:sp>
    </p:spTree>
    <p:extLst>
      <p:ext uri="{BB962C8B-B14F-4D97-AF65-F5344CB8AC3E}">
        <p14:creationId xmlns:p14="http://schemas.microsoft.com/office/powerpoint/2010/main" val="408209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E0F53-F70B-4D0B-A441-B6530B72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E7BDFF-700F-4E02-AE85-49E4A812D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Uma obra com 40 trabalhadores precisa de quantos vasos sanitários?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Uma obra com 50 trabalhadores precisa de quantos vasos sanitários?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82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4C9FA-CF73-4808-A0EE-4782CE65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756EF-8CED-4B33-94B7-F53AE7AC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obra com 55 trabalhadores deve ter quantos chuveiros?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54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FB7D8-66C6-450F-BC31-2F7249A1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Vestiários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38A683-33A7-4C8E-ADC6-7F5F68A6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b="1" dirty="0">
              <a:latin typeface="+mj-lt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A localização do vestiário deve ser próxima aos alojamentos e/ou à entrada da obra, sem ligação direta com o local destinado às refeições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Paredes de alvenaria, madeira ou material equivalente;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Pisos de concreto, cimentado, madeira ou material equivalente;</a:t>
            </a: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Ter área de ventilação correspondente a 1/10 (um décimo) de área do piso;</a:t>
            </a:r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Armários individuais com fechadura e cadeado</a:t>
            </a:r>
          </a:p>
          <a:p>
            <a:pPr algn="just"/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02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7632" y="260648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Alojamento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36915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Os Alojamentos dos canteiros de obra devem: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Ter paredes de alvenaria, madeira ou material equivalente; </a:t>
            </a:r>
          </a:p>
          <a:p>
            <a:pPr algn="just"/>
            <a:r>
              <a:rPr lang="pt-BR" sz="2000" dirty="0"/>
              <a:t>Ter piso de concreto, cimentado, madeira ou material equivalente; </a:t>
            </a:r>
          </a:p>
          <a:p>
            <a:pPr algn="just"/>
            <a:r>
              <a:rPr lang="pt-BR" sz="2000" dirty="0"/>
              <a:t>Ter cobertura que proteja das intempéries</a:t>
            </a:r>
          </a:p>
          <a:p>
            <a:pPr algn="just"/>
            <a:r>
              <a:rPr lang="pt-BR" sz="2000" dirty="0"/>
              <a:t>Ter área de ventilação de no mínimo 1/10 (um décimo) da área do piso; </a:t>
            </a:r>
          </a:p>
        </p:txBody>
      </p:sp>
    </p:spTree>
    <p:extLst>
      <p:ext uri="{BB962C8B-B14F-4D97-AF65-F5344CB8AC3E}">
        <p14:creationId xmlns:p14="http://schemas.microsoft.com/office/powerpoint/2010/main" val="322115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624" y="332656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Alojamento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Os Alojamentos dos canteiros de obra devem: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Ter iluminação natural e/ou artificial; </a:t>
            </a:r>
          </a:p>
          <a:p>
            <a:pPr algn="just"/>
            <a:r>
              <a:rPr lang="pt-BR" sz="2000" dirty="0"/>
              <a:t>Ter área mínima de 3,00 m² por módulo cama/armário, incluindo a área de circulação; </a:t>
            </a:r>
          </a:p>
          <a:p>
            <a:pPr algn="just"/>
            <a:r>
              <a:rPr lang="pt-BR" sz="2000" dirty="0"/>
              <a:t>Ter pé-direito de 2,50m para cama simples e de 3,00m (três metros) para camas duplas;</a:t>
            </a:r>
          </a:p>
          <a:p>
            <a:pPr algn="just"/>
            <a:r>
              <a:rPr lang="pt-BR" sz="2000" dirty="0"/>
              <a:t>Não estar situados em subsolos ou porões das edificações;</a:t>
            </a:r>
          </a:p>
        </p:txBody>
      </p:sp>
    </p:spTree>
    <p:extLst>
      <p:ext uri="{BB962C8B-B14F-4D97-AF65-F5344CB8AC3E}">
        <p14:creationId xmlns:p14="http://schemas.microsoft.com/office/powerpoint/2010/main" val="76177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632" y="260648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Refeitório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000" b="1" dirty="0"/>
              <a:t>Nos canteiros de obra é obrigatória a existência de local adequado para refeições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Ter ventilação e iluminação natural e/ou artificial;</a:t>
            </a:r>
          </a:p>
          <a:p>
            <a:pPr algn="just"/>
            <a:r>
              <a:rPr lang="pt-BR" sz="2000" dirty="0"/>
              <a:t>Ter capacidade para garantir o atendimento de todos os trabalhadores no horário das refeições;</a:t>
            </a:r>
          </a:p>
          <a:p>
            <a:pPr algn="just"/>
            <a:r>
              <a:rPr lang="pt-BR" sz="2000" dirty="0"/>
              <a:t>Ter lavatório instalado em suas proximidades ou no seu interior;</a:t>
            </a:r>
          </a:p>
          <a:p>
            <a:pPr algn="just"/>
            <a:r>
              <a:rPr lang="pt-BR" sz="2000" dirty="0"/>
              <a:t>Sem comunicação direta com sanitários;</a:t>
            </a:r>
          </a:p>
          <a:p>
            <a:pPr algn="just"/>
            <a:r>
              <a:rPr lang="pt-BR" sz="2000" dirty="0"/>
              <a:t>Independentemente do número de trabalhadores e da existência ou não de cozinha, em todo canteiro de obra deve haver local exclusivo para o aquecimento de refeições, dotado de equipamento adequado e seguro para o aquecimento.</a:t>
            </a:r>
          </a:p>
        </p:txBody>
      </p:sp>
    </p:spTree>
    <p:extLst>
      <p:ext uri="{BB962C8B-B14F-4D97-AF65-F5344CB8AC3E}">
        <p14:creationId xmlns:p14="http://schemas.microsoft.com/office/powerpoint/2010/main" val="90147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Canteiro de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É a área de trabalho fixa e temporária, onde se desenvolvem operações de apoio e execução de uma obra (NR 18)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Deve ser planejado e projetado antes mesmo do início da construção de qualquer edificação.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Planejar o uso do terreno não ocupado pelo edifício para locação de:</a:t>
            </a:r>
          </a:p>
          <a:p>
            <a:pPr lvl="1" algn="just"/>
            <a:r>
              <a:rPr lang="pt-BR" sz="2000" dirty="0"/>
              <a:t>instalações físicas</a:t>
            </a:r>
          </a:p>
          <a:p>
            <a:pPr lvl="1" algn="just"/>
            <a:r>
              <a:rPr lang="pt-BR" sz="2000" dirty="0"/>
              <a:t>máquinas e equipamentos </a:t>
            </a:r>
          </a:p>
          <a:p>
            <a:pPr lvl="1" algn="just"/>
            <a:r>
              <a:rPr lang="pt-BR" sz="2000" dirty="0"/>
              <a:t>acessos e vias de circulação</a:t>
            </a:r>
          </a:p>
        </p:txBody>
      </p:sp>
    </p:spTree>
    <p:extLst>
      <p:ext uri="{BB962C8B-B14F-4D97-AF65-F5344CB8AC3E}">
        <p14:creationId xmlns:p14="http://schemas.microsoft.com/office/powerpoint/2010/main" val="125608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C29BF-0F25-4EDC-856A-21075A61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72" y="336242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Área de lazer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26C9BD-922B-4381-ACAE-3F2280F6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140903"/>
            <a:ext cx="1000911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Recreação de operários alojados, poderá ser o utilizado o local do refeitório</a:t>
            </a:r>
            <a:endParaRPr lang="pt-BR" sz="20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13DE61-D0E6-4C40-B77C-4128ACB0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852936"/>
            <a:ext cx="8044001" cy="34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Principais elementos de um canteiro de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1711643"/>
            <a:ext cx="8595360" cy="4104456"/>
          </a:xfrm>
        </p:spPr>
        <p:txBody>
          <a:bodyPr>
            <a:noAutofit/>
          </a:bodyPr>
          <a:lstStyle/>
          <a:p>
            <a:pPr marL="0" indent="0" algn="just" fontAlgn="t">
              <a:buNone/>
            </a:pPr>
            <a:r>
              <a:rPr lang="pt-BR" sz="1600" dirty="0"/>
              <a:t>Os </a:t>
            </a:r>
            <a:r>
              <a:rPr lang="pt-BR" sz="1600" b="1" dirty="0"/>
              <a:t>elementos que constituem as áreas operacionais</a:t>
            </a:r>
            <a:r>
              <a:rPr lang="pt-BR" sz="1600" dirty="0"/>
              <a:t> são:</a:t>
            </a:r>
          </a:p>
          <a:p>
            <a:pPr algn="just"/>
            <a:r>
              <a:rPr lang="pt-BR" sz="1600" dirty="0"/>
              <a:t>Escritórios</a:t>
            </a:r>
          </a:p>
          <a:p>
            <a:pPr algn="just"/>
            <a:r>
              <a:rPr lang="pt-BR" sz="1600" dirty="0"/>
              <a:t>Portaria</a:t>
            </a:r>
          </a:p>
          <a:p>
            <a:pPr algn="just"/>
            <a:r>
              <a:rPr lang="pt-BR" sz="1600" dirty="0"/>
              <a:t>Almoxarifado</a:t>
            </a:r>
          </a:p>
          <a:p>
            <a:pPr algn="just"/>
            <a:r>
              <a:rPr lang="pt-BR" sz="1600" dirty="0"/>
              <a:t>Armazenamento de diferentes materiais (perecíveis e não perecíveis)</a:t>
            </a:r>
          </a:p>
          <a:p>
            <a:pPr algn="just"/>
            <a:r>
              <a:rPr lang="pt-BR" sz="1600" dirty="0"/>
              <a:t>Central de concreto</a:t>
            </a:r>
          </a:p>
          <a:p>
            <a:pPr algn="just"/>
            <a:r>
              <a:rPr lang="pt-BR" sz="1600" dirty="0"/>
              <a:t>Central de argamassa</a:t>
            </a:r>
          </a:p>
          <a:p>
            <a:pPr algn="just"/>
            <a:r>
              <a:rPr lang="pt-BR" sz="1600" dirty="0"/>
              <a:t>Central de armação</a:t>
            </a:r>
          </a:p>
          <a:p>
            <a:pPr algn="just"/>
            <a:r>
              <a:rPr lang="pt-BR" sz="1600" dirty="0"/>
              <a:t>Central de fôrmas</a:t>
            </a:r>
          </a:p>
          <a:p>
            <a:pPr algn="just"/>
            <a:r>
              <a:rPr lang="pt-BR" sz="1600" dirty="0"/>
              <a:t>Oficina de montagem de instalações, esquadrias </a:t>
            </a:r>
          </a:p>
          <a:p>
            <a:pPr algn="just"/>
            <a:r>
              <a:rPr lang="pt-BR" sz="1600" dirty="0"/>
              <a:t>Central de produção de pré-moldados</a:t>
            </a:r>
          </a:p>
          <a:p>
            <a:pPr algn="just"/>
            <a:r>
              <a:rPr lang="pt-BR" sz="1600" dirty="0"/>
              <a:t>Entre outros.</a:t>
            </a:r>
          </a:p>
          <a:p>
            <a:pPr algn="l"/>
            <a:endParaRPr lang="pt-BR" sz="1600" dirty="0"/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761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Armazenamento e estocagem de materiais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28800"/>
            <a:ext cx="10009112" cy="4351337"/>
          </a:xfrm>
        </p:spPr>
        <p:txBody>
          <a:bodyPr/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Os materiais devem ser armazenados e estocados de modo a não prejudicar o trânsito de pessoas e de trabalhadores, a circulação de materiais, o acesso aos equipamentos de combate a incêndio, não obstruir portas ou saídas de emergência e não provocar empuxos ou sobrecargas nas paredes, lajes ou estruturas de sustentação, além do previsto em seu dimensionamento. </a:t>
            </a:r>
          </a:p>
        </p:txBody>
      </p:sp>
    </p:spTree>
    <p:extLst>
      <p:ext uri="{BB962C8B-B14F-4D97-AF65-F5344CB8AC3E}">
        <p14:creationId xmlns:p14="http://schemas.microsoft.com/office/powerpoint/2010/main" val="151371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Armazenamento e estocagem de materiais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081120" cy="4351337"/>
          </a:xfrm>
        </p:spPr>
        <p:txBody>
          <a:bodyPr/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As pilhas de materiais, a granel ou embalados, devem ter forma e altura que garantam a sua estabilidade e facilitem o seu manuseio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843019"/>
            <a:ext cx="5375920" cy="38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A37507-6E76-4FFF-85C4-C7608FC70AE5}"/>
              </a:ext>
            </a:extLst>
          </p:cNvPr>
          <p:cNvSpPr txBox="1"/>
          <p:nvPr/>
        </p:nvSpPr>
        <p:spPr>
          <a:xfrm>
            <a:off x="551384" y="3279569"/>
            <a:ext cx="62646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Em pisos elevados, os materiais não podem ser empilhados a uma distância de suas bordas menor que a equivalente à altura da pilha. Exceção feita quando da existência de elementos protetores dimensionados para tal fim. </a:t>
            </a:r>
          </a:p>
        </p:txBody>
      </p:sp>
    </p:spTree>
    <p:extLst>
      <p:ext uri="{BB962C8B-B14F-4D97-AF65-F5344CB8AC3E}">
        <p14:creationId xmlns:p14="http://schemas.microsoft.com/office/powerpoint/2010/main" val="3080371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Armazenamento e estocagem de materiais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Tubos, barras, pranchas e outros materiais de grande comprimento ou dimensão devem ser arrumados em camadas, com espaçadores e peças de retenção, separados de acordo com o tipo de material e a bitola das peças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0" y="3433341"/>
            <a:ext cx="5050152" cy="31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05D301B-16CA-4622-A76A-86C5805F3D0B}"/>
              </a:ext>
            </a:extLst>
          </p:cNvPr>
          <p:cNvSpPr txBox="1"/>
          <p:nvPr/>
        </p:nvSpPr>
        <p:spPr>
          <a:xfrm>
            <a:off x="5879976" y="4299324"/>
            <a:ext cx="4752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Depósito coberto para tubulações em geral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AA0DFD-64EC-4CFF-BB48-F35AA5812D6F}"/>
              </a:ext>
            </a:extLst>
          </p:cNvPr>
          <p:cNvSpPr txBox="1"/>
          <p:nvPr/>
        </p:nvSpPr>
        <p:spPr>
          <a:xfrm>
            <a:off x="5879976" y="5040193"/>
            <a:ext cx="5050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As armaduras podem ser estocadas ao ar livre, embora devam estar protegidas do contato com o solo</a:t>
            </a:r>
          </a:p>
        </p:txBody>
      </p:sp>
    </p:spTree>
    <p:extLst>
      <p:ext uri="{BB962C8B-B14F-4D97-AF65-F5344CB8AC3E}">
        <p14:creationId xmlns:p14="http://schemas.microsoft.com/office/powerpoint/2010/main" val="135623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49640-8355-4892-A26A-60331514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Armazenamento e estocagem de materiais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8CF2FA-D743-4FF3-AD0B-4FBA42CC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8800"/>
            <a:ext cx="1008112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Materiais que se deterioram na presença de intempéries devem ser guardados em depósitos cobertos, protegidos da umidade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7E90AD-4C8B-4F9C-AE10-68974078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744056"/>
            <a:ext cx="3913702" cy="375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EC4D2B-64B0-409B-8010-358C737BD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711554"/>
            <a:ext cx="4644047" cy="37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Armazenamento e estocagem de materiais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475136" cy="4351337"/>
          </a:xfrm>
        </p:spPr>
        <p:txBody>
          <a:bodyPr/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armazenamento deve ser feito de modo a permitir que os materiais sejam retirados obedecendo a sequência de utilização planejada, de forma a não prejudicar a estabilidade das pilhas.</a:t>
            </a:r>
          </a:p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3E8C34-B5D1-44C5-9BBD-884EBB0E192B}"/>
              </a:ext>
            </a:extLst>
          </p:cNvPr>
          <p:cNvSpPr txBox="1"/>
          <p:nvPr/>
        </p:nvSpPr>
        <p:spPr>
          <a:xfrm>
            <a:off x="5599168" y="4606617"/>
            <a:ext cx="425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materiais menos utilizados devem estar no fundo do almoxarifado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012D890-3DDF-4708-8AC9-C769E772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250658"/>
            <a:ext cx="4571851" cy="3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82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Armazenamento e estocagem de materiais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857" y="1412776"/>
            <a:ext cx="10331120" cy="4351337"/>
          </a:xfrm>
        </p:spPr>
        <p:txBody>
          <a:bodyPr/>
          <a:lstStyle/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Os materiais não podem ser empilhados diretamente sobre piso instável, úmido ou desnivelado</a:t>
            </a:r>
          </a:p>
          <a:p>
            <a:pPr algn="just"/>
            <a:r>
              <a:rPr lang="pt-BR" dirty="0"/>
              <a:t>Os materiais tóxicos, corrosivos, inflamáveis ou explosivos devem ser armazenados em locais isolados, apropriados, sinalizados e de acesso permitido somente a pessoas devidamente autorizadas</a:t>
            </a:r>
          </a:p>
          <a:p>
            <a:pPr algn="just"/>
            <a:r>
              <a:rPr lang="pt-BR" dirty="0"/>
              <a:t>Os recipientes de gases para solda devem ser transportados e armazenados adequadamente, obedecendo-se às prescrições quanto ao transporte e armazenamento de produtos inflamáveis.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63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F7082-05CF-45A2-9EBB-621DC184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Central de armação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F3D658-8F82-4CD4-AF44-AF8C749BE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91322"/>
            <a:ext cx="5976664" cy="4351337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Localizar os estoques de aço nas proximidades da central de armação</a:t>
            </a:r>
          </a:p>
          <a:p>
            <a:pPr algn="just"/>
            <a:r>
              <a:rPr lang="pt-BR" sz="2000" dirty="0"/>
              <a:t>Também é importante localizar a central de armação próxima aos locais de transporte vertical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0CBCB5-C109-42BC-B113-3180E850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060848"/>
            <a:ext cx="540893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2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4D4E9-E2D8-4D5D-95F5-76809AF3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366402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Central de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1E4495-CEC7-44DB-8743-AD19277B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8800"/>
            <a:ext cx="10187104" cy="4351337"/>
          </a:xfrm>
        </p:spPr>
        <p:txBody>
          <a:bodyPr/>
          <a:lstStyle/>
          <a:p>
            <a:r>
              <a:rPr lang="pt-BR" dirty="0"/>
              <a:t>A Central de concreto deve estar localizada junto ao depósito de cimento e as baias de estocagem de material a granel 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A03F48-5045-4A7E-A9D8-E39813A8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00" y="2881251"/>
            <a:ext cx="10057312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1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864" y="36576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Como projetar um canteiro de obras?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2140903"/>
            <a:ext cx="986509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Para projetar um canteiro de obras, o engenheiro considera os principais fatores que são: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Cronograma;</a:t>
            </a:r>
          </a:p>
          <a:p>
            <a:pPr algn="just"/>
            <a:r>
              <a:rPr lang="pt-BR" sz="2000" dirty="0"/>
              <a:t>Orçamento; </a:t>
            </a:r>
          </a:p>
          <a:p>
            <a:pPr algn="just"/>
            <a:r>
              <a:rPr lang="pt-BR" sz="2000" dirty="0"/>
              <a:t>Histograma da obra;</a:t>
            </a:r>
          </a:p>
          <a:p>
            <a:pPr algn="just"/>
            <a:r>
              <a:rPr lang="pt-BR" sz="2000" dirty="0"/>
              <a:t>Restrições do terreno;</a:t>
            </a:r>
          </a:p>
          <a:p>
            <a:pPr algn="just"/>
            <a:r>
              <a:rPr lang="pt-BR" sz="2000" dirty="0"/>
              <a:t>Definições técnicas.</a:t>
            </a:r>
          </a:p>
        </p:txBody>
      </p:sp>
    </p:spTree>
    <p:extLst>
      <p:ext uri="{BB962C8B-B14F-4D97-AF65-F5344CB8AC3E}">
        <p14:creationId xmlns:p14="http://schemas.microsoft.com/office/powerpoint/2010/main" val="2746020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CA986-13AA-407A-B94A-EF19E70E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Central de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C6AC19-F135-49C6-BCBD-2BFB04BEF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Os agregados devem estar separados por baias</a:t>
            </a:r>
          </a:p>
          <a:p>
            <a:pPr algn="just"/>
            <a:r>
              <a:rPr lang="pt-BR" dirty="0"/>
              <a:t>Se possível, é importante posicionar o estoque de agregados próximo ao portão de materiais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9B7CD1-644F-40FC-96F9-34806704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424" y="3751189"/>
            <a:ext cx="8595151" cy="27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2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D1054-1A92-45B0-846A-31F7D13C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37" y="260648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Central de fôrmas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3CC613-9149-42CA-8188-D3580634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045628"/>
            <a:ext cx="10297144" cy="4351337"/>
          </a:xfrm>
        </p:spPr>
        <p:txBody>
          <a:bodyPr/>
          <a:lstStyle/>
          <a:p>
            <a:r>
              <a:rPr lang="pt-BR" dirty="0"/>
              <a:t>Deve ter piso resistente, antiderrapante e nivelado, com cobertura capaz de proteger os trabalhadores contra quedas de materiais e intempéries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E977EF-A15E-4E94-B660-00D203FD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052563"/>
            <a:ext cx="7187530" cy="33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Proteção contra incêndio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10259112" cy="4351337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É obrigatória a adoção de medidas que atendam, de forma eficaz, às necessidades de prevenção e combate a incêndio para os diversos setores, atividades, máquinas e equipamentos do canteiro de obras.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Deve haver um sistema de alarme capaz de dar sinais perceptíveis</a:t>
            </a:r>
          </a:p>
        </p:txBody>
      </p:sp>
    </p:spTree>
    <p:extLst>
      <p:ext uri="{BB962C8B-B14F-4D97-AF65-F5344CB8AC3E}">
        <p14:creationId xmlns:p14="http://schemas.microsoft.com/office/powerpoint/2010/main" val="3939163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Sinalização de segurança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 canteiro de obras deve ser sinalizado com o objetivo de: 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a) identificar os locais de apoio que compõem o canteiro de obras;</a:t>
            </a:r>
          </a:p>
          <a:p>
            <a:pPr marL="0" indent="0" algn="just">
              <a:buNone/>
            </a:pPr>
            <a:r>
              <a:rPr lang="pt-BR" dirty="0"/>
              <a:t>b) indicar as saídas por meio de dizeres ou setas; </a:t>
            </a:r>
          </a:p>
          <a:p>
            <a:pPr marL="0" indent="0" algn="just">
              <a:buNone/>
            </a:pPr>
            <a:r>
              <a:rPr lang="pt-BR" dirty="0"/>
              <a:t>c) manter comunicação através de avisos, cartazes ou similares; </a:t>
            </a:r>
          </a:p>
          <a:p>
            <a:pPr marL="0" indent="0" algn="just">
              <a:buNone/>
            </a:pPr>
            <a:r>
              <a:rPr lang="pt-BR" dirty="0"/>
              <a:t>d) advertir contra perigo de contato ou acionamento acidental com partes móveis das máquinas e equipamentos. </a:t>
            </a:r>
          </a:p>
          <a:p>
            <a:pPr marL="0" indent="0" algn="just">
              <a:buNone/>
            </a:pPr>
            <a:r>
              <a:rPr lang="pt-BR" dirty="0"/>
              <a:t>e) advertir quanto a risco de queda; </a:t>
            </a:r>
          </a:p>
        </p:txBody>
      </p:sp>
    </p:spTree>
    <p:extLst>
      <p:ext uri="{BB962C8B-B14F-4D97-AF65-F5344CB8AC3E}">
        <p14:creationId xmlns:p14="http://schemas.microsoft.com/office/powerpoint/2010/main" val="1333547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Sinalização de segurança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f) alertar quanto à obrigatoriedade do uso de EPI, específico para a atividade executada, com a devida sinalização e advertência próximas ao posto de trabalho; </a:t>
            </a:r>
          </a:p>
          <a:p>
            <a:pPr marL="0" indent="0" algn="just">
              <a:buNone/>
            </a:pPr>
            <a:r>
              <a:rPr lang="pt-BR" dirty="0"/>
              <a:t>g) alertar quanto ao isolamento das áreas de transporte e circulação de materiais por grua, guincho e guindaste; </a:t>
            </a:r>
          </a:p>
          <a:p>
            <a:pPr marL="0" indent="0" algn="just">
              <a:buNone/>
            </a:pPr>
            <a:r>
              <a:rPr lang="pt-BR" dirty="0"/>
              <a:t>h) identificar acessos, circulação de veículos e equipamentos na obra; </a:t>
            </a:r>
          </a:p>
          <a:p>
            <a:pPr marL="0" indent="0" algn="just">
              <a:buNone/>
            </a:pPr>
            <a:r>
              <a:rPr lang="pt-BR" dirty="0"/>
              <a:t>i) advertir contra risco de passagem de trabalhadores onde o pé-direito for inferior a 1,80m; </a:t>
            </a:r>
          </a:p>
          <a:p>
            <a:pPr marL="0" indent="0" algn="just">
              <a:buNone/>
            </a:pPr>
            <a:r>
              <a:rPr lang="pt-BR" dirty="0"/>
              <a:t>j) identificar locais com substâncias tóxicas, corrosivas, inflamáveis, explosivas e radioativas.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787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81200" y="566192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Limpeza e organização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1036915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canteiro de obras deve apresentar-se organizado, limpo e desimpedido, principalmente nas vias de circulação, passagens e escadarias</a:t>
            </a:r>
          </a:p>
          <a:p>
            <a:pPr algn="just"/>
            <a:r>
              <a:rPr lang="pt-BR" dirty="0"/>
              <a:t>O entulho e quaisquer sobras de materiais devem ser regulamente coletados e removidos</a:t>
            </a:r>
          </a:p>
          <a:p>
            <a:pPr algn="just"/>
            <a:r>
              <a:rPr lang="pt-BR" dirty="0"/>
              <a:t>É proibido manter lixo ou entulho acumulado ou exposto em locais inadequados do canteiro de obras</a:t>
            </a:r>
          </a:p>
        </p:txBody>
      </p:sp>
    </p:spTree>
    <p:extLst>
      <p:ext uri="{BB962C8B-B14F-4D97-AF65-F5344CB8AC3E}">
        <p14:creationId xmlns:p14="http://schemas.microsoft.com/office/powerpoint/2010/main" val="4234121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Importante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155" y="1711890"/>
            <a:ext cx="7861101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Limpeza e organização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Manter o seu canteiro de obra limpo e organizado é fundamental para aumentar a eficiência da equipe e evitar acidentes. Peça para as equipes remover diariamente os entulhos e restos de materiais para manter o canteiro sempre limpo e organizado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Manter a gestão dos resíduos da construção e demolição de forma adequada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805909-02F3-45EA-AA1D-575359B9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3288104"/>
            <a:ext cx="2676525" cy="32099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FA2452-EAC6-4CDF-A972-20A07814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150" y="1268760"/>
            <a:ext cx="3420734" cy="16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97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0A368B0-E1C1-4E20-9FD7-8AF1C9998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4" y="214363"/>
            <a:ext cx="5322351" cy="42718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23B7EC-DE2C-4840-A837-D34F2D95E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768" y="4486251"/>
            <a:ext cx="7445232" cy="23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16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3392" y="307726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Tapumes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2122360"/>
            <a:ext cx="691276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É obrigatória a colocação de tapumes ou barreiras sempre que se executarem atividades da indústria da construção, de forma a impedir o acesso de pessoas estranhas aos serviços. </a:t>
            </a:r>
          </a:p>
          <a:p>
            <a:pPr algn="just"/>
            <a:r>
              <a:rPr lang="pt-BR" dirty="0"/>
              <a:t>Os tapumes devem ser construídos e fixados de forma resistente e ter altura mínima de 2,20m em relação ao nível do terreno.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FDE212-362C-4CCF-A3C8-03337DEE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1" y="508423"/>
            <a:ext cx="4709762" cy="34966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69C889-9AD1-4128-A4A1-5C88ADCDE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4105849"/>
            <a:ext cx="4583818" cy="27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Critérios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225136" cy="4351337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Devem ser colocados, em lugar visível para os trabalhadores, cartazes alusivos à prevenção de acidentes e doenças de trabalho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9DC7C9-9275-4BC7-94E0-DD60BFB7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63" y="3547270"/>
            <a:ext cx="4631025" cy="26328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242C901-3C66-4E53-8AC5-0D89C148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2971524"/>
            <a:ext cx="2657661" cy="35207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50357F-DA95-45CF-B9DB-AC4DEBDDE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2958947"/>
            <a:ext cx="2533848" cy="35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7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673EE-68D2-4E8B-97A3-A605F88C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2" y="332656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Canteiro de obras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FFAC6-8D77-476C-81E7-ACB1583CF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916832"/>
            <a:ext cx="1022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Pensar na logística – </a:t>
            </a:r>
            <a:r>
              <a:rPr lang="pt-BR" sz="2000" i="1" dirty="0"/>
              <a:t>Layout </a:t>
            </a:r>
            <a:r>
              <a:rPr lang="pt-BR" sz="2000" dirty="0"/>
              <a:t>do canteiro de obras:</a:t>
            </a:r>
          </a:p>
          <a:p>
            <a:pPr algn="just"/>
            <a:endParaRPr lang="pt-BR" sz="2000" dirty="0"/>
          </a:p>
          <a:p>
            <a:pPr lvl="1" algn="just"/>
            <a:r>
              <a:rPr lang="pt-BR" sz="2000" dirty="0"/>
              <a:t>diminuir os tempos de deslocamento </a:t>
            </a:r>
          </a:p>
          <a:p>
            <a:pPr lvl="1" algn="just"/>
            <a:r>
              <a:rPr lang="pt-BR" sz="2000" dirty="0"/>
              <a:t>racionalizar as atividades e fluxos de materiais </a:t>
            </a:r>
          </a:p>
          <a:p>
            <a:pPr lvl="1" algn="just"/>
            <a:r>
              <a:rPr lang="pt-BR" sz="2000" dirty="0"/>
              <a:t>impedir operações semelhantes em locais espaçados</a:t>
            </a:r>
          </a:p>
          <a:p>
            <a:pPr lvl="1" algn="just"/>
            <a:r>
              <a:rPr lang="pt-BR" sz="2000" dirty="0"/>
              <a:t>Evitar bloqueio das áreas de circulação</a:t>
            </a:r>
          </a:p>
        </p:txBody>
      </p:sp>
    </p:spTree>
    <p:extLst>
      <p:ext uri="{BB962C8B-B14F-4D97-AF65-F5344CB8AC3E}">
        <p14:creationId xmlns:p14="http://schemas.microsoft.com/office/powerpoint/2010/main" val="632402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DEB9E-F19A-4CAB-A4CC-88640EF9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Critérios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25B9B-B377-4043-BB5E-F9559396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4824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É obrigatório o fornecimento de água potável, filtrada e fresca para os trabalhadores por meio de bebedouros de jato inclinado ou equipamento similar que garanta as mesmas condições, na proporção de 1 (um) para cada grupo de 25 (vinte e cinco) trabalhadores ou fração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disposto neste subitem deve ser garantido de forma que, do posto de trabalho ao bebedouro, não haja deslocamento superior a 100 m, no plano horizontal e 15 m no plano vertical.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882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Critérios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297144" cy="4351337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Na impossibilidade de instalação de bebedouro dentro dos limites referidos no subitem anterior, as empresas devem garantir, nos postos de trabalho, suprimento de água potável em recipientes apropriados, sendo proibido o uso de copos coletivos. </a:t>
            </a:r>
          </a:p>
        </p:txBody>
      </p:sp>
    </p:spTree>
    <p:extLst>
      <p:ext uri="{BB962C8B-B14F-4D97-AF65-F5344CB8AC3E}">
        <p14:creationId xmlns:p14="http://schemas.microsoft.com/office/powerpoint/2010/main" val="47602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Canteiro de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634629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Deve ser inserido nos croquis de planejamento </a:t>
            </a:r>
            <a:r>
              <a:rPr lang="pt-BR" b="1" i="1" dirty="0"/>
              <a:t>layout</a:t>
            </a:r>
            <a:r>
              <a:rPr lang="pt-BR" b="1" dirty="0"/>
              <a:t> do canteiro de obras: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Portões de entrada (pessoas e veículos) e acesso coberto para os clientes </a:t>
            </a:r>
          </a:p>
          <a:p>
            <a:pPr algn="just"/>
            <a:r>
              <a:rPr lang="pt-BR" dirty="0"/>
              <a:t>Todos os locais de armazenamento de materiais, inclusive depósito de resíduos</a:t>
            </a:r>
          </a:p>
          <a:p>
            <a:pPr algn="just"/>
            <a:r>
              <a:rPr lang="pt-BR" dirty="0"/>
              <a:t>Localização de partes da construção que possam vir a interferir na circulação</a:t>
            </a:r>
          </a:p>
          <a:p>
            <a:pPr algn="just"/>
            <a:r>
              <a:rPr lang="pt-BR" dirty="0"/>
              <a:t>Localização de instalações provisórias (banheiros, escritórios, refeitório,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BBB54B-8455-4BFA-B9CC-C7ACEB5D2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429000"/>
            <a:ext cx="4543211" cy="331347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38D3ED-5896-474A-9B09-3E113C896FD1}"/>
              </a:ext>
            </a:extLst>
          </p:cNvPr>
          <p:cNvSpPr txBox="1"/>
          <p:nvPr/>
        </p:nvSpPr>
        <p:spPr>
          <a:xfrm>
            <a:off x="8192179" y="266713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Escoramento influenciando na circulação</a:t>
            </a:r>
          </a:p>
        </p:txBody>
      </p:sp>
    </p:spTree>
    <p:extLst>
      <p:ext uri="{BB962C8B-B14F-4D97-AF65-F5344CB8AC3E}">
        <p14:creationId xmlns:p14="http://schemas.microsoft.com/office/powerpoint/2010/main" val="7438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BBDE4-72A7-4520-A12D-5A43E5DE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Canteiro de obras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E9F6A-E7B7-4ED9-860C-580B0165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29862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Canteiro deverá ser instalado de acordo a previsão das </a:t>
            </a:r>
            <a:r>
              <a:rPr lang="pt-BR" sz="2000" b="1" dirty="0"/>
              <a:t>necessidades da obra</a:t>
            </a:r>
            <a:r>
              <a:rPr lang="pt-BR" sz="2000" dirty="0"/>
              <a:t>, assim como a distribuição conveniente do espaço disponível. </a:t>
            </a:r>
          </a:p>
          <a:p>
            <a:pPr lvl="1" algn="just"/>
            <a:r>
              <a:rPr lang="pt-BR" sz="2000" dirty="0"/>
              <a:t>Poderá ser feito de uma só vez ou em etapas independentes, de acordo com o andamento dos serviços.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marL="0" indent="0" algn="ctr">
              <a:buNone/>
            </a:pPr>
            <a:r>
              <a:rPr lang="pt-BR" sz="2000" b="1" dirty="0"/>
              <a:t>O canteiro de obras é dinâmico: modifica-se à medida que avançam as fases da obra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007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C3C23-3D94-456A-8A2A-3857ED43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Canteiro de obras: Instalação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C9BC3A7-A01F-4918-87EB-8B25FB3E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56" y="1916832"/>
            <a:ext cx="4603140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000" b="1" i="0" dirty="0">
                <a:effectLst/>
                <a:latin typeface="+mj-lt"/>
              </a:rPr>
              <a:t>Fase inicial</a:t>
            </a:r>
          </a:p>
          <a:p>
            <a:pPr marL="0" indent="0">
              <a:buNone/>
            </a:pPr>
            <a:r>
              <a:rPr lang="pt-BR" sz="2000" b="0" i="0" dirty="0">
                <a:effectLst/>
                <a:latin typeface="+mj-lt"/>
              </a:rPr>
              <a:t>• Demolições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Movimentos de terra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Obras de contenção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Obras de drenagem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Fundações</a:t>
            </a:r>
          </a:p>
          <a:p>
            <a:pPr marL="0" indent="0">
              <a:buNone/>
            </a:pPr>
            <a:r>
              <a:rPr lang="pt-BR" sz="2000" b="1" i="0" dirty="0">
                <a:effectLst/>
                <a:latin typeface="+mj-lt"/>
              </a:rPr>
              <a:t>Fase intermediária</a:t>
            </a:r>
          </a:p>
          <a:p>
            <a:pPr marL="0" indent="0">
              <a:buNone/>
            </a:pPr>
            <a:r>
              <a:rPr lang="pt-BR" sz="2000" b="0" i="0" dirty="0">
                <a:effectLst/>
                <a:latin typeface="+mj-lt"/>
              </a:rPr>
              <a:t>• Estrutura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Vedação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Cobertura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Instalações</a:t>
            </a:r>
            <a:endParaRPr lang="pt-BR" sz="2000" dirty="0">
              <a:latin typeface="+mj-lt"/>
            </a:endParaRPr>
          </a:p>
          <a:p>
            <a:pPr marL="0" indent="0">
              <a:buNone/>
            </a:pPr>
            <a:r>
              <a:rPr lang="pt-BR" sz="2000" b="1" dirty="0">
                <a:latin typeface="+mj-lt"/>
              </a:rPr>
              <a:t>F</a:t>
            </a:r>
            <a:r>
              <a:rPr lang="pt-BR" sz="2000" b="1" i="0" dirty="0">
                <a:effectLst/>
                <a:latin typeface="+mj-lt"/>
              </a:rPr>
              <a:t>ase final</a:t>
            </a:r>
          </a:p>
          <a:p>
            <a:pPr marL="0" indent="0">
              <a:buNone/>
            </a:pPr>
            <a:r>
              <a:rPr lang="pt-BR" sz="2000" b="0" i="0" dirty="0">
                <a:effectLst/>
                <a:latin typeface="+mj-lt"/>
              </a:rPr>
              <a:t>• Revestimentos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Esquadrias</a:t>
            </a:r>
            <a:br>
              <a:rPr lang="pt-BR" sz="2000" dirty="0">
                <a:latin typeface="+mj-lt"/>
              </a:rPr>
            </a:br>
            <a:r>
              <a:rPr lang="pt-BR" sz="2000" b="0" i="0" dirty="0">
                <a:effectLst/>
                <a:latin typeface="+mj-lt"/>
              </a:rPr>
              <a:t>• Acabamentos</a:t>
            </a:r>
            <a:endParaRPr lang="pt-BR" sz="2000" dirty="0"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9DBF0D-B692-43D1-AE74-9A7202249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58" y="1748571"/>
            <a:ext cx="4099084" cy="23645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14224E4-6F49-406E-9539-0AA0522D4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2420888"/>
            <a:ext cx="3704968" cy="25121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A22D7D-4D0F-4304-81C1-ECF27ECAF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4418434"/>
            <a:ext cx="308479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Principais elementos de um canteiro de obras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369152" cy="4351337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Os componentes que irão compor o canteiro de obras são divididos em </a:t>
            </a:r>
            <a:r>
              <a:rPr lang="pt-BR" sz="2000" b="1" dirty="0"/>
              <a:t>áreas de vivência </a:t>
            </a:r>
            <a:r>
              <a:rPr lang="pt-BR" sz="2000" dirty="0"/>
              <a:t>e </a:t>
            </a:r>
            <a:r>
              <a:rPr lang="pt-BR" sz="2000" b="1"/>
              <a:t>áreas operacionais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Esses componentes dependem do porte da obra e serão dimensionados pelo engenheiro, de acordo com as especificações normativas e necessidades da obra </a:t>
            </a:r>
          </a:p>
          <a:p>
            <a:pPr lvl="1" algn="just"/>
            <a:r>
              <a:rPr lang="pt-BR" sz="2000" dirty="0"/>
              <a:t>As principais normas para o planejamento do canteiro de obras são a NR 18 e a NBR 12284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1788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projetar um canteiro de obras?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1832" y="1981200"/>
            <a:ext cx="998067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/>
              <a:t>Requisitos da NR 18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Uma de suas principais aplicações está nos projetos para produção, como o layout de canteiro e sua evolução, que </a:t>
            </a:r>
            <a:r>
              <a:rPr lang="pt-BR" sz="2000" b="1" dirty="0"/>
              <a:t>varia de acordo com a quantidade de trabalhadores durante as etapas da execução</a:t>
            </a:r>
          </a:p>
          <a:p>
            <a:pPr lvl="1" algn="just"/>
            <a:r>
              <a:rPr lang="pt-BR" sz="2000" dirty="0"/>
              <a:t>Porém, o dimensionamento precisa atender tanto o pico de mão de obra, como as demais fases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 NR 18 traz orientações para cada ambiente e serviço realizado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34849615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1966</TotalTime>
  <Words>2088</Words>
  <Application>Microsoft Office PowerPoint</Application>
  <PresentationFormat>Widescreen</PresentationFormat>
  <Paragraphs>220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Century Schoolbook</vt:lpstr>
      <vt:lpstr>Times New Roman</vt:lpstr>
      <vt:lpstr>Wingdings 2</vt:lpstr>
      <vt:lpstr>Exibir</vt:lpstr>
      <vt:lpstr>Faculdade de tecnologia e ciências da Bahia Curso: Engenharia Civil Disciplina: Organização do Trabalho e Gestão de Pessoas</vt:lpstr>
      <vt:lpstr>Canteiro de obras</vt:lpstr>
      <vt:lpstr>Como projetar um canteiro de obras?</vt:lpstr>
      <vt:lpstr>Canteiro de obras</vt:lpstr>
      <vt:lpstr>Canteiro de obras</vt:lpstr>
      <vt:lpstr>Canteiro de obras</vt:lpstr>
      <vt:lpstr>Canteiro de obras: Instalação</vt:lpstr>
      <vt:lpstr>Principais elementos de um canteiro de obras</vt:lpstr>
      <vt:lpstr>Como projetar um canteiro de obras?</vt:lpstr>
      <vt:lpstr>Como projetar um canteiro de obras?</vt:lpstr>
      <vt:lpstr>Principais elementos de um canteiro de obras</vt:lpstr>
      <vt:lpstr>Instalações sanitárias</vt:lpstr>
      <vt:lpstr>Instalações sanitárias</vt:lpstr>
      <vt:lpstr>Exemplo</vt:lpstr>
      <vt:lpstr>Exemplo</vt:lpstr>
      <vt:lpstr>Vestiários</vt:lpstr>
      <vt:lpstr>Alojamento</vt:lpstr>
      <vt:lpstr>Alojamento</vt:lpstr>
      <vt:lpstr>Refeitório</vt:lpstr>
      <vt:lpstr>Área de lazer</vt:lpstr>
      <vt:lpstr>Principais elementos de um canteiro de obras</vt:lpstr>
      <vt:lpstr>Armazenamento e estocagem de materiais</vt:lpstr>
      <vt:lpstr>Armazenamento e estocagem de materiais</vt:lpstr>
      <vt:lpstr>Armazenamento e estocagem de materiais</vt:lpstr>
      <vt:lpstr>Armazenamento e estocagem de materiais</vt:lpstr>
      <vt:lpstr>Armazenamento e estocagem de materiais</vt:lpstr>
      <vt:lpstr>Armazenamento e estocagem de materiais</vt:lpstr>
      <vt:lpstr>Central de armação</vt:lpstr>
      <vt:lpstr>Central de concreto</vt:lpstr>
      <vt:lpstr>Central de concreto</vt:lpstr>
      <vt:lpstr>Central de fôrmas</vt:lpstr>
      <vt:lpstr>Proteção contra incêndio</vt:lpstr>
      <vt:lpstr>Sinalização de segurança</vt:lpstr>
      <vt:lpstr>Sinalização de segurança</vt:lpstr>
      <vt:lpstr>Limpeza e organização</vt:lpstr>
      <vt:lpstr>Importante</vt:lpstr>
      <vt:lpstr>Apresentação do PowerPoint</vt:lpstr>
      <vt:lpstr>Tapumes</vt:lpstr>
      <vt:lpstr>Critérios gerais</vt:lpstr>
      <vt:lpstr>Critérios gerais</vt:lpstr>
      <vt:lpstr>Critérios gerais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Gestão e tecnologia das construções</dc:title>
  <dc:creator>Juliane Santos Souza</dc:creator>
  <cp:lastModifiedBy>Juliane Santos Souza</cp:lastModifiedBy>
  <cp:revision>84</cp:revision>
  <dcterms:created xsi:type="dcterms:W3CDTF">2020-02-28T14:19:29Z</dcterms:created>
  <dcterms:modified xsi:type="dcterms:W3CDTF">2022-03-25T22:33:03Z</dcterms:modified>
</cp:coreProperties>
</file>