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0" r:id="rId3"/>
    <p:sldId id="281" r:id="rId4"/>
    <p:sldId id="277" r:id="rId5"/>
    <p:sldId id="291" r:id="rId6"/>
    <p:sldId id="311" r:id="rId7"/>
    <p:sldId id="292" r:id="rId8"/>
    <p:sldId id="294" r:id="rId9"/>
    <p:sldId id="295" r:id="rId10"/>
    <p:sldId id="296" r:id="rId11"/>
    <p:sldId id="297" r:id="rId12"/>
    <p:sldId id="278" r:id="rId13"/>
    <p:sldId id="275" r:id="rId14"/>
    <p:sldId id="259" r:id="rId15"/>
    <p:sldId id="260" r:id="rId16"/>
    <p:sldId id="261" r:id="rId17"/>
    <p:sldId id="286" r:id="rId18"/>
    <p:sldId id="262" r:id="rId19"/>
    <p:sldId id="263" r:id="rId20"/>
    <p:sldId id="264" r:id="rId21"/>
    <p:sldId id="298" r:id="rId22"/>
    <p:sldId id="289" r:id="rId23"/>
    <p:sldId id="265" r:id="rId24"/>
    <p:sldId id="287" r:id="rId25"/>
    <p:sldId id="288" r:id="rId26"/>
    <p:sldId id="300" r:id="rId27"/>
    <p:sldId id="266" r:id="rId28"/>
    <p:sldId id="305" r:id="rId29"/>
    <p:sldId id="268" r:id="rId30"/>
    <p:sldId id="271" r:id="rId31"/>
    <p:sldId id="267" r:id="rId32"/>
    <p:sldId id="269" r:id="rId33"/>
    <p:sldId id="301" r:id="rId34"/>
    <p:sldId id="304" r:id="rId35"/>
    <p:sldId id="313" r:id="rId36"/>
    <p:sldId id="308" r:id="rId37"/>
    <p:sldId id="307" r:id="rId38"/>
    <p:sldId id="309" r:id="rId39"/>
    <p:sldId id="31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9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874302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862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1505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907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4057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82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678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7723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551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517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416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2E54BEED-F70C-4FD1-96A9-281A66DA6660}" type="datetimeFigureOut">
              <a:rPr lang="pt-BR" smtClean="0"/>
              <a:t>18/03/2022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1AE57EE-6997-4CC9-9259-6F0007A6B7A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480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ctrTitle"/>
          </p:nvPr>
        </p:nvSpPr>
        <p:spPr>
          <a:xfrm>
            <a:off x="3287688" y="-243408"/>
            <a:ext cx="8565221" cy="1927225"/>
          </a:xfrm>
        </p:spPr>
        <p:txBody>
          <a:bodyPr>
            <a:normAutofit/>
          </a:bodyPr>
          <a:lstStyle/>
          <a:p>
            <a:r>
              <a:rPr lang="pt-BR" sz="2600" dirty="0"/>
              <a:t>Faculdade de tecnologia e ciências da Bahia</a:t>
            </a:r>
            <a:br>
              <a:rPr lang="pt-BR" sz="2600" dirty="0"/>
            </a:br>
            <a:r>
              <a:rPr lang="pt-BR" sz="2600" dirty="0"/>
              <a:t>Curso: Engenharia Civil/ Engenharia de Produção</a:t>
            </a:r>
            <a:br>
              <a:rPr lang="pt-BR" sz="2600" dirty="0"/>
            </a:br>
            <a:r>
              <a:rPr lang="pt-BR" sz="2600" dirty="0"/>
              <a:t>Disciplina: Organização do trabalho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15480" y="3140968"/>
            <a:ext cx="9793088" cy="2808312"/>
          </a:xfrm>
        </p:spPr>
        <p:txBody>
          <a:bodyPr>
            <a:noAutofit/>
          </a:bodyPr>
          <a:lstStyle/>
          <a:p>
            <a:pPr algn="ctr"/>
            <a:r>
              <a:rPr lang="pt-BR" sz="4300" dirty="0"/>
              <a:t>Planejamento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  <a:p>
            <a:pPr algn="r"/>
            <a:r>
              <a:rPr lang="pt-BR" sz="2400" dirty="0"/>
              <a:t>Professora: </a:t>
            </a:r>
            <a:r>
              <a:rPr lang="pt-BR" sz="2400" dirty="0" err="1"/>
              <a:t>M.Sc</a:t>
            </a:r>
            <a:r>
              <a:rPr lang="pt-BR" sz="2400" dirty="0"/>
              <a:t>. Juliane Souza</a:t>
            </a:r>
          </a:p>
          <a:p>
            <a:pPr algn="ctr"/>
            <a:endParaRPr lang="pt-BR" sz="4000" dirty="0"/>
          </a:p>
          <a:p>
            <a:pPr algn="ctr"/>
            <a:endParaRPr lang="pt-BR" sz="4000" dirty="0"/>
          </a:p>
        </p:txBody>
      </p:sp>
      <p:pic>
        <p:nvPicPr>
          <p:cNvPr id="5" name="Imagem 4" descr="Fatec_Logo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404664"/>
            <a:ext cx="2592288" cy="14179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738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Avaliação do processo de 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V:</a:t>
            </a:r>
            <a:r>
              <a:rPr lang="pt-BR" dirty="0"/>
              <a:t> Ocorre no término da construção ou quando há mudança das metas estabelecidas nos planos. Nesta etapa se faz uma avaliação do planejamento colocando em pauta a relação entre o planejado e o executado.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240926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65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VI: </a:t>
            </a:r>
            <a:r>
              <a:rPr lang="pt-BR" dirty="0"/>
              <a:t>Esta etapa é totalmente ligada ao processo construtivo das atividades envolvidas na obra. </a:t>
            </a:r>
          </a:p>
          <a:p>
            <a:pPr algn="just"/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358" y="2991925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414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9708" y="283782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Gerenciamento da obra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646" y="2541293"/>
            <a:ext cx="5040560" cy="39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66998" y="1750502"/>
            <a:ext cx="10374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dirty="0"/>
              <a:t>Vinculação entre os diferentes níveis gerenciais de uma organização</a:t>
            </a:r>
          </a:p>
          <a:p>
            <a:pPr algn="just"/>
            <a:endParaRPr lang="pt-BR" sz="2000" dirty="0"/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92B877B-E23E-4233-944D-907B1558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54342" y="2549216"/>
            <a:ext cx="6389012" cy="393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77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3">
            <a:extLst>
              <a:ext uri="{FF2B5EF4-FFF2-40B4-BE49-F238E27FC236}">
                <a16:creationId xmlns:a16="http://schemas.microsoft.com/office/drawing/2014/main" id="{A537BCCA-31DC-4A7F-917E-9AC9C03ADE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719322"/>
              </p:ext>
            </p:extLst>
          </p:nvPr>
        </p:nvGraphicFramePr>
        <p:xfrm>
          <a:off x="1703512" y="2009140"/>
          <a:ext cx="8127999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6250154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55343092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8785536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Planejamento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Extensão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Amplitude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4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Estratégico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Longo prazo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err="1"/>
                        <a:t>Macro-orientado</a:t>
                      </a:r>
                      <a:r>
                        <a:rPr lang="pt-BR" dirty="0"/>
                        <a:t>, aborda a obra na totalidade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417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Tático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Médio prazo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Aborda cada unidade da obra separadamente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34621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Operacional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Curto prazo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/>
                        <a:t>Orientado para apenas cada tarefa da operação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5438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42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916832"/>
            <a:ext cx="10547144" cy="4351337"/>
          </a:xfrm>
        </p:spPr>
        <p:txBody>
          <a:bodyPr>
            <a:noAutofit/>
          </a:bodyPr>
          <a:lstStyle/>
          <a:p>
            <a:pPr algn="just"/>
            <a:r>
              <a:rPr lang="pt-BR" sz="2000" dirty="0"/>
              <a:t>É o planejamento das metas de longo prazo e dos meios disponíveis para alcançá-las.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O planejamento engloba as atividades que antecedem a obra. </a:t>
            </a:r>
          </a:p>
          <a:p>
            <a:pPr lvl="1" algn="just"/>
            <a:r>
              <a:rPr lang="pt-BR" sz="2000" dirty="0"/>
              <a:t>Facilitar a identificação dos objetivos do empreendimento.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Deve definir os rumos do negócio e responder à pergunta:</a:t>
            </a:r>
          </a:p>
          <a:p>
            <a:pPr marL="0" indent="0" algn="ctr">
              <a:buNone/>
            </a:pPr>
            <a:r>
              <a:rPr lang="pt-BR" sz="2000" dirty="0"/>
              <a:t>	Qual é o nosso negócio e como deveria sê-lo?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244816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Fornece data de início e data de término da obra;</a:t>
            </a:r>
          </a:p>
          <a:p>
            <a:pPr algn="just"/>
            <a:r>
              <a:rPr lang="pt-BR" sz="2000" dirty="0"/>
              <a:t>Permite a visualização geral das etapas da obra;</a:t>
            </a:r>
          </a:p>
          <a:p>
            <a:pPr algn="just"/>
            <a:r>
              <a:rPr lang="pt-BR" sz="2000" dirty="0"/>
              <a:t>Mostra o quão atrasado você está em relação ao planejado inicial;</a:t>
            </a:r>
          </a:p>
          <a:p>
            <a:pPr algn="just"/>
            <a:r>
              <a:rPr lang="pt-BR" sz="2000" dirty="0"/>
              <a:t>Permite você tomar decisões antecipadas, visto que já conhece todo o planejamento da obra 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A47927-27A0-4DD2-9D6B-69D9CDB1FE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707" y="4004468"/>
            <a:ext cx="83876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05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476672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pt-BR" sz="3600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288504"/>
            <a:ext cx="10297144" cy="4876800"/>
          </a:xfrm>
        </p:spPr>
        <p:txBody>
          <a:bodyPr>
            <a:normAutofit/>
          </a:bodyPr>
          <a:lstStyle/>
          <a:p>
            <a:endParaRPr lang="pt-BR" sz="2000" dirty="0"/>
          </a:p>
          <a:p>
            <a:r>
              <a:rPr lang="pt-BR" sz="2000" dirty="0"/>
              <a:t>Definição dos ritmos em que deverão ser executadas as atividades;</a:t>
            </a:r>
          </a:p>
          <a:p>
            <a:r>
              <a:rPr lang="pt-BR" sz="2000" dirty="0"/>
              <a:t>Refere-se a </a:t>
            </a:r>
            <a:r>
              <a:rPr lang="pt-BR" sz="2000" b="1" dirty="0"/>
              <a:t>toda a etapa de produção</a:t>
            </a:r>
            <a:endParaRPr lang="pt-BR" sz="2000" dirty="0"/>
          </a:p>
          <a:p>
            <a:r>
              <a:rPr lang="pt-BR" sz="2000" dirty="0"/>
              <a:t>Tende a ser pouco detalhado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E36FFEE6-55F8-4694-9422-2708BFD46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519486"/>
            <a:ext cx="838769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37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9364" y="-503413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Plano de longo prazo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6353" y="822149"/>
            <a:ext cx="10394351" cy="6034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9720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Estratégico (Longo prazo)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828800"/>
            <a:ext cx="10619152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Base de compra para materiais de classe 1</a:t>
            </a:r>
            <a:endParaRPr lang="pt-BR" sz="2000" dirty="0"/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Envolve recursos com </a:t>
            </a:r>
            <a:r>
              <a:rPr lang="pt-BR" sz="2000" b="1" dirty="0"/>
              <a:t>longo período de aquisição </a:t>
            </a:r>
            <a:r>
              <a:rPr lang="pt-BR" sz="2000" dirty="0"/>
              <a:t>(compra, aluguel ou contratação) </a:t>
            </a:r>
            <a:r>
              <a:rPr lang="pt-BR" sz="2000" b="1" dirty="0"/>
              <a:t>e baixa repetitividade</a:t>
            </a:r>
            <a:r>
              <a:rPr lang="pt-BR" sz="2000" dirty="0"/>
              <a:t>;</a:t>
            </a:r>
          </a:p>
          <a:p>
            <a:pPr algn="just"/>
            <a:r>
              <a:rPr lang="pt-BR" sz="2000" dirty="0"/>
              <a:t>Lote de compra em geral corresponde à quantidade total;</a:t>
            </a:r>
          </a:p>
          <a:p>
            <a:pPr algn="just"/>
            <a:r>
              <a:rPr lang="pt-BR" sz="2000" b="1" dirty="0"/>
              <a:t>Exemplos</a:t>
            </a:r>
            <a:r>
              <a:rPr lang="pt-BR" sz="2000" dirty="0"/>
              <a:t>: elevador, esquadrias, pastilhas, entre outros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A3DE4E7-B778-4EBF-833C-4CB08916D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2" y="4400550"/>
            <a:ext cx="5743575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40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Estratégico (Longo prazo)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5440" y="1660875"/>
            <a:ext cx="9181404" cy="5166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321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caso da execução de uma obra de construção civil, e de posse de informações suficientes, um planejamento responde a perguntas importantes: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Qual é o tempo que se tem para fazer a obra?</a:t>
            </a:r>
          </a:p>
          <a:p>
            <a:pPr lvl="1" algn="just"/>
            <a:r>
              <a:rPr lang="pt-BR" sz="2000" dirty="0"/>
              <a:t>(cronograma)</a:t>
            </a:r>
          </a:p>
          <a:p>
            <a:pPr algn="just"/>
            <a:r>
              <a:rPr lang="pt-BR" sz="2000" dirty="0"/>
              <a:t>Qual o sistema construtivo que se deve adotar? </a:t>
            </a:r>
          </a:p>
          <a:p>
            <a:pPr lvl="1" algn="just"/>
            <a:r>
              <a:rPr lang="pt-BR" sz="2000" dirty="0"/>
              <a:t>(a depender do prazo)</a:t>
            </a:r>
          </a:p>
          <a:p>
            <a:pPr algn="just"/>
            <a:r>
              <a:rPr lang="pt-BR" sz="2000" dirty="0"/>
              <a:t>Quais os materiais e quais os fornecedores?</a:t>
            </a:r>
          </a:p>
          <a:p>
            <a:pPr algn="just"/>
            <a:r>
              <a:rPr lang="pt-BR" sz="2000" dirty="0"/>
              <a:t>Quais equipamento serão necessários?</a:t>
            </a:r>
          </a:p>
        </p:txBody>
      </p:sp>
    </p:spTree>
    <p:extLst>
      <p:ext uri="{BB962C8B-B14F-4D97-AF65-F5344CB8AC3E}">
        <p14:creationId xmlns:p14="http://schemas.microsoft.com/office/powerpoint/2010/main" val="3862557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376" y="1988840"/>
            <a:ext cx="1047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O planejamento de médio prazo utiliza-se da </a:t>
            </a:r>
            <a:r>
              <a:rPr lang="pt-BR" sz="2000" b="1" dirty="0"/>
              <a:t>visão global dos planos de longo prazo</a:t>
            </a:r>
            <a:r>
              <a:rPr lang="pt-BR" sz="2000" dirty="0"/>
              <a:t> e </a:t>
            </a:r>
            <a:r>
              <a:rPr lang="pt-BR" sz="2000" b="1" dirty="0"/>
              <a:t>vincula com as atividades de curto prazo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Considera: especificação de métodos construtivos, identificação de recursos necessários à execução, quantificação de recursos disponíveis em canteiro e restrições relacionadas ao desenvolvimento dos trabalhos</a:t>
            </a:r>
          </a:p>
          <a:p>
            <a:pPr lvl="1" algn="just"/>
            <a:r>
              <a:rPr lang="pt-BR" sz="2000" dirty="0"/>
              <a:t>Programação de suprimentos e recursos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36798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392" y="-1383"/>
            <a:ext cx="9692640" cy="1325562"/>
          </a:xfrm>
        </p:spPr>
        <p:txBody>
          <a:bodyPr/>
          <a:lstStyle/>
          <a:p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484784"/>
            <a:ext cx="10225136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b="1" dirty="0"/>
              <a:t>Permite a análise de restrições:</a:t>
            </a:r>
          </a:p>
          <a:p>
            <a:pPr algn="just"/>
            <a:r>
              <a:rPr lang="pt-BR" sz="2000" dirty="0"/>
              <a:t>São </a:t>
            </a:r>
            <a:r>
              <a:rPr lang="pt-BR" sz="2000" b="1" dirty="0"/>
              <a:t>atividades</a:t>
            </a:r>
            <a:r>
              <a:rPr lang="pt-BR" sz="2000" dirty="0"/>
              <a:t>, </a:t>
            </a:r>
            <a:r>
              <a:rPr lang="pt-BR" sz="2000" b="1" dirty="0"/>
              <a:t>necessidades físicas, financeiras e de informações de projeto </a:t>
            </a:r>
            <a:r>
              <a:rPr lang="pt-BR" sz="2000" dirty="0"/>
              <a:t>que IMPEDEM a programação dos pacotes de trabalho que estão relacionados à mesma.</a:t>
            </a:r>
          </a:p>
          <a:p>
            <a:pPr lvl="1" algn="just"/>
            <a:r>
              <a:rPr lang="pt-BR" sz="2000" dirty="0" err="1"/>
              <a:t>Ex</a:t>
            </a:r>
            <a:r>
              <a:rPr lang="pt-BR" sz="2000" dirty="0"/>
              <a:t>: conclusão da atividade anterior, compra de material, compra de EPI, contratação de mão-de-obra.</a:t>
            </a:r>
          </a:p>
          <a:p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C44EDED-74E8-42C0-BEEF-2062CCA1AB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8878" y="3624399"/>
            <a:ext cx="8684528" cy="323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50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Exemplo de planilha de restrições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916832"/>
            <a:ext cx="10922740" cy="431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67408" y="648866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 – Lead time (tempo de espera)</a:t>
            </a:r>
          </a:p>
        </p:txBody>
      </p:sp>
    </p:spTree>
    <p:extLst>
      <p:ext uri="{BB962C8B-B14F-4D97-AF65-F5344CB8AC3E}">
        <p14:creationId xmlns:p14="http://schemas.microsoft.com/office/powerpoint/2010/main" val="14124276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7368" y="1828800"/>
            <a:ext cx="10547144" cy="4351337"/>
          </a:xfrm>
        </p:spPr>
        <p:txBody>
          <a:bodyPr>
            <a:normAutofit/>
          </a:bodyPr>
          <a:lstStyle/>
          <a:p>
            <a:r>
              <a:rPr lang="pt-BR" sz="2000" dirty="0"/>
              <a:t>Horizonte de 15 dias a 3 meses;</a:t>
            </a:r>
          </a:p>
          <a:p>
            <a:pPr lvl="1"/>
            <a:r>
              <a:rPr lang="pt-BR" sz="2000" dirty="0"/>
              <a:t>Revisão e atualização quinzenal ou mensal</a:t>
            </a:r>
          </a:p>
          <a:p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4FEA8F5-5801-401C-85BE-3559A36F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5560" y="2780186"/>
            <a:ext cx="6949238" cy="354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911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828800"/>
            <a:ext cx="10403128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Base de compra para materiais de classe 2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/>
              <a:t>Envolve recursos com </a:t>
            </a:r>
            <a:r>
              <a:rPr lang="pt-BR" sz="2000" b="1" dirty="0"/>
              <a:t>médio período de aquisição </a:t>
            </a:r>
            <a:r>
              <a:rPr lang="pt-BR" sz="2000" dirty="0"/>
              <a:t>e </a:t>
            </a:r>
            <a:r>
              <a:rPr lang="pt-BR" sz="2000" b="1" dirty="0"/>
              <a:t>algumas repetições </a:t>
            </a:r>
            <a:r>
              <a:rPr lang="pt-BR" sz="2000" dirty="0"/>
              <a:t>deste ciclo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Os lotes de compra em geral são frações da quantidade total.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Exemplos: madeira, tijolos, cimento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783C6F-6503-4785-9F69-26A547276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3947" y="4505325"/>
            <a:ext cx="27527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6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 de médio prazo (tático)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15680" y="2132856"/>
            <a:ext cx="4912082" cy="3718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4783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400" dirty="0"/>
              <a:t>Planejamento de curto prazo (operacional)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988840"/>
            <a:ext cx="1022513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dirty="0"/>
              <a:t>No planejamento de curto prazo temos planos ligados diretamente aos processos construtivos. </a:t>
            </a:r>
          </a:p>
          <a:p>
            <a:pPr lvl="1" algn="just"/>
            <a:r>
              <a:rPr lang="pt-BR" sz="2000" dirty="0"/>
              <a:t>Os projetos de execução da obra estão ligados ao curto prazo.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Nesse tipo de planejamento o grau de detalhamento é alto e não deve haver muita discordância das atividades executadas com as atividades planejadas</a:t>
            </a:r>
          </a:p>
        </p:txBody>
      </p:sp>
    </p:spTree>
    <p:extLst>
      <p:ext uri="{BB962C8B-B14F-4D97-AF65-F5344CB8AC3E}">
        <p14:creationId xmlns:p14="http://schemas.microsoft.com/office/powerpoint/2010/main" val="38479891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600" dirty="0"/>
              <a:t>Planejamento de curto prazo (operacional)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1384" y="1504528"/>
            <a:ext cx="10585176" cy="4876800"/>
          </a:xfrm>
        </p:spPr>
        <p:txBody>
          <a:bodyPr>
            <a:norm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000" dirty="0"/>
              <a:t>Orientar diretamente a execução da obra;</a:t>
            </a:r>
          </a:p>
          <a:p>
            <a:pPr lvl="1" algn="just"/>
            <a:r>
              <a:rPr lang="pt-BR" sz="2000" dirty="0"/>
              <a:t>Semanalmente ou quinzenalmente; </a:t>
            </a:r>
          </a:p>
          <a:p>
            <a:pPr algn="just"/>
            <a:r>
              <a:rPr lang="pt-BR" sz="2000" dirty="0"/>
              <a:t>Fracionamento das atividades em lotes menores (pacotes de trabalho);</a:t>
            </a:r>
          </a:p>
          <a:p>
            <a:pPr algn="just"/>
            <a:r>
              <a:rPr lang="pt-BR" sz="2000" dirty="0"/>
              <a:t>Relacionado a </a:t>
            </a:r>
            <a:r>
              <a:rPr lang="pt-BR" sz="2000" b="1" dirty="0"/>
              <a:t>decisões do dia-a-dia da obra;</a:t>
            </a:r>
            <a:endParaRPr lang="pt-BR" sz="2000" dirty="0"/>
          </a:p>
          <a:p>
            <a:pPr algn="just"/>
            <a:r>
              <a:rPr lang="pt-BR" sz="2000" dirty="0"/>
              <a:t>Atribuição de pacotes de trabalho às equipes de produção;</a:t>
            </a:r>
          </a:p>
          <a:p>
            <a:pPr algn="just"/>
            <a:r>
              <a:rPr lang="pt-BR" sz="2000" dirty="0"/>
              <a:t>Forte participação da equipe de produção;</a:t>
            </a:r>
          </a:p>
          <a:p>
            <a:pPr algn="just"/>
            <a:r>
              <a:rPr lang="pt-BR" sz="2000" dirty="0"/>
              <a:t>Ênfase na identificação de problemas e controle em tempo real.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6935406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>
            <a:extLst>
              <a:ext uri="{FF2B5EF4-FFF2-40B4-BE49-F238E27FC236}">
                <a16:creationId xmlns:a16="http://schemas.microsoft.com/office/drawing/2014/main" id="{A4F18ABF-6AE0-413B-8A4F-EFDC3E7757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7487" y="1700808"/>
            <a:ext cx="8809781" cy="4553546"/>
          </a:xfrm>
        </p:spPr>
      </p:pic>
      <p:sp>
        <p:nvSpPr>
          <p:cNvPr id="4" name="Título 4">
            <a:extLst>
              <a:ext uri="{FF2B5EF4-FFF2-40B4-BE49-F238E27FC236}">
                <a16:creationId xmlns:a16="http://schemas.microsoft.com/office/drawing/2014/main" id="{DCE51537-4FC9-451C-B0B1-EDE8B5DD6316}"/>
              </a:ext>
            </a:extLst>
          </p:cNvPr>
          <p:cNvSpPr txBox="1">
            <a:spLocks/>
          </p:cNvSpPr>
          <p:nvPr/>
        </p:nvSpPr>
        <p:spPr>
          <a:xfrm>
            <a:off x="1046058" y="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600" dirty="0"/>
              <a:t>Planejamento de curto prazo (operacional)</a:t>
            </a:r>
          </a:p>
        </p:txBody>
      </p:sp>
    </p:spTree>
    <p:extLst>
      <p:ext uri="{BB962C8B-B14F-4D97-AF65-F5344CB8AC3E}">
        <p14:creationId xmlns:p14="http://schemas.microsoft.com/office/powerpoint/2010/main" val="1364548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8201" y="174379"/>
            <a:ext cx="9692640" cy="1325562"/>
          </a:xfrm>
        </p:spPr>
        <p:txBody>
          <a:bodyPr/>
          <a:lstStyle/>
          <a:p>
            <a:pPr algn="ctr"/>
            <a:r>
              <a:rPr lang="pt-BR" dirty="0"/>
              <a:t>Planilha de curto prazo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420" y="1630047"/>
            <a:ext cx="8471869" cy="4865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782954" y="644138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Nota: P – planejado; E – executado</a:t>
            </a:r>
          </a:p>
        </p:txBody>
      </p:sp>
    </p:spTree>
    <p:extLst>
      <p:ext uri="{BB962C8B-B14F-4D97-AF65-F5344CB8AC3E}">
        <p14:creationId xmlns:p14="http://schemas.microsoft.com/office/powerpoint/2010/main" val="104903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7408" y="1838407"/>
            <a:ext cx="9692640" cy="4351337"/>
          </a:xfrm>
        </p:spPr>
        <p:txBody>
          <a:bodyPr/>
          <a:lstStyle/>
          <a:p>
            <a:pPr algn="just"/>
            <a:r>
              <a:rPr lang="pt-BR" dirty="0"/>
              <a:t>Que categoria de mão de obra e que quantidade será contratada?</a:t>
            </a:r>
          </a:p>
          <a:p>
            <a:pPr lvl="1" algn="just"/>
            <a:r>
              <a:rPr lang="pt-BR" dirty="0"/>
              <a:t>(mão de obra no canteiro é dinâmica)</a:t>
            </a:r>
          </a:p>
          <a:p>
            <a:pPr algn="just"/>
            <a:r>
              <a:rPr lang="pt-BR" dirty="0"/>
              <a:t>Quanto tempo cada categoria de mão de obra deve permanecer na obra?</a:t>
            </a:r>
          </a:p>
          <a:p>
            <a:pPr algn="just"/>
            <a:r>
              <a:rPr lang="pt-BR" dirty="0"/>
              <a:t>Haverá serviços especiais na obra?</a:t>
            </a:r>
          </a:p>
          <a:p>
            <a:pPr algn="just"/>
            <a:r>
              <a:rPr lang="pt-BR" dirty="0"/>
              <a:t>Quais limitações de recursos financeiros?</a:t>
            </a:r>
          </a:p>
          <a:p>
            <a:pPr algn="just"/>
            <a:r>
              <a:rPr lang="pt-BR" dirty="0"/>
              <a:t>Como será o gerenciamento dos resíduos?</a:t>
            </a:r>
          </a:p>
          <a:p>
            <a:pPr algn="just"/>
            <a:r>
              <a:rPr lang="pt-BR" dirty="0"/>
              <a:t>Qual o melhor canteiro para implantar a obra?</a:t>
            </a:r>
          </a:p>
          <a:p>
            <a:pPr algn="just"/>
            <a:endParaRPr lang="pt-B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828" y="5019593"/>
            <a:ext cx="5314727" cy="147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887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631504" y="630932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Nota: P – planejado; E – executado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8264929-A6D5-4E14-95CD-D5A904000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195866"/>
            <a:ext cx="893445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6170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/>
              <a:t>Elementos da Planilha de Curto Prazo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63352" y="1828800"/>
            <a:ext cx="10945216" cy="4351337"/>
          </a:xfrm>
        </p:spPr>
        <p:txBody>
          <a:bodyPr>
            <a:normAutofit/>
          </a:bodyPr>
          <a:lstStyle/>
          <a:p>
            <a:pPr algn="just"/>
            <a:r>
              <a:rPr lang="pt-BR" sz="2000" b="1" dirty="0"/>
              <a:t>Quem: </a:t>
            </a:r>
            <a:r>
              <a:rPr lang="pt-BR" sz="2000" dirty="0"/>
              <a:t>Equipe responsável pelo serviço</a:t>
            </a:r>
          </a:p>
          <a:p>
            <a:pPr algn="just"/>
            <a:r>
              <a:rPr lang="pt-BR" sz="2000" b="1" dirty="0"/>
              <a:t>O que e onde: </a:t>
            </a:r>
            <a:r>
              <a:rPr lang="pt-BR" sz="2000" dirty="0"/>
              <a:t>Pintura da parede do corredor 1;</a:t>
            </a:r>
          </a:p>
          <a:p>
            <a:pPr algn="just"/>
            <a:r>
              <a:rPr lang="pt-BR" sz="2000" b="1" dirty="0"/>
              <a:t>Quando: </a:t>
            </a:r>
            <a:r>
              <a:rPr lang="pt-BR" sz="2000" dirty="0"/>
              <a:t>São indicados os dias em que as atividades serão executadas;</a:t>
            </a:r>
          </a:p>
          <a:p>
            <a:pPr algn="just"/>
            <a:r>
              <a:rPr lang="pt-BR" sz="2000" b="1" dirty="0"/>
              <a:t>Avaliação da eficácia: </a:t>
            </a:r>
            <a:r>
              <a:rPr lang="pt-BR" sz="2000" dirty="0"/>
              <a:t>Na penúltima coluna é realizada a avaliação do comprimento do pacote de trabalho, indicando o percentual realizado</a:t>
            </a:r>
          </a:p>
          <a:p>
            <a:pPr algn="just"/>
            <a:r>
              <a:rPr lang="pt-BR" sz="2000" b="1" dirty="0"/>
              <a:t>Porque: </a:t>
            </a:r>
            <a:r>
              <a:rPr lang="pt-BR" sz="2000" dirty="0"/>
              <a:t>Causa do não cumprimento do pacote de trabalho</a:t>
            </a:r>
          </a:p>
          <a:p>
            <a:pPr algn="just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978323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90872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Definição de Pacote de Trabalho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14082" y="1719994"/>
            <a:ext cx="4053726" cy="214105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2000" b="1" dirty="0"/>
              <a:t>Determinar: </a:t>
            </a:r>
          </a:p>
          <a:p>
            <a:pPr marL="0" indent="0" algn="just">
              <a:buNone/>
            </a:pPr>
            <a:r>
              <a:rPr lang="pt-BR" sz="2000" dirty="0"/>
              <a:t>Ação + elemento + local (para um sujeito)</a:t>
            </a:r>
          </a:p>
          <a:p>
            <a:pPr marL="0" indent="0" algn="just">
              <a:buNone/>
            </a:pPr>
            <a:endParaRPr lang="pt-BR" sz="2000" dirty="0"/>
          </a:p>
          <a:p>
            <a:pPr algn="just"/>
            <a:r>
              <a:rPr lang="pt-BR" sz="2000" dirty="0" err="1"/>
              <a:t>Ex</a:t>
            </a:r>
            <a:r>
              <a:rPr lang="pt-BR" sz="2000" dirty="0"/>
              <a:t>: executar a alvenaria do 1° andar, do apartamento 101, equipe (2 pedreiros e 1 servente) </a:t>
            </a:r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ACF4A3C-06E9-470F-9E73-8DBDDD209F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2996" y="1484784"/>
            <a:ext cx="7680177" cy="51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36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Metodologia PPC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360" y="1988840"/>
            <a:ext cx="10619152" cy="435133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t-BR" sz="2000" b="1" dirty="0"/>
              <a:t>Percentual da programação concluída (PPC)</a:t>
            </a:r>
          </a:p>
          <a:p>
            <a:pPr lvl="1" algn="just"/>
            <a:r>
              <a:rPr lang="pt-BR" sz="2000" dirty="0"/>
              <a:t>Possibilita uma medida de desempenho do planejamento utilizando um índice conhecido por </a:t>
            </a:r>
            <a:r>
              <a:rPr lang="pt-BR" sz="2000" b="1" dirty="0"/>
              <a:t>PPC</a:t>
            </a:r>
            <a:r>
              <a:rPr lang="pt-BR" sz="2000" dirty="0"/>
              <a:t>. Este índice serve para verificação de atividades não concluídas</a:t>
            </a:r>
          </a:p>
          <a:p>
            <a:pPr marL="0" indent="0" algn="just">
              <a:buNone/>
            </a:pPr>
            <a:r>
              <a:rPr lang="pt-BR" sz="2000" b="1" dirty="0"/>
              <a:t>Objetivo: </a:t>
            </a:r>
          </a:p>
          <a:p>
            <a:pPr algn="just"/>
            <a:r>
              <a:rPr lang="pt-BR" sz="2000" dirty="0"/>
              <a:t>Avaliar a qualidade dos planos de curto prazo, identificar problemas na execução de tarefas e orientar a implementação de ações</a:t>
            </a:r>
          </a:p>
          <a:p>
            <a:pPr algn="just"/>
            <a:r>
              <a:rPr lang="pt-BR" sz="2000" dirty="0"/>
              <a:t>Avaliar o grau de comprometimento dos </a:t>
            </a:r>
            <a:r>
              <a:rPr lang="pt-BR" sz="2000" dirty="0" err="1"/>
              <a:t>subempreteiros</a:t>
            </a:r>
            <a:r>
              <a:rPr lang="pt-BR" sz="2000" dirty="0"/>
              <a:t> </a:t>
            </a:r>
          </a:p>
          <a:p>
            <a:pPr algn="just"/>
            <a:endParaRPr lang="pt-BR" sz="2000" dirty="0"/>
          </a:p>
          <a:p>
            <a:pPr marL="0" indent="0" algn="just">
              <a:buNone/>
            </a:pPr>
            <a:r>
              <a:rPr lang="pt-BR" sz="2000" b="1" dirty="0"/>
              <a:t>Periodicidade:</a:t>
            </a:r>
          </a:p>
          <a:p>
            <a:pPr algn="just"/>
            <a:r>
              <a:rPr lang="pt-BR" sz="2000" dirty="0"/>
              <a:t>Planejamento de curto prazo (semanalmente ou quinzenalmente)</a:t>
            </a:r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0006183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Percentual de planos concluídos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3392" y="1750792"/>
            <a:ext cx="9692640" cy="4351337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dirty="0"/>
              <a:t>Fórmula: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Unidade de medida: (%)</a:t>
            </a:r>
          </a:p>
          <a:p>
            <a:pPr algn="just"/>
            <a:r>
              <a:rPr lang="pt-BR" dirty="0"/>
              <a:t>PT</a:t>
            </a:r>
            <a:r>
              <a:rPr lang="pt-BR" sz="1200" dirty="0"/>
              <a:t>100% </a:t>
            </a:r>
            <a:r>
              <a:rPr lang="pt-BR" dirty="0"/>
              <a:t>= Número de pacotes de trabalho 100 % concluídos;</a:t>
            </a:r>
          </a:p>
          <a:p>
            <a:pPr algn="just"/>
            <a:r>
              <a:rPr lang="pt-BR" dirty="0" err="1"/>
              <a:t>PT</a:t>
            </a:r>
            <a:r>
              <a:rPr lang="pt-BR" sz="1200" dirty="0" err="1"/>
              <a:t>total</a:t>
            </a:r>
            <a:r>
              <a:rPr lang="pt-BR" sz="1200" dirty="0"/>
              <a:t> </a:t>
            </a:r>
            <a:r>
              <a:rPr lang="pt-BR" dirty="0"/>
              <a:t>= Número total de pacotes de trabalho planejados.</a:t>
            </a:r>
            <a:endParaRPr lang="pt-BR" sz="2000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Se todas as atividades programadas para o período foram executadas como previsto, o PPC é de 100%; se somente metade das tarefas foi cumprida, o PPC é de 50% e assim por diante.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09" y="2348881"/>
            <a:ext cx="3255259" cy="1126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9302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BAB26-015F-4709-A81D-204FA95B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416" y="692696"/>
            <a:ext cx="9017816" cy="5487441"/>
          </a:xfrm>
        </p:spPr>
        <p:txBody>
          <a:bodyPr>
            <a:normAutofit/>
          </a:bodyPr>
          <a:lstStyle/>
          <a:p>
            <a:r>
              <a:rPr lang="pt-BR" sz="2000" dirty="0"/>
              <a:t>Calcular o PPC para os serviços abaixo: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A2779B9-5AAD-4281-8753-AF10E12EB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7" y="1196752"/>
            <a:ext cx="8228457" cy="5473942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376E6C-C60C-4188-9861-3E89A0020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301" y="2992857"/>
            <a:ext cx="2719958" cy="940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BDA25A2-C980-47BF-B7B8-5FF8DC04F759}"/>
                  </a:ext>
                </a:extLst>
              </p:cNvPr>
              <p:cNvSpPr txBox="1"/>
              <p:nvPr/>
            </p:nvSpPr>
            <p:spPr>
              <a:xfrm>
                <a:off x="8667967" y="4571476"/>
                <a:ext cx="2142766" cy="485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t-BR" dirty="0"/>
                  <a:t>PPC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9 </m:t>
                        </m:r>
                      </m:num>
                      <m:den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  <m:r>
                      <a:rPr lang="pt-B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pt-BR" b="0" i="1" smtClean="0">
                        <a:latin typeface="Cambria Math" panose="02040503050406030204" pitchFamily="18" charset="0"/>
                      </a:rPr>
                      <m:t> 100=</m:t>
                    </m:r>
                  </m:oMath>
                </a14:m>
                <a:r>
                  <a:rPr lang="pt-BR" dirty="0"/>
                  <a:t>?</a:t>
                </a:r>
              </a:p>
            </p:txBody>
          </p:sp>
        </mc:Choice>
        <mc:Fallback xmlns="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6BDA25A2-C980-47BF-B7B8-5FF8DC04F7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967" y="4571476"/>
                <a:ext cx="2142766" cy="485454"/>
              </a:xfrm>
              <a:prstGeom prst="rect">
                <a:avLst/>
              </a:prstGeom>
              <a:blipFill>
                <a:blip r:embed="rId4"/>
                <a:stretch>
                  <a:fillRect l="-2564" r="-1709" b="-500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897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F4DD7E-1E85-45C5-B065-C81CE6EDF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908720"/>
            <a:ext cx="10729192" cy="4351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/>
              <a:t>OBS: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Como normalmente se adota janela de 1 semana na programação, o pacote de trabalho deve ter início e fim bem definidos nesse período. 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Se uma tarefa é longa — </a:t>
            </a:r>
            <a:r>
              <a:rPr lang="pt-BR" sz="2000" dirty="0" err="1"/>
              <a:t>ex</a:t>
            </a:r>
            <a:r>
              <a:rPr lang="pt-BR" sz="2000" dirty="0"/>
              <a:t>,; pintura —, o pacote a ser definido na programação deve ser delimitado para a semana</a:t>
            </a:r>
          </a:p>
          <a:p>
            <a:pPr lvl="1" algn="just"/>
            <a:r>
              <a:rPr lang="pt-BR" sz="2000" dirty="0" err="1"/>
              <a:t>ex</a:t>
            </a:r>
            <a:r>
              <a:rPr lang="pt-BR" sz="2000" dirty="0"/>
              <a:t>,: pintura do 46 pavimento ou pintura do teto do auditório, Caso sejam atribuídas à programação atividades que extrapolem a semana, torna-se difícil aferir o R com relação ao P, </a:t>
            </a:r>
          </a:p>
        </p:txBody>
      </p:sp>
    </p:spTree>
    <p:extLst>
      <p:ext uri="{BB962C8B-B14F-4D97-AF65-F5344CB8AC3E}">
        <p14:creationId xmlns:p14="http://schemas.microsoft.com/office/powerpoint/2010/main" val="21903762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6A9630-BAA5-4F0D-8794-52CE6324D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400" y="548680"/>
            <a:ext cx="10369152" cy="4351337"/>
          </a:xfrm>
        </p:spPr>
        <p:txBody>
          <a:bodyPr/>
          <a:lstStyle/>
          <a:p>
            <a:pPr marL="0" indent="0" algn="just">
              <a:buNone/>
            </a:pPr>
            <a:r>
              <a:rPr lang="pt-BR" sz="2200" dirty="0"/>
              <a:t>Gráfico da evolução do PPC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As semanas escolhidas para análise podem ser avaliadas por meio da elaboração de gráficos </a:t>
            </a:r>
          </a:p>
          <a:p>
            <a:pPr algn="just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CEAB690-1EEA-4162-BD29-27A6F8754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400" y="2348880"/>
            <a:ext cx="9899292" cy="435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888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62152D-125C-4AAB-BFE2-18378C3CA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548680"/>
            <a:ext cx="10369152" cy="563145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200" dirty="0"/>
              <a:t>Gráfico da evolução do PPC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Também podem ser gerados gráficos de evolução do PPC por equipes, sejam elas próprias ou terceirizadas</a:t>
            </a:r>
          </a:p>
          <a:p>
            <a:pPr algn="just"/>
            <a:endParaRPr lang="pt-BR" sz="2000" dirty="0"/>
          </a:p>
          <a:p>
            <a:pPr algn="just"/>
            <a:endParaRPr lang="pt-BR" sz="20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D8D994F2-EE00-43A7-B573-FC4EFB9B1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640" y="2492896"/>
            <a:ext cx="5533623" cy="388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700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7B587D-C687-47FC-8520-7CC3267E0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476672"/>
            <a:ext cx="10441160" cy="5703465"/>
          </a:xfrm>
        </p:spPr>
        <p:txBody>
          <a:bodyPr>
            <a:normAutofit/>
          </a:bodyPr>
          <a:lstStyle/>
          <a:p>
            <a:r>
              <a:rPr lang="pt-BR" sz="2000" dirty="0"/>
              <a:t>Principais causas de descumprimento da programação 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E92253-87EA-4028-A920-EDAD8DFB0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584" y="1213408"/>
            <a:ext cx="6399181" cy="496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3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Ciclo do planejamento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2420888"/>
            <a:ext cx="8861504" cy="3600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278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dirty="0"/>
              <a:t>Preparação do processo de planejamento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I: </a:t>
            </a:r>
            <a:r>
              <a:rPr lang="pt-BR" dirty="0"/>
              <a:t>É na preparação do processo de planejamento que se </a:t>
            </a:r>
            <a:r>
              <a:rPr lang="pt-BR" b="1" dirty="0"/>
              <a:t>divide a construção em subsistemas para entrega aos respectivos pacotes de trabalho</a:t>
            </a:r>
            <a:r>
              <a:rPr lang="pt-BR" dirty="0"/>
              <a:t>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3240926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081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C7DA40-B49C-4162-8FE3-2B7814E4F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836712"/>
            <a:ext cx="10153128" cy="53434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000" dirty="0">
                <a:latin typeface="+mj-lt"/>
              </a:rPr>
              <a:t>O que é pacote de trabalho?</a:t>
            </a:r>
          </a:p>
          <a:p>
            <a:pPr algn="just"/>
            <a:endParaRPr lang="pt-BR" sz="2000" dirty="0">
              <a:latin typeface="+mj-lt"/>
            </a:endParaRPr>
          </a:p>
          <a:p>
            <a:pPr algn="just"/>
            <a:r>
              <a:rPr lang="pt-BR" sz="2000" b="0" i="0" dirty="0">
                <a:solidFill>
                  <a:srgbClr val="222222"/>
                </a:solidFill>
                <a:effectLst/>
                <a:latin typeface="+mj-lt"/>
              </a:rPr>
              <a:t>É um componente dentro de um projeto que pode ser facilmente atribuído a um membro ou grupo de membros específicos da equipe do projeto para a execução  e conclusão do mesmo – O custo e a duração pode ser facilmente gerenciado</a:t>
            </a:r>
          </a:p>
          <a:p>
            <a:pPr algn="just"/>
            <a:endParaRPr lang="pt-BR" sz="2000" dirty="0">
              <a:solidFill>
                <a:srgbClr val="222222"/>
              </a:solidFill>
              <a:latin typeface="+mj-lt"/>
            </a:endParaRPr>
          </a:p>
          <a:p>
            <a:pPr algn="just"/>
            <a:endParaRPr lang="pt-BR" sz="2000" dirty="0">
              <a:solidFill>
                <a:srgbClr val="222222"/>
              </a:solidFill>
              <a:latin typeface="+mj-lt"/>
            </a:endParaRPr>
          </a:p>
          <a:p>
            <a:pPr algn="just"/>
            <a:r>
              <a:rPr lang="pt-BR" sz="2000" dirty="0">
                <a:solidFill>
                  <a:srgbClr val="222222"/>
                </a:solidFill>
                <a:latin typeface="+mj-lt"/>
              </a:rPr>
              <a:t>Exemplo: Execução da alvenaria</a:t>
            </a:r>
          </a:p>
        </p:txBody>
      </p:sp>
    </p:spTree>
    <p:extLst>
      <p:ext uri="{BB962C8B-B14F-4D97-AF65-F5344CB8AC3E}">
        <p14:creationId xmlns:p14="http://schemas.microsoft.com/office/powerpoint/2010/main" val="103445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Coleta de informações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II: </a:t>
            </a:r>
            <a:r>
              <a:rPr lang="pt-BR" dirty="0"/>
              <a:t>Etapa de trabalho direto com as informações contidas nos projetos, contratos, especificações técnicas de materiais, tecnologias empregadas para realização de atividades, condições do canteiro de obras e estudos ambientais feitos para realização da obra, dentre outras.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234" y="3304028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43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Preparação dos planos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III:</a:t>
            </a:r>
            <a:r>
              <a:rPr lang="pt-BR" dirty="0"/>
              <a:t> Nesta etapa estamos diante de </a:t>
            </a:r>
            <a:r>
              <a:rPr lang="pt-BR" b="1" dirty="0"/>
              <a:t>informações ligadas à realização da obra</a:t>
            </a:r>
            <a:r>
              <a:rPr lang="pt-BR" dirty="0"/>
              <a:t> (dados relacionados ao processo construtivo das atividades), e de como será feito o controle desse planejamento.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50" y="3240926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390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Difusão de informação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b="1" dirty="0"/>
              <a:t>IV: </a:t>
            </a:r>
            <a:r>
              <a:rPr lang="pt-BR" dirty="0"/>
              <a:t>A etapa de difusão de informação é a de visualizar nos projetos de planejamento o plano para realização das atividades da obra.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500" y="2780928"/>
            <a:ext cx="7846999" cy="318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9043685"/>
      </p:ext>
    </p:extLst>
  </p:cSld>
  <p:clrMapOvr>
    <a:masterClrMapping/>
  </p:clrMapOvr>
</p:sld>
</file>

<file path=ppt/theme/theme1.xml><?xml version="1.0" encoding="utf-8"?>
<a:theme xmlns:a="http://schemas.openxmlformats.org/drawingml/2006/main" name="Exibir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xibir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xibir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Exibir</Template>
  <TotalTime>5420</TotalTime>
  <Words>1420</Words>
  <Application>Microsoft Office PowerPoint</Application>
  <PresentationFormat>Widescreen</PresentationFormat>
  <Paragraphs>167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4" baseType="lpstr">
      <vt:lpstr>Arial</vt:lpstr>
      <vt:lpstr>Cambria Math</vt:lpstr>
      <vt:lpstr>Century Schoolbook</vt:lpstr>
      <vt:lpstr>Wingdings 2</vt:lpstr>
      <vt:lpstr>Exibir</vt:lpstr>
      <vt:lpstr>Faculdade de tecnologia e ciências da Bahia Curso: Engenharia Civil/ Engenharia de Produção Disciplina: Organização do trabalho</vt:lpstr>
      <vt:lpstr>Planejamento</vt:lpstr>
      <vt:lpstr>Planejamento</vt:lpstr>
      <vt:lpstr>Ciclo do planejamento</vt:lpstr>
      <vt:lpstr>Preparação do processo de planejamento</vt:lpstr>
      <vt:lpstr>Apresentação do PowerPoint</vt:lpstr>
      <vt:lpstr>Coleta de informações</vt:lpstr>
      <vt:lpstr>Preparação dos planos</vt:lpstr>
      <vt:lpstr>Difusão de informação </vt:lpstr>
      <vt:lpstr>Avaliação do processo de planejamento</vt:lpstr>
      <vt:lpstr>Ação</vt:lpstr>
      <vt:lpstr>Gerenciamento da obra</vt:lpstr>
      <vt:lpstr>Apresentação do PowerPoint</vt:lpstr>
      <vt:lpstr>Planejamento Estratégico (Longo prazo)</vt:lpstr>
      <vt:lpstr>Planejamento Estratégico (Longo prazo)</vt:lpstr>
      <vt:lpstr>Planejamento Estratégico (Longo prazo)</vt:lpstr>
      <vt:lpstr>Plano de longo prazo</vt:lpstr>
      <vt:lpstr>Planejamento Estratégico (Longo prazo)</vt:lpstr>
      <vt:lpstr>Planejamento Estratégico (Longo prazo)</vt:lpstr>
      <vt:lpstr>Planejamento de médio prazo (tático)</vt:lpstr>
      <vt:lpstr>Planejamento de médio prazo (tático)</vt:lpstr>
      <vt:lpstr>Exemplo de planilha de restrições</vt:lpstr>
      <vt:lpstr>Planejamento de médio prazo (tático)</vt:lpstr>
      <vt:lpstr>Planejamento de médio prazo (tático)</vt:lpstr>
      <vt:lpstr>Planejamento de médio prazo (tático)</vt:lpstr>
      <vt:lpstr>Planejamento de curto prazo (operacional)</vt:lpstr>
      <vt:lpstr>Planejamento de curto prazo (operacional)</vt:lpstr>
      <vt:lpstr>Apresentação do PowerPoint</vt:lpstr>
      <vt:lpstr>Planilha de curto prazo</vt:lpstr>
      <vt:lpstr>Apresentação do PowerPoint</vt:lpstr>
      <vt:lpstr>Elementos da Planilha de Curto Prazo</vt:lpstr>
      <vt:lpstr>Definição de Pacote de Trabalho </vt:lpstr>
      <vt:lpstr>Metodologia PPC</vt:lpstr>
      <vt:lpstr>Percentual de planos concluídos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Faculdade de tecnologia e ciências da Bahia Disciplina: Organização do trabalho</dc:title>
  <dc:creator>Juliane Santos Souza</dc:creator>
  <cp:lastModifiedBy>Juliane Santos Souza</cp:lastModifiedBy>
  <cp:revision>89</cp:revision>
  <dcterms:created xsi:type="dcterms:W3CDTF">2020-03-05T11:53:28Z</dcterms:created>
  <dcterms:modified xsi:type="dcterms:W3CDTF">2022-03-19T09:46:08Z</dcterms:modified>
</cp:coreProperties>
</file>