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98" r:id="rId6"/>
    <p:sldId id="261" r:id="rId7"/>
    <p:sldId id="262" r:id="rId8"/>
    <p:sldId id="263" r:id="rId9"/>
    <p:sldId id="264" r:id="rId10"/>
    <p:sldId id="276" r:id="rId11"/>
    <p:sldId id="277" r:id="rId12"/>
    <p:sldId id="266" r:id="rId13"/>
    <p:sldId id="279" r:id="rId14"/>
    <p:sldId id="29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40044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24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794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29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601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9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1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06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575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2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87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44162A8-D43E-4743-9ED7-D98C03020BE8}" type="datetimeFigureOut">
              <a:rPr lang="pt-BR" smtClean="0"/>
              <a:t>01/01/2009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AF3FA73-38AC-4A65-891F-56DF9865AE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818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11824" y="648010"/>
            <a:ext cx="5832648" cy="2276935"/>
          </a:xfrm>
        </p:spPr>
        <p:txBody>
          <a:bodyPr/>
          <a:lstStyle/>
          <a:p>
            <a:r>
              <a:rPr lang="pt-BR" dirty="0"/>
              <a:t> 	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89624" y="3501008"/>
            <a:ext cx="8136904" cy="2708982"/>
          </a:xfrm>
        </p:spPr>
        <p:txBody>
          <a:bodyPr>
            <a:normAutofit/>
          </a:bodyPr>
          <a:lstStyle/>
          <a:p>
            <a:pPr algn="ctr"/>
            <a:r>
              <a:rPr lang="pt-BR" sz="4600" dirty="0"/>
              <a:t>Gerenciamento de projetos</a:t>
            </a:r>
          </a:p>
          <a:p>
            <a:pPr algn="ctr"/>
            <a:endParaRPr lang="pt-BR" sz="2400" dirty="0"/>
          </a:p>
          <a:p>
            <a:pPr algn="r"/>
            <a:endParaRPr lang="pt-BR" sz="2400" dirty="0"/>
          </a:p>
          <a:p>
            <a:pPr algn="r"/>
            <a:r>
              <a:rPr lang="pt-BR" sz="2400" dirty="0"/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630129"/>
            <a:ext cx="2615197" cy="15841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3616384" y="-3764"/>
            <a:ext cx="8575616" cy="19272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 cap="all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dirty="0"/>
              <a:t>Faculdade de tecnologia e ciências da Bahia</a:t>
            </a:r>
          </a:p>
          <a:p>
            <a:r>
              <a:rPr lang="pt-BR" sz="2000" dirty="0"/>
              <a:t>Curso: ENGENHARIA </a:t>
            </a:r>
            <a:r>
              <a:rPr lang="pt-BR" sz="2000" dirty="0" smtClean="0"/>
              <a:t>CIVIL/ ENGENHARIA DE PRODUÇÃO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>Disciplina: Organização do trabalho</a:t>
            </a:r>
          </a:p>
        </p:txBody>
      </p:sp>
    </p:spTree>
    <p:extLst>
      <p:ext uri="{BB962C8B-B14F-4D97-AF65-F5344CB8AC3E}">
        <p14:creationId xmlns:p14="http://schemas.microsoft.com/office/powerpoint/2010/main" val="55576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 do gerenciamento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Resumindo o processo de gerenciamento:</a:t>
            </a:r>
          </a:p>
          <a:p>
            <a:pPr marL="0" indent="0">
              <a:buNone/>
            </a:pPr>
            <a:endParaRPr lang="pt-BR" dirty="0"/>
          </a:p>
          <a:p>
            <a:pPr algn="just"/>
            <a:r>
              <a:rPr lang="pt-BR" b="1" dirty="0"/>
              <a:t>Iniciação: </a:t>
            </a:r>
            <a:r>
              <a:rPr lang="pt-BR" dirty="0"/>
              <a:t>São tomadas as decisões a cerca do projeto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Planejamento:</a:t>
            </a:r>
            <a:r>
              <a:rPr lang="pt-BR" dirty="0"/>
              <a:t> É definido como e quando ocorrerá o processo de execução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Execução:</a:t>
            </a:r>
            <a:r>
              <a:rPr lang="pt-BR" dirty="0"/>
              <a:t> fiscalização do processo de execução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Monitoramento e controle:</a:t>
            </a:r>
            <a:r>
              <a:rPr lang="pt-BR" dirty="0"/>
              <a:t> Monitoramento de todo o processo e correções das possíveis falhas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414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Processo do gerenciamento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</a:rPr>
              <a:t>Essas etapas lembram alguma coisa?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Iniciação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Planejamento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Execução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Monitoramento e controle</a:t>
            </a:r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430" y="2276873"/>
            <a:ext cx="2600325" cy="420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347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Processos do gerenciamento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3200" dirty="0"/>
              <a:t>Ciclo PDCA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Ciclo PDCA: </a:t>
            </a:r>
            <a:r>
              <a:rPr lang="pt-BR" dirty="0" err="1"/>
              <a:t>plan</a:t>
            </a:r>
            <a:r>
              <a:rPr lang="pt-BR" dirty="0"/>
              <a:t>-do-</a:t>
            </a:r>
            <a:r>
              <a:rPr lang="pt-BR" dirty="0" err="1"/>
              <a:t>check</a:t>
            </a:r>
            <a:r>
              <a:rPr lang="pt-BR" dirty="0"/>
              <a:t>-</a:t>
            </a:r>
            <a:r>
              <a:rPr lang="pt-BR" dirty="0" err="1"/>
              <a:t>act</a:t>
            </a:r>
            <a:r>
              <a:rPr lang="pt-BR" dirty="0"/>
              <a:t> = planejar-fazer-verificar-agir 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3" y="1916832"/>
            <a:ext cx="452437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90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Processos do gerenciamento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43472" y="1916832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Oportunidade de aplicação do ciclo PDCA</a:t>
            </a:r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“O princípio da </a:t>
            </a:r>
            <a:r>
              <a:rPr lang="pt-BR" dirty="0">
                <a:solidFill>
                  <a:srgbClr val="FF0000"/>
                </a:solidFill>
              </a:rPr>
              <a:t>melhoria contínua </a:t>
            </a:r>
            <a:r>
              <a:rPr lang="pt-BR" dirty="0"/>
              <a:t>prega que todo o processo deve ter um </a:t>
            </a:r>
            <a:r>
              <a:rPr lang="pt-BR" dirty="0">
                <a:solidFill>
                  <a:srgbClr val="FF0000"/>
                </a:solidFill>
              </a:rPr>
              <a:t>controle permanente</a:t>
            </a:r>
            <a:r>
              <a:rPr lang="pt-BR" dirty="0"/>
              <a:t> que permita a aferição do </a:t>
            </a:r>
            <a:r>
              <a:rPr lang="pt-BR" dirty="0">
                <a:solidFill>
                  <a:srgbClr val="FF0000"/>
                </a:solidFill>
              </a:rPr>
              <a:t>desempenho dos meios empregados</a:t>
            </a:r>
            <a:r>
              <a:rPr lang="pt-BR" dirty="0"/>
              <a:t> e promova uma </a:t>
            </a:r>
            <a:r>
              <a:rPr lang="pt-BR" dirty="0">
                <a:solidFill>
                  <a:srgbClr val="FF0000"/>
                </a:solidFill>
              </a:rPr>
              <a:t>alteração de procedimentos</a:t>
            </a:r>
            <a:r>
              <a:rPr lang="pt-BR" dirty="0"/>
              <a:t> de tal modo que seja fácil alcançar as metas necessárias.” </a:t>
            </a:r>
          </a:p>
          <a:p>
            <a:pPr marL="0" indent="0" algn="just">
              <a:buNone/>
            </a:pPr>
            <a:r>
              <a:rPr lang="pt-BR" dirty="0"/>
              <a:t>					</a:t>
            </a:r>
          </a:p>
          <a:p>
            <a:pPr marL="0" indent="0" algn="just">
              <a:buNone/>
            </a:pPr>
            <a:r>
              <a:rPr lang="pt-BR" dirty="0"/>
              <a:t>						[Mattos, 2010]</a:t>
            </a:r>
          </a:p>
        </p:txBody>
      </p:sp>
    </p:spTree>
    <p:extLst>
      <p:ext uri="{BB962C8B-B14F-4D97-AF65-F5344CB8AC3E}">
        <p14:creationId xmlns:p14="http://schemas.microsoft.com/office/powerpoint/2010/main" val="67931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Ciclo PDCA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como visto, o ciclo PDCA pode ser um aliado no processo de gerenciamento</a:t>
            </a:r>
          </a:p>
          <a:p>
            <a:pPr algn="just"/>
            <a:endParaRPr lang="pt-BR" dirty="0">
              <a:solidFill>
                <a:srgbClr val="FF0000"/>
              </a:solidFill>
            </a:endParaRPr>
          </a:p>
          <a:p>
            <a:pPr algn="just"/>
            <a:endParaRPr lang="pt-BR" dirty="0">
              <a:solidFill>
                <a:srgbClr val="FF0000"/>
              </a:solidFill>
            </a:endParaRPr>
          </a:p>
          <a:p>
            <a:pPr algn="just"/>
            <a:endParaRPr lang="pt-BR" dirty="0">
              <a:solidFill>
                <a:srgbClr val="FF0000"/>
              </a:solidFill>
            </a:endParaRPr>
          </a:p>
          <a:p>
            <a:pPr algn="just"/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890" y="2564904"/>
            <a:ext cx="452437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3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O que é gerenciamento de projetos?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43472" y="1861245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Gerenciamento de projetos é a aplicação do </a:t>
            </a:r>
            <a:r>
              <a:rPr lang="pt-BR" dirty="0">
                <a:solidFill>
                  <a:srgbClr val="FF0000"/>
                </a:solidFill>
              </a:rPr>
              <a:t>conhecimento</a:t>
            </a:r>
            <a:r>
              <a:rPr lang="pt-BR" dirty="0"/>
              <a:t>, </a:t>
            </a:r>
            <a:r>
              <a:rPr lang="pt-BR" dirty="0">
                <a:solidFill>
                  <a:srgbClr val="FF0000"/>
                </a:solidFill>
              </a:rPr>
              <a:t>habilidades</a:t>
            </a:r>
            <a:r>
              <a:rPr lang="pt-BR" dirty="0"/>
              <a:t>, </a:t>
            </a:r>
            <a:r>
              <a:rPr lang="pt-BR" dirty="0">
                <a:solidFill>
                  <a:srgbClr val="FF0000"/>
                </a:solidFill>
              </a:rPr>
              <a:t>ferramentas</a:t>
            </a:r>
            <a:r>
              <a:rPr lang="pt-BR" dirty="0"/>
              <a:t> e </a:t>
            </a:r>
            <a:r>
              <a:rPr lang="pt-BR" dirty="0">
                <a:solidFill>
                  <a:srgbClr val="FF0000"/>
                </a:solidFill>
              </a:rPr>
              <a:t>técnicas</a:t>
            </a:r>
            <a:r>
              <a:rPr lang="pt-BR" dirty="0"/>
              <a:t> às atividades do projeto para atender aos seus requisitos, ou seja, concluir a obra com sucesso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228" y="3717032"/>
            <a:ext cx="5191125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701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Tripé do gerenciamento de projetos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8866576" cy="4351337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b="1" dirty="0"/>
              <a:t>Plano:</a:t>
            </a:r>
            <a:r>
              <a:rPr lang="pt-BR" dirty="0"/>
              <a:t> estudos, projeto (design), orçamento, cronogramas, outros;</a:t>
            </a:r>
          </a:p>
          <a:p>
            <a:pPr algn="just"/>
            <a:r>
              <a:rPr lang="pt-BR" b="1" dirty="0"/>
              <a:t>Recursos:</a:t>
            </a:r>
            <a:r>
              <a:rPr lang="pt-BR" dirty="0"/>
              <a:t> financeiros, humanos, tecnológicos, tempo, outros; </a:t>
            </a:r>
          </a:p>
          <a:p>
            <a:pPr algn="just"/>
            <a:r>
              <a:rPr lang="pt-BR" b="1" dirty="0"/>
              <a:t>Ambiente (partes interessadas): </a:t>
            </a:r>
            <a:r>
              <a:rPr lang="pt-BR" dirty="0"/>
              <a:t>pessoas e organizações internas ao projeto ou externas, afetadas por ele: clientes, vizinhos, órgãos públicos, outros.</a:t>
            </a:r>
          </a:p>
          <a:p>
            <a:pPr algn="just"/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0251" y="1772816"/>
            <a:ext cx="3930729" cy="213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733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Tripé do gerenciamento de projetos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98624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Gerenciar</a:t>
            </a:r>
            <a:r>
              <a:rPr lang="pt-BR" dirty="0"/>
              <a:t>:	manter o tripé permanentemente equilibrado</a:t>
            </a:r>
          </a:p>
          <a:p>
            <a:pPr marL="0" indent="0" algn="just">
              <a:buNone/>
            </a:pPr>
            <a:r>
              <a:rPr lang="pt-BR" b="1" dirty="0"/>
              <a:t>Para evitar: 	</a:t>
            </a:r>
            <a:r>
              <a:rPr lang="pt-BR" dirty="0"/>
              <a:t>Projetos interrompidos</a:t>
            </a:r>
          </a:p>
          <a:p>
            <a:pPr marL="0" indent="0" algn="just">
              <a:buNone/>
            </a:pPr>
            <a:r>
              <a:rPr lang="pt-BR" dirty="0"/>
              <a:t>		Projetos com dificuldades de execução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Por exemplo: Se tem um planejamento bem definido, mas não possui recursos financeiros disponíveis para executá-lo, acarretará em um atraso do cronograma, ou mesmo, interrupção do projeto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816" y="4555160"/>
            <a:ext cx="4218760" cy="22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002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Tripé do gerenciamento de projetos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154608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Gerenciar</a:t>
            </a:r>
            <a:r>
              <a:rPr lang="pt-BR" dirty="0"/>
              <a:t>:	manter o tripé permanentemente equilibrado</a:t>
            </a:r>
          </a:p>
          <a:p>
            <a:pPr marL="0" indent="0" algn="just">
              <a:buNone/>
            </a:pPr>
            <a:r>
              <a:rPr lang="pt-BR" b="1" dirty="0"/>
              <a:t>Para evitar: 	</a:t>
            </a:r>
            <a:r>
              <a:rPr lang="pt-BR" dirty="0"/>
              <a:t>Projetos interrompidos</a:t>
            </a:r>
          </a:p>
          <a:p>
            <a:pPr marL="0" indent="0" algn="just">
              <a:buNone/>
            </a:pPr>
            <a:r>
              <a:rPr lang="pt-BR" dirty="0"/>
              <a:t>		Projetos com dificuldades de execução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Outro exemplo: Não adianta ter o cronograma e orçamento finalizado se não tem o alvará de construção da prefeitura, você não poderá iniciar a obra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015" y="4509120"/>
            <a:ext cx="4319969" cy="234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46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Processos do gerenciamento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/>
              <a:t>O gerenciamento é desenvolvido em cinco processos principais: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Iniciação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Planejamento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Execução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Monitoramento e controle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Encerramento</a:t>
            </a:r>
          </a:p>
        </p:txBody>
      </p:sp>
    </p:spTree>
    <p:extLst>
      <p:ext uri="{BB962C8B-B14F-4D97-AF65-F5344CB8AC3E}">
        <p14:creationId xmlns:p14="http://schemas.microsoft.com/office/powerpoint/2010/main" val="419266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Processos do gerenciamento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9871" y="2140903"/>
            <a:ext cx="8595360" cy="4351337"/>
          </a:xfrm>
        </p:spPr>
        <p:txBody>
          <a:bodyPr/>
          <a:lstStyle/>
          <a:p>
            <a:pPr algn="just"/>
            <a:r>
              <a:rPr lang="pt-BR" b="1" dirty="0"/>
              <a:t>Iniciação:</a:t>
            </a:r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agendar reuniões com as partes envolvidas e definir:</a:t>
            </a:r>
          </a:p>
          <a:p>
            <a:pPr marL="0" indent="0" algn="just">
              <a:buNone/>
            </a:pPr>
            <a:r>
              <a:rPr lang="pt-BR" dirty="0"/>
              <a:t>escopos</a:t>
            </a:r>
            <a:r>
              <a:rPr lang="pt-BR" dirty="0">
                <a:latin typeface="+mj-lt"/>
              </a:rPr>
              <a:t>: </a:t>
            </a:r>
            <a:r>
              <a:rPr lang="pt-BR" b="0" i="0" dirty="0">
                <a:solidFill>
                  <a:srgbClr val="333333"/>
                </a:solidFill>
                <a:effectLst/>
                <a:latin typeface="+mj-lt"/>
              </a:rPr>
              <a:t>todo trabalho que deve ser feito para conseguir o produto final, conforme solicitado pelo cliente.</a:t>
            </a:r>
            <a:r>
              <a:rPr lang="pt-BR" dirty="0">
                <a:latin typeface="+mj-lt"/>
              </a:rPr>
              <a:t> </a:t>
            </a:r>
          </a:p>
          <a:p>
            <a:pPr marL="0" indent="0" algn="just">
              <a:buNone/>
            </a:pPr>
            <a:r>
              <a:rPr lang="pt-BR" dirty="0">
                <a:latin typeface="+mj-lt"/>
              </a:rPr>
              <a:t>procedimentos e métodos </a:t>
            </a:r>
          </a:p>
          <a:p>
            <a:pPr marL="0" indent="0" algn="just">
              <a:buNone/>
            </a:pPr>
            <a:r>
              <a:rPr lang="pt-BR" dirty="0"/>
              <a:t>tomar decisões</a:t>
            </a:r>
          </a:p>
          <a:p>
            <a:pPr marL="0" indent="0" algn="just">
              <a:buNone/>
            </a:pPr>
            <a:r>
              <a:rPr lang="pt-BR" dirty="0"/>
              <a:t>assegurar aporte de recursos</a:t>
            </a:r>
          </a:p>
        </p:txBody>
      </p:sp>
    </p:spTree>
    <p:extLst>
      <p:ext uri="{BB962C8B-B14F-4D97-AF65-F5344CB8AC3E}">
        <p14:creationId xmlns:p14="http://schemas.microsoft.com/office/powerpoint/2010/main" val="39191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Processos do gerenciamento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/>
              <a:t>Planejamento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Nessa etapa é feita a elaboração de: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Planos</a:t>
            </a:r>
          </a:p>
          <a:p>
            <a:pPr marL="0" indent="0" algn="just">
              <a:buNone/>
            </a:pPr>
            <a:r>
              <a:rPr lang="pt-BR" dirty="0"/>
              <a:t>Cronogramas</a:t>
            </a:r>
          </a:p>
          <a:p>
            <a:pPr marL="0" indent="0" algn="just">
              <a:buNone/>
            </a:pPr>
            <a:r>
              <a:rPr lang="pt-BR" dirty="0"/>
              <a:t>Orçamentos</a:t>
            </a:r>
          </a:p>
          <a:p>
            <a:pPr marL="0" indent="0" algn="just">
              <a:buNone/>
            </a:pPr>
            <a:r>
              <a:rPr lang="pt-BR" dirty="0"/>
              <a:t>Metas de produção</a:t>
            </a:r>
          </a:p>
        </p:txBody>
      </p:sp>
    </p:spTree>
    <p:extLst>
      <p:ext uri="{BB962C8B-B14F-4D97-AF65-F5344CB8AC3E}">
        <p14:creationId xmlns:p14="http://schemas.microsoft.com/office/powerpoint/2010/main" val="172757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Processos do gerenciamento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b="1" dirty="0"/>
              <a:t>Execução:</a:t>
            </a:r>
          </a:p>
          <a:p>
            <a:pPr marL="0" indent="0" algn="just">
              <a:buNone/>
            </a:pPr>
            <a:r>
              <a:rPr lang="pt-BR" dirty="0"/>
              <a:t> fiscalização (qualidade, geometria, segurança, outros), elaborar relatórios;</a:t>
            </a:r>
          </a:p>
          <a:p>
            <a:pPr marL="0" indent="0" algn="just">
              <a:buNone/>
            </a:pPr>
            <a:r>
              <a:rPr lang="pt-BR" b="0" i="0" dirty="0">
                <a:effectLst/>
                <a:latin typeface="+mj-lt"/>
              </a:rPr>
              <a:t>mantenha um controle rigoroso do que está sendo comprado, alugado, contratado e entregue.</a:t>
            </a:r>
            <a:endParaRPr lang="pt-BR" dirty="0">
              <a:latin typeface="+mj-lt"/>
            </a:endParaRP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b="1" dirty="0"/>
              <a:t>Monitoramento e controle: </a:t>
            </a:r>
          </a:p>
          <a:p>
            <a:pPr marL="0" indent="0" algn="just">
              <a:buNone/>
            </a:pPr>
            <a:r>
              <a:rPr lang="pt-BR" dirty="0"/>
              <a:t>medições, controles físicos, financeiros, de qualidade, identificar desvios, fazer projeções, propor correções;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59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1875</TotalTime>
  <Words>417</Words>
  <Application>Microsoft Office PowerPoint</Application>
  <PresentationFormat>Widescreen</PresentationFormat>
  <Paragraphs>117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Century Schoolbook</vt:lpstr>
      <vt:lpstr>Wingdings 2</vt:lpstr>
      <vt:lpstr>Exibir</vt:lpstr>
      <vt:lpstr>  </vt:lpstr>
      <vt:lpstr>O que é gerenciamento de projetos?</vt:lpstr>
      <vt:lpstr>Tripé do gerenciamento de projetos</vt:lpstr>
      <vt:lpstr>Tripé do gerenciamento de projetos</vt:lpstr>
      <vt:lpstr>Tripé do gerenciamento de projetos</vt:lpstr>
      <vt:lpstr>Processos do gerenciamento</vt:lpstr>
      <vt:lpstr>Processos do gerenciamento</vt:lpstr>
      <vt:lpstr>Processos do gerenciamento</vt:lpstr>
      <vt:lpstr>Processos do gerenciamento</vt:lpstr>
      <vt:lpstr>Processo do gerenciamento </vt:lpstr>
      <vt:lpstr>Processo do gerenciamento </vt:lpstr>
      <vt:lpstr>Processos do gerenciamento </vt:lpstr>
      <vt:lpstr>Processos do gerenciamento </vt:lpstr>
      <vt:lpstr>Ciclo PDCA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RENOVACAO24</cp:lastModifiedBy>
  <cp:revision>56</cp:revision>
  <dcterms:created xsi:type="dcterms:W3CDTF">2020-04-23T12:24:05Z</dcterms:created>
  <dcterms:modified xsi:type="dcterms:W3CDTF">2009-01-01T05:14:17Z</dcterms:modified>
</cp:coreProperties>
</file>