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8" r:id="rId4"/>
    <p:sldId id="284" r:id="rId5"/>
    <p:sldId id="285" r:id="rId6"/>
    <p:sldId id="290" r:id="rId7"/>
    <p:sldId id="286" r:id="rId8"/>
    <p:sldId id="287" r:id="rId9"/>
    <p:sldId id="288" r:id="rId10"/>
    <p:sldId id="280" r:id="rId11"/>
    <p:sldId id="260" r:id="rId12"/>
    <p:sldId id="258" r:id="rId13"/>
    <p:sldId id="259" r:id="rId14"/>
    <p:sldId id="261" r:id="rId15"/>
    <p:sldId id="262" r:id="rId16"/>
    <p:sldId id="281" r:id="rId17"/>
    <p:sldId id="289" r:id="rId18"/>
    <p:sldId id="272" r:id="rId19"/>
    <p:sldId id="275" r:id="rId20"/>
    <p:sldId id="265" r:id="rId21"/>
    <p:sldId id="274" r:id="rId22"/>
    <p:sldId id="282" r:id="rId23"/>
    <p:sldId id="283" r:id="rId24"/>
    <p:sldId id="263" r:id="rId25"/>
    <p:sldId id="264" r:id="rId26"/>
    <p:sldId id="267" r:id="rId27"/>
    <p:sldId id="277" r:id="rId28"/>
    <p:sldId id="273" r:id="rId29"/>
    <p:sldId id="268" r:id="rId30"/>
    <p:sldId id="269" r:id="rId31"/>
    <p:sldId id="270" r:id="rId32"/>
    <p:sldId id="276" r:id="rId33"/>
    <p:sldId id="26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3613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2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10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644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3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49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26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01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74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57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8C9C907-175D-4DA6-B162-DC70FA6C46DF}" type="datetimeFigureOut">
              <a:rPr lang="pt-BR" smtClean="0"/>
              <a:t>01/01/2009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89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4223792" y="-492288"/>
            <a:ext cx="7092599" cy="2232248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Civil/ Engenharia de Produção</a:t>
            </a:r>
            <a:br>
              <a:rPr lang="pt-BR" sz="2400" dirty="0"/>
            </a:br>
            <a:r>
              <a:rPr lang="pt-BR" sz="2400" dirty="0"/>
              <a:t>Disciplina: Organização do Trabalho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09800" y="3505200"/>
            <a:ext cx="7846640" cy="21560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sz="4000" dirty="0"/>
              <a:t>Mapeamento de processos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r"/>
            <a:r>
              <a:rPr lang="pt-BR" dirty="0"/>
              <a:t>Professora: Juliane Souza</a:t>
            </a:r>
          </a:p>
          <a:p>
            <a:endParaRPr lang="pt-BR" dirty="0"/>
          </a:p>
        </p:txBody>
      </p:sp>
      <p:pic>
        <p:nvPicPr>
          <p:cNvPr id="5" name="Imagem 4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42896"/>
            <a:ext cx="2376264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7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59DFE-88AC-46EA-B7A1-FC213E5B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0ED8CE5-3B2E-4E3D-B83F-F9B98A15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15460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Benefícios da elaboração do diagrama de fluxo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1" i="0" dirty="0">
              <a:solidFill>
                <a:srgbClr val="282C33"/>
              </a:solidFill>
              <a:effectLst/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Documentar um processo para um melhor entendimento, controle de qualidade e treinamento de funcionários.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Padronizar um processo para obter a melhor eficiência e constância.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Estudar um processo para fins de eficiência e melhoria. Ajuda a identificar passos desnecessários, gargalos e outras ineficiências.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Modelar um processo melhor ou criar um processo novo.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Comunicar e colaborar por meio de diagramas que dialogam com vários cargos na organização, ou fora dela.</a:t>
            </a:r>
          </a:p>
        </p:txBody>
      </p:sp>
    </p:spTree>
    <p:extLst>
      <p:ext uri="{BB962C8B-B14F-4D97-AF65-F5344CB8AC3E}">
        <p14:creationId xmlns:p14="http://schemas.microsoft.com/office/powerpoint/2010/main" val="14091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Por meio dessa ferramenta é possível a visualização de atividades que: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Não agregam valor e podem ser eliminadas;</a:t>
            </a:r>
          </a:p>
          <a:p>
            <a:pPr algn="just"/>
            <a:r>
              <a:rPr lang="pt-BR" dirty="0"/>
              <a:t>Atividades que podem ser agrupadas (combinadas);</a:t>
            </a:r>
          </a:p>
          <a:p>
            <a:pPr algn="just"/>
            <a:r>
              <a:rPr lang="pt-BR" dirty="0"/>
              <a:t>Atividades que podem ter a sua ordem alterada (sequência);</a:t>
            </a:r>
          </a:p>
          <a:p>
            <a:pPr algn="just"/>
            <a:r>
              <a:rPr lang="pt-BR" dirty="0"/>
              <a:t>Cargas de trabalho inadequadas;</a:t>
            </a:r>
          </a:p>
        </p:txBody>
      </p:sp>
    </p:spTree>
    <p:extLst>
      <p:ext uri="{BB962C8B-B14F-4D97-AF65-F5344CB8AC3E}">
        <p14:creationId xmlns:p14="http://schemas.microsoft.com/office/powerpoint/2010/main" val="9316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Símbolos do fluxograma de processo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3" y="2996952"/>
            <a:ext cx="826485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4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símbolos podem ser utilizados de maneira combinada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3068961"/>
            <a:ext cx="8042341" cy="18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34144"/>
            <a:ext cx="8229600" cy="990600"/>
          </a:xfrm>
        </p:spPr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139710"/>
            <a:ext cx="8712967" cy="56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988840"/>
            <a:ext cx="847686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211DB5-9449-4120-B27E-3111CE22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1C0D8AD-231E-4E7D-BEE9-98F4248A8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722560" cy="4663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+mj-lt"/>
              </a:rPr>
              <a:t>Como investigar o fluxo dos processos?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Defina o escopo do seu processo a ser estudado e o que espera como resultado.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Decida o nível de detalhe necessário para o seu propósito. Para um processo sofisticado, diferentes versões do diagrama podem ser desenhados para comunicar com pessoas em funções diversas.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Para um processo avançado, como aqueles em fábricas industriais, a investigação pode ser feita por uma equipe do projeto, o grupo de controle de qualidade ou um consultor. Para um processo menor e mais básico, você pode fazer isso sozinho, talvez começando com anotações.</a:t>
            </a: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01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4B0B20-0F6F-BFB2-67E4-F70C448E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8C8D8A-2835-23BD-2DAC-6D0C9CADB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Estude os equipamentos, atividades e relacionamentos através de observação e entrevistas. Se você estiver modelando um processo novo, estude os dados disponíveis, incluindo as normas para o que estiver sendo produzido no processo.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Desenhe um rascunho de um diagrama e confirme o desenho com pessoas envolvidas no processo. Em colaboração com essas pessoas, faça alterações, acréscimos ou supressões necessárias.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Agora o diagrama pode ser utilizado para a sua finalidade de documentação, garantia de qualidade, melhoria ou qualquer meta que possa haver.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42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Exemplo de diagrama de fluxo para uma fábrica de artefatos de cimento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Processo acompanhado: Produção de blocos de cimento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933057"/>
            <a:ext cx="8013578" cy="22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Planta do local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50" y="2276872"/>
            <a:ext cx="8088899" cy="428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 mapeamento dos processos permite que se tenha uma visão completa da organização e do seu fluxo de trabalho e informações, bem como das suas operações. </a:t>
            </a:r>
          </a:p>
          <a:p>
            <a:pPr algn="just"/>
            <a:endParaRPr lang="pt-BR" dirty="0"/>
          </a:p>
          <a:p>
            <a:pPr algn="just"/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Este tipo de diagrama surgiu na década de 1920. Em 1921, Frank </a:t>
            </a:r>
            <a:r>
              <a:rPr lang="pt-BR" b="0" i="0" dirty="0" err="1">
                <a:solidFill>
                  <a:srgbClr val="282C33"/>
                </a:solidFill>
                <a:effectLst/>
                <a:latin typeface="+mj-lt"/>
              </a:rPr>
              <a:t>Gilbreth</a:t>
            </a: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, engenheiro industrial e especialista em eficiência, apresentou o “gráfico de fluxo de processo” à sociedade americana de engenheiros mecânicos (ASME, em inglês).</a:t>
            </a:r>
            <a:endParaRPr lang="pt-BR" dirty="0">
              <a:latin typeface="+mj-lt"/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6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09" y="1680026"/>
            <a:ext cx="2516806" cy="17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73" y="1680026"/>
            <a:ext cx="7346118" cy="50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3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7909"/>
              </p:ext>
            </p:extLst>
          </p:nvPr>
        </p:nvGraphicFramePr>
        <p:xfrm>
          <a:off x="2470150" y="1828800"/>
          <a:ext cx="644683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6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8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Resumo do mapeamento</a:t>
                      </a:r>
                    </a:p>
                  </a:txBody>
                  <a:tcPr marL="71632" marR="71632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Processamento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4 %</a:t>
                      </a:r>
                    </a:p>
                  </a:txBody>
                  <a:tcPr marL="71632" marR="7163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Transporte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14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56 %</a:t>
                      </a:r>
                    </a:p>
                  </a:txBody>
                  <a:tcPr marL="71632" marR="7163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Inspeção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16 %</a:t>
                      </a:r>
                    </a:p>
                  </a:txBody>
                  <a:tcPr marL="71632" marR="7163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Estoque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6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24 %</a:t>
                      </a:r>
                    </a:p>
                  </a:txBody>
                  <a:tcPr marL="71632" marR="7163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Total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25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100 %</a:t>
                      </a:r>
                    </a:p>
                  </a:txBody>
                  <a:tcPr marL="71632" marR="7163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5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0C64B1-17E1-4F44-B237-CF5AF8E6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Diagrama de fluxo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6B1E507-8A7E-4805-B4C3-CEDEA108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Fábrica de blocos cerâmicos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E5AB256-6B73-4969-A552-F73525C4E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663009"/>
            <a:ext cx="51149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408D5FE-B0E2-4C10-9B83-A7D53C6A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482" y="0"/>
            <a:ext cx="6826862" cy="68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Algumas vezes para se visualizar melhor um processo, as linhas de fluxo são desenhadas em uma planta da edificação ou área em que a atividade se desenvolve</a:t>
            </a:r>
          </a:p>
          <a:p>
            <a:pPr algn="just"/>
            <a:r>
              <a:rPr lang="pt-BR" dirty="0" err="1"/>
              <a:t>Mapofluxograma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3" y="3305767"/>
            <a:ext cx="5138785" cy="322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4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76873"/>
            <a:ext cx="7103112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63552" y="1556792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/>
              <a:t>Processo de produção de blocos de cimento em uma fábrica de artefatos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242" y="2222860"/>
            <a:ext cx="1976238" cy="140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Obra de pequeno porte para a construção de um depósito de água mineral</a:t>
            </a:r>
          </a:p>
          <a:p>
            <a:pPr algn="just"/>
            <a:r>
              <a:rPr lang="pt-BR" dirty="0"/>
              <a:t>Processo acompanhado: Execução da alvenaria de vedação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007" t="7673" r="16241" b="22438"/>
          <a:stretch/>
        </p:blipFill>
        <p:spPr>
          <a:xfrm>
            <a:off x="3143673" y="3255883"/>
            <a:ext cx="5922413" cy="35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Planta da obra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2016086"/>
            <a:ext cx="5478173" cy="46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2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Dados:</a:t>
            </a:r>
          </a:p>
          <a:p>
            <a:endParaRPr lang="pt-BR" dirty="0"/>
          </a:p>
          <a:p>
            <a:r>
              <a:rPr lang="pt-BR" dirty="0"/>
              <a:t>Areia estocada na calçada que fica longe da central de dosagem</a:t>
            </a:r>
          </a:p>
          <a:p>
            <a:r>
              <a:rPr lang="pt-BR" dirty="0"/>
              <a:t>Blocos cerâmicos estocados na calçada que fica longe da central de dosagem</a:t>
            </a:r>
          </a:p>
          <a:p>
            <a:r>
              <a:rPr lang="pt-BR" dirty="0"/>
              <a:t>Água estocada em um reservatório próximo a central de dosagem</a:t>
            </a:r>
          </a:p>
          <a:p>
            <a:r>
              <a:rPr lang="pt-BR" dirty="0"/>
              <a:t>Cimento estocado no almoxarifado longe da central de dosagem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04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844824"/>
            <a:ext cx="6974037" cy="458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304" y="1700809"/>
            <a:ext cx="1976238" cy="140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0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B94182-83BB-47F3-A0A3-347D6B58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886E8BA-DBF1-41E5-9095-0F0784588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i="0" dirty="0">
                <a:effectLst/>
                <a:latin typeface="+mj-lt"/>
              </a:rPr>
              <a:t>É constituído por um conjunto de símbolos gráficos conectados de forma lógica, formando uma sequência de passos que demonstra a execução de um trabalho.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Eles podem ser usados para analisar um sistema existente ou modelar um novo. 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1E2A744-1DEC-43D2-A494-E5F0C81BB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3454879"/>
            <a:ext cx="5325789" cy="34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9376"/>
              </p:ext>
            </p:extLst>
          </p:nvPr>
        </p:nvGraphicFramePr>
        <p:xfrm>
          <a:off x="2711624" y="1772816"/>
          <a:ext cx="7056784" cy="406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9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6008">
                <a:tc gridSpan="3"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RESUMO DO</a:t>
                      </a:r>
                      <a:r>
                        <a:rPr lang="pt-BR" sz="2800" baseline="0" dirty="0"/>
                        <a:t> MAPEAMENTO</a:t>
                      </a:r>
                      <a:endParaRPr lang="pt-B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008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Nº Processamento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2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5,6%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5008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Nº 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47,2%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5008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Nº Inspeção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13,9%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5008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Nº Estoque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33,3%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5008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0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990600"/>
          </a:xfrm>
        </p:spPr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340768"/>
            <a:ext cx="5836344" cy="54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556793"/>
            <a:ext cx="1976238" cy="140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Mapofluxograma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Atividade: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Fazer o diagrama de fluxo para a execução do chapisco da alvenaria</a:t>
            </a:r>
          </a:p>
        </p:txBody>
      </p:sp>
    </p:spTree>
    <p:extLst>
      <p:ext uri="{BB962C8B-B14F-4D97-AF65-F5344CB8AC3E}">
        <p14:creationId xmlns:p14="http://schemas.microsoft.com/office/powerpoint/2010/main" val="25007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990600"/>
          </a:xfrm>
        </p:spPr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424264"/>
          </a:xfrm>
        </p:spPr>
        <p:txBody>
          <a:bodyPr/>
          <a:lstStyle/>
          <a:p>
            <a:r>
              <a:rPr lang="pt-BR" dirty="0"/>
              <a:t>Planta da obra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556792"/>
            <a:ext cx="57721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5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68DCCF-57BC-465C-9540-8FC30983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B0BF5B-1511-4FC2-937B-6A254010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Falhas, gargalos e etapas desnecessárias podem ser  identificados e corrigidos, diminuindo gastos desnecessários e tornando a empresa mais competitiva e produtiva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4C29E78-883B-4218-AB1E-DE15F3953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122" y="2780928"/>
            <a:ext cx="5951190" cy="38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D1E376-EC9E-4719-8518-9513763B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49A4DA-324C-4A19-95B9-E579C864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i="0" dirty="0">
                <a:solidFill>
                  <a:srgbClr val="151515"/>
                </a:solidFill>
                <a:effectLst/>
                <a:latin typeface="+mj-lt"/>
              </a:rPr>
              <a:t>Fluxograma</a:t>
            </a:r>
          </a:p>
          <a:p>
            <a:pPr algn="just"/>
            <a:endParaRPr lang="pt-BR" b="1" dirty="0">
              <a:solidFill>
                <a:srgbClr val="151515"/>
              </a:solidFill>
              <a:latin typeface="+mj-lt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+mj-lt"/>
              </a:rPr>
              <a:t>É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 a representação do processo através de formas e símbolos gráficos padronizados que ao sequenciá-los formam o desenho do fluxo de um processo.</a:t>
            </a:r>
            <a:endParaRPr lang="pt-BR" b="1" i="0" dirty="0">
              <a:solidFill>
                <a:srgbClr val="151515"/>
              </a:solidFill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D4A5BE5-BE88-4A9B-A883-CBD0A20E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68" y="3543171"/>
            <a:ext cx="4881264" cy="33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D4A5BE5-BE88-4A9B-A883-CBD0A20E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692696"/>
            <a:ext cx="848285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455A65B-3002-4909-B93F-372DCA4DA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-61453"/>
            <a:ext cx="6192688" cy="71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52BD90-1C8F-45DF-8AF4-363AEF6B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5DEAEB4-9D29-4E0F-AF32-E5AA2D26E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i="0" dirty="0">
                <a:solidFill>
                  <a:srgbClr val="151515"/>
                </a:solidFill>
                <a:effectLst/>
                <a:latin typeface="+mj-lt"/>
              </a:rPr>
              <a:t>Fluxograma horizontal</a:t>
            </a:r>
          </a:p>
          <a:p>
            <a:pPr algn="just"/>
            <a:endParaRPr lang="pt-BR" b="1" dirty="0">
              <a:solidFill>
                <a:srgbClr val="151515"/>
              </a:solidFill>
              <a:latin typeface="+mj-lt"/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O fluxograma horizontal é uma versão mais avançada e completa do fluxograma. 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Nele é possível adicionar mais detalhes para as etapas do processo. O fluxograma horizontal utiliza uma matriz, sendo que: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+mj-lt"/>
              </a:rPr>
              <a:t>A etapas do processo são indicadas no eixo horizontal 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+mj-lt"/>
              </a:rPr>
              <a:t>Os responsáveis por executar a atividade são indicados no eixo vertical.</a:t>
            </a:r>
          </a:p>
          <a:p>
            <a:pPr algn="just"/>
            <a:endParaRPr lang="pt-BR" b="1" i="0" dirty="0">
              <a:solidFill>
                <a:srgbClr val="151515"/>
              </a:solidFill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6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0CFA0F0E-5E7F-4603-83BA-0396DC85E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48" y="594105"/>
            <a:ext cx="9001000" cy="5669789"/>
          </a:xfrm>
        </p:spPr>
      </p:pic>
    </p:spTree>
    <p:extLst>
      <p:ext uri="{BB962C8B-B14F-4D97-AF65-F5344CB8AC3E}">
        <p14:creationId xmlns:p14="http://schemas.microsoft.com/office/powerpoint/2010/main" val="13001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ib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1973</TotalTime>
  <Words>847</Words>
  <Application>Microsoft Office PowerPoint</Application>
  <PresentationFormat>Widescreen</PresentationFormat>
  <Paragraphs>135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Century Schoolbook</vt:lpstr>
      <vt:lpstr>Wingdings 2</vt:lpstr>
      <vt:lpstr>Exibir</vt:lpstr>
      <vt:lpstr>Faculdade de tecnologia e ciências da Bahia Curso: Engenharia Civil/ Engenharia de Produção Disciplina: Organização do Trabalho</vt:lpstr>
      <vt:lpstr>Mapeamento de processos</vt:lpstr>
      <vt:lpstr>Mapeamento de processos</vt:lpstr>
      <vt:lpstr>Mapeamento de processos</vt:lpstr>
      <vt:lpstr>Mapeamento de processos</vt:lpstr>
      <vt:lpstr>Apresentação do PowerPoint</vt:lpstr>
      <vt:lpstr>Apresentação do PowerPoint</vt:lpstr>
      <vt:lpstr>Mapeamento de processos</vt:lpstr>
      <vt:lpstr>Apresentação do PowerPoint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Apresentação do PowerPoint</vt:lpstr>
      <vt:lpstr>Mapofluxograma</vt:lpstr>
      <vt:lpstr>Mapofluxograma</vt:lpstr>
      <vt:lpstr>Mapofluxograma</vt:lpstr>
      <vt:lpstr>Mapofluxograma</vt:lpstr>
      <vt:lpstr>Mapofluxograma</vt:lpstr>
      <vt:lpstr>Diagrama de fluxo</vt:lpstr>
      <vt:lpstr>Diagrama de fluxo</vt:lpstr>
      <vt:lpstr>Mapofluxograma</vt:lpstr>
      <vt:lpstr>Mapofluxograma </vt:lpstr>
      <vt:lpstr>Mapofluxograma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Organização do trabalho</dc:title>
  <dc:creator>Juliane Santos Souza</dc:creator>
  <cp:lastModifiedBy>RENOVACAO24</cp:lastModifiedBy>
  <cp:revision>26</cp:revision>
  <dcterms:created xsi:type="dcterms:W3CDTF">2020-02-19T21:43:11Z</dcterms:created>
  <dcterms:modified xsi:type="dcterms:W3CDTF">2009-01-01T05:09:42Z</dcterms:modified>
</cp:coreProperties>
</file>