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70" r:id="rId5"/>
    <p:sldId id="312" r:id="rId6"/>
    <p:sldId id="286" r:id="rId7"/>
    <p:sldId id="320" r:id="rId8"/>
    <p:sldId id="313" r:id="rId9"/>
    <p:sldId id="294" r:id="rId10"/>
    <p:sldId id="295" r:id="rId11"/>
    <p:sldId id="301" r:id="rId12"/>
    <p:sldId id="297" r:id="rId13"/>
    <p:sldId id="322" r:id="rId14"/>
    <p:sldId id="321" r:id="rId15"/>
    <p:sldId id="279" r:id="rId16"/>
    <p:sldId id="278" r:id="rId17"/>
    <p:sldId id="261" r:id="rId18"/>
    <p:sldId id="323" r:id="rId19"/>
    <p:sldId id="263" r:id="rId20"/>
    <p:sldId id="264" r:id="rId21"/>
    <p:sldId id="324" r:id="rId22"/>
    <p:sldId id="325" r:id="rId23"/>
    <p:sldId id="326" r:id="rId24"/>
    <p:sldId id="327" r:id="rId25"/>
    <p:sldId id="259" r:id="rId26"/>
    <p:sldId id="283" r:id="rId27"/>
    <p:sldId id="328" r:id="rId28"/>
    <p:sldId id="330" r:id="rId29"/>
    <p:sldId id="32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05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0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90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47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49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1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3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3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C6FB43F-E636-4F8C-9247-9B8543CBEBF9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8791" y="-205307"/>
            <a:ext cx="8568952" cy="1872208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Civil/ Engenharia de Produção</a:t>
            </a:r>
            <a:br>
              <a:rPr lang="pt-BR" sz="2600" dirty="0"/>
            </a:br>
            <a:r>
              <a:rPr lang="pt-BR" sz="2600" dirty="0"/>
              <a:t>Disciplina: Organização do Trabalho e Gestão de Pessoas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355145"/>
            <a:ext cx="9721080" cy="2444080"/>
          </a:xfrm>
        </p:spPr>
        <p:txBody>
          <a:bodyPr>
            <a:normAutofit/>
          </a:bodyPr>
          <a:lstStyle/>
          <a:p>
            <a:pPr algn="ctr"/>
            <a:r>
              <a:rPr lang="pt-BR" sz="4600" dirty="0"/>
              <a:t>Revisão</a:t>
            </a:r>
          </a:p>
          <a:p>
            <a:pPr algn="ctr"/>
            <a:endParaRPr lang="pt-BR" sz="4000" dirty="0"/>
          </a:p>
          <a:p>
            <a:pPr algn="r"/>
            <a:r>
              <a:rPr lang="pt-BR" sz="2500" dirty="0"/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5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 canteiro de obras deve ser sinalizado com o objetivo de: 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a) identificar os locais de apoio que compõem o canteiro de obras;</a:t>
            </a:r>
          </a:p>
          <a:p>
            <a:pPr marL="0" indent="0" algn="just">
              <a:buNone/>
            </a:pPr>
            <a:r>
              <a:rPr lang="pt-BR" dirty="0"/>
              <a:t>b) indicar as saídas por meio de dizeres ou setas; </a:t>
            </a:r>
          </a:p>
          <a:p>
            <a:pPr marL="0" indent="0" algn="just">
              <a:buNone/>
            </a:pPr>
            <a:r>
              <a:rPr lang="pt-BR" dirty="0"/>
              <a:t>c) manter comunicação através de avisos, cartazes ou similares; </a:t>
            </a:r>
          </a:p>
          <a:p>
            <a:pPr marL="0" indent="0" algn="just">
              <a:buNone/>
            </a:pPr>
            <a:r>
              <a:rPr lang="pt-BR" dirty="0"/>
              <a:t>d) advertir contra perigo de contato ou acionamento acidental com partes móveis das máquinas e equipamentos. </a:t>
            </a:r>
          </a:p>
          <a:p>
            <a:pPr marL="0" indent="0" algn="just">
              <a:buNone/>
            </a:pPr>
            <a:r>
              <a:rPr lang="pt-BR" dirty="0"/>
              <a:t>e) advertir quanto a risco de queda;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5FA260-98C1-390A-1107-C7557A13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212" y="0"/>
            <a:ext cx="2514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1828800"/>
            <a:ext cx="892899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f) alertar quanto à obrigatoriedade do uso de EPI, específico para a atividade executada, com a devida sinalização e advertência próximas ao posto de trabalho; </a:t>
            </a:r>
          </a:p>
          <a:p>
            <a:pPr marL="0" indent="0" algn="just">
              <a:buNone/>
            </a:pPr>
            <a:r>
              <a:rPr lang="pt-BR" dirty="0"/>
              <a:t>g) alertar quanto ao isolamento das áreas de transporte e circulação de materiais por grua, guincho e guindaste; </a:t>
            </a:r>
          </a:p>
          <a:p>
            <a:pPr marL="0" indent="0" algn="just">
              <a:buNone/>
            </a:pPr>
            <a:r>
              <a:rPr lang="pt-BR" dirty="0"/>
              <a:t>h) identificar acessos, circulação de veículos e equipamentos na obra; </a:t>
            </a:r>
          </a:p>
          <a:p>
            <a:pPr marL="0" indent="0" algn="just">
              <a:buNone/>
            </a:pPr>
            <a:r>
              <a:rPr lang="pt-BR" dirty="0"/>
              <a:t>i) advertir contra risco de passagem de trabalhadores onde o pé-direito for inferior a 1,80m; </a:t>
            </a:r>
          </a:p>
          <a:p>
            <a:pPr marL="0" indent="0" algn="just">
              <a:buNone/>
            </a:pPr>
            <a:r>
              <a:rPr lang="pt-BR" dirty="0"/>
              <a:t>j) identificar locais com substâncias tóxicas, corrosivas, inflamáveis, explosivas e radioativas.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DB5B5C-F70C-AAC5-0793-CCA7D808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0"/>
            <a:ext cx="2514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307726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Tapumes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2122360"/>
            <a:ext cx="1036915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É obrigatória a colocação de tapumes ou barreiras sempre que se executarem atividades da indústria da construção, de forma a impedir o acesso de pessoas estranhas aos serviços. </a:t>
            </a:r>
          </a:p>
          <a:p>
            <a:pPr algn="just"/>
            <a:r>
              <a:rPr lang="pt-BR" dirty="0"/>
              <a:t>Os tapumes devem ser construídos e fixados de forma resistente e ter altura mínima de 2,20m em relação ao nível do terreno.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69C889-9AD1-4128-A4A1-5C88ADCD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4105849"/>
            <a:ext cx="4583818" cy="27290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B8F642-DE1E-E2F0-A2C0-54E0EC26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894" y="0"/>
            <a:ext cx="2514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E7223-0C85-F418-9BB6-BECAC231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88E38A-B9B1-D1BE-9AD8-A8C4B26A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O</a:t>
            </a:r>
            <a:r>
              <a:rPr lang="pt-BR" b="0" i="0" dirty="0">
                <a:effectLst/>
                <a:latin typeface="+mj-lt"/>
              </a:rPr>
              <a:t> produto permanece fixo num local, enquanto seus componentes são produzidos em outro espaço e levados para a área de produção da montagem final;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O layout é completamente dependente da natureza do produto.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3B3F25-AF7C-D7DB-6A56-A07DF4CC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960495"/>
            <a:ext cx="5191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2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2C489-4E85-8EF4-0B17-1CA22494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E99AB9-A10A-0A1D-9D23-13AE03C1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Descrever duas vantagens e duas desvantagens do layout por posição fixa.</a:t>
            </a:r>
          </a:p>
        </p:txBody>
      </p:sp>
    </p:spTree>
    <p:extLst>
      <p:ext uri="{BB962C8B-B14F-4D97-AF65-F5344CB8AC3E}">
        <p14:creationId xmlns:p14="http://schemas.microsoft.com/office/powerpoint/2010/main" val="401812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250C0-57B3-49D6-9E2C-ECAA945F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0D8D71-BC0B-47C9-841E-B4460D81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Fácil acesso ao produto para fazer as alterações necessárias;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terceirização de grande parte do projeto.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37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5467C-5C77-46A8-8A72-AFCD84F2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9ED15-A437-47A6-90BC-AE8B1A44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L</a:t>
            </a:r>
            <a:r>
              <a:rPr lang="pt-BR" b="1" i="1" dirty="0">
                <a:effectLst/>
                <a:latin typeface="+mj-lt"/>
              </a:rPr>
              <a:t>ayout</a:t>
            </a:r>
            <a:r>
              <a:rPr lang="pt-BR" b="1" i="0" dirty="0">
                <a:effectLst/>
                <a:latin typeface="+mj-lt"/>
              </a:rPr>
              <a:t> por posição fixa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Alto custo em relação a movimentação do produto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ecessidade de galpões e áreas com dimensões proporcionais ao que será produzido e baixo volume de produção e padronização.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layout possui alto valor agregado e baixa produção em termos de volume.</a:t>
            </a:r>
            <a:endParaRPr lang="pt-BR" b="1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21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08018-CCCB-4813-82F8-ECCDCC78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18576E-D948-4E7D-A170-9E0AA8F5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As máquinas são organizadas de acordo com a necessidade de produção;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Esse arranjo é conhecido como produção em série onde o produto é formado na linha de montagem progressivamente;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Dessa forma, não há intensa movimentação dos funcionários, sendo necessário apenas a correta disposição das máquinas.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90E773-24B6-46E1-9BC7-AF14AF6D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4267200"/>
            <a:ext cx="54578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60B81-DED2-6B5E-D63E-D1AF24BC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E4F023-9931-DF91-83DE-6B73B80F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Citar duas vantagens e duas desvantagens do layout em linha.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04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F64E8-8B36-4E0F-8A2E-59AE81C4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3F23B-6334-48F4-B4CB-24802E49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Vantagens</a:t>
            </a:r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Máxima redução de manipulação x automação no transporte;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áxima redução do uso de matéria-prima e estimativa de custos;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ácil treinamento de mão-de-obra; </a:t>
            </a:r>
          </a:p>
          <a:p>
            <a:pPr algn="just"/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redução de estoques de </a:t>
            </a:r>
            <a:r>
              <a:rPr lang="pt-BR" b="0" i="0" dirty="0" err="1">
                <a:effectLst/>
                <a:latin typeface="+mj-lt"/>
              </a:rPr>
              <a:t>semi-acabados</a:t>
            </a:r>
            <a:r>
              <a:rPr lang="pt-BR" b="0" i="0" dirty="0">
                <a:effectLst/>
                <a:latin typeface="+mj-lt"/>
              </a:rPr>
              <a:t> e matéria-prima; </a:t>
            </a:r>
          </a:p>
          <a:p>
            <a:pPr algn="just"/>
            <a:r>
              <a:rPr lang="pt-BR" dirty="0">
                <a:latin typeface="+mj-lt"/>
              </a:rPr>
              <a:t>F</a:t>
            </a:r>
            <a:r>
              <a:rPr lang="pt-BR" b="0" i="0" dirty="0">
                <a:effectLst/>
                <a:latin typeface="+mj-lt"/>
              </a:rPr>
              <a:t>acilidade de planejamento; </a:t>
            </a:r>
          </a:p>
          <a:p>
            <a:pPr algn="just"/>
            <a:r>
              <a:rPr lang="pt-BR" dirty="0">
                <a:latin typeface="+mj-lt"/>
              </a:rPr>
              <a:t>M</a:t>
            </a:r>
            <a:r>
              <a:rPr lang="pt-BR" b="0" i="0" dirty="0">
                <a:effectLst/>
                <a:latin typeface="+mj-lt"/>
              </a:rPr>
              <a:t>enor especialização da mão-de-obra;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Padronização do produto e do tempo de produção; 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Determinação de níveis mínimos e de segurança de estoques.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0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369152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Os componentes que irão compor o canteiro de obras são divididos em </a:t>
            </a:r>
            <a:r>
              <a:rPr lang="pt-BR" sz="2000" b="1" dirty="0"/>
              <a:t>áreas de vivência </a:t>
            </a:r>
            <a:r>
              <a:rPr lang="pt-BR" sz="2000" dirty="0"/>
              <a:t>e </a:t>
            </a:r>
            <a:r>
              <a:rPr lang="pt-BR" sz="2000" b="1" dirty="0"/>
              <a:t>áreas operacionais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Citar exemplos de áreas de vivência e áreas operacionais de um canteiro de obras.</a:t>
            </a:r>
          </a:p>
        </p:txBody>
      </p:sp>
    </p:spTree>
    <p:extLst>
      <p:ext uri="{BB962C8B-B14F-4D97-AF65-F5344CB8AC3E}">
        <p14:creationId xmlns:p14="http://schemas.microsoft.com/office/powerpoint/2010/main" val="191788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3F82-CFF1-4006-A687-5CC95FFA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723E06-595A-4273-AA99-29276646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+mj-lt"/>
              </a:rPr>
              <a:t>Layout por produto ou Layout em linha </a:t>
            </a:r>
          </a:p>
          <a:p>
            <a:pPr algn="just"/>
            <a:endParaRPr lang="pt-BR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b="1" i="0" dirty="0">
                <a:effectLst/>
                <a:latin typeface="+mj-lt"/>
              </a:rPr>
              <a:t>Desvantagens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Eventual ociosidade das máquinas na montagem; </a:t>
            </a:r>
          </a:p>
          <a:p>
            <a:pPr algn="just"/>
            <a:r>
              <a:rPr lang="pt-BR" dirty="0">
                <a:latin typeface="+mj-lt"/>
              </a:rPr>
              <a:t>A</a:t>
            </a:r>
            <a:r>
              <a:rPr lang="pt-BR" b="0" i="0" dirty="0">
                <a:effectLst/>
                <a:latin typeface="+mj-lt"/>
              </a:rPr>
              <a:t>lto investimento;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 número total de máquinas necessárias;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paralisação completa na quebra de uma só máquina; </a:t>
            </a:r>
          </a:p>
          <a:p>
            <a:pPr algn="just"/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isco de aumento nos custos fixos quando não há velocidade ideal; </a:t>
            </a:r>
          </a:p>
          <a:p>
            <a:pPr algn="just"/>
            <a:r>
              <a:rPr lang="pt-BR" dirty="0">
                <a:latin typeface="+mj-lt"/>
              </a:rPr>
              <a:t>N</a:t>
            </a:r>
            <a:r>
              <a:rPr lang="pt-BR" b="0" i="0" dirty="0">
                <a:effectLst/>
                <a:latin typeface="+mj-lt"/>
              </a:rPr>
              <a:t>ão apresenta flexibilidade - máquinas não são alternativas.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78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B2AE7-91FE-43A9-BCD8-AABC604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3EDDED-4EDB-4E00-AF96-5184E19E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1" dirty="0">
                <a:effectLst/>
                <a:latin typeface="+mj-lt"/>
              </a:rPr>
              <a:t>Layout</a:t>
            </a:r>
            <a:r>
              <a:rPr lang="pt-BR" b="1" i="0" dirty="0">
                <a:effectLst/>
                <a:latin typeface="+mj-lt"/>
              </a:rPr>
              <a:t> por processo</a:t>
            </a:r>
            <a:r>
              <a:rPr lang="pt-BR" b="0" i="0" dirty="0">
                <a:effectLst/>
                <a:latin typeface="+mj-lt"/>
              </a:rPr>
              <a:t> </a:t>
            </a: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Esse arranjo físico agrupa processos e equipamentos das mesmas operações ou funções em uma única área, formando setores de trabalho específicos.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387A5B-5C37-4F16-A884-ACB8DA58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429000"/>
            <a:ext cx="5667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B5D49-ABC7-3FC0-0E11-F4BDA313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Layout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7C0AF-3C3E-0EAF-DC64-3346F7F3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Citar duas vantagens e duas desvantagens do layout por processo.</a:t>
            </a:r>
          </a:p>
        </p:txBody>
      </p:sp>
    </p:spTree>
    <p:extLst>
      <p:ext uri="{BB962C8B-B14F-4D97-AF65-F5344CB8AC3E}">
        <p14:creationId xmlns:p14="http://schemas.microsoft.com/office/powerpoint/2010/main" val="212459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C06C2-3772-4FF9-AFA8-B3885105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3A775-DE23-4DFA-B9D1-77B55EC3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latin typeface="+mj-lt"/>
              </a:rPr>
              <a:t>Vantagens</a:t>
            </a:r>
          </a:p>
          <a:p>
            <a:endParaRPr lang="pt-BR" dirty="0">
              <a:latin typeface="+mj-lt"/>
            </a:endParaRPr>
          </a:p>
          <a:p>
            <a:r>
              <a:rPr lang="pt-BR" b="0" i="0" dirty="0">
                <a:effectLst/>
                <a:latin typeface="+mj-lt"/>
              </a:rPr>
              <a:t>Grande flexibilidade da produção, uma vez que o produto pode percorrer fluxos diferentes de acordo com a necessidade;</a:t>
            </a:r>
          </a:p>
          <a:p>
            <a:r>
              <a:rPr lang="pt-BR" b="0" i="0" dirty="0">
                <a:effectLst/>
                <a:latin typeface="+mj-lt"/>
              </a:rPr>
              <a:t>Supervisão especializada por processo;</a:t>
            </a:r>
          </a:p>
          <a:p>
            <a:r>
              <a:rPr lang="pt-BR" dirty="0">
                <a:latin typeface="+mj-lt"/>
              </a:rPr>
              <a:t>R</a:t>
            </a:r>
            <a:r>
              <a:rPr lang="pt-BR" b="0" i="0" dirty="0">
                <a:effectLst/>
                <a:latin typeface="+mj-lt"/>
              </a:rPr>
              <a:t>edução da vulnerabilidade de máquinas paradas, uma vez que elas estão agrupadas e podem ser substituídas com maior facilidade;</a:t>
            </a:r>
          </a:p>
          <a:p>
            <a:r>
              <a:rPr lang="pt-BR" dirty="0">
                <a:latin typeface="+mj-lt"/>
              </a:rPr>
              <a:t>P</a:t>
            </a:r>
            <a:r>
              <a:rPr lang="pt-BR" b="0" i="0" dirty="0">
                <a:effectLst/>
                <a:latin typeface="+mj-lt"/>
              </a:rPr>
              <a:t>ossibilidade de trabalhar com alto volume de produção.</a:t>
            </a:r>
          </a:p>
        </p:txBody>
      </p:sp>
    </p:spTree>
    <p:extLst>
      <p:ext uri="{BB962C8B-B14F-4D97-AF65-F5344CB8AC3E}">
        <p14:creationId xmlns:p14="http://schemas.microsoft.com/office/powerpoint/2010/main" val="2881417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B04CF-8AD1-4659-99F4-6C0DBF3D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Arranjo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E5426-9DE0-4517-AC47-F9FBC3DA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>
                <a:latin typeface="+mj-lt"/>
              </a:rPr>
              <a:t>Layout</a:t>
            </a:r>
            <a:r>
              <a:rPr lang="pt-BR" b="1" dirty="0">
                <a:latin typeface="+mj-lt"/>
              </a:rPr>
              <a:t> por processo </a:t>
            </a:r>
          </a:p>
          <a:p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b="1" dirty="0">
                <a:latin typeface="+mj-lt"/>
              </a:rPr>
              <a:t>Desvantagens</a:t>
            </a:r>
          </a:p>
          <a:p>
            <a:endParaRPr lang="pt-BR" dirty="0">
              <a:latin typeface="+mj-lt"/>
            </a:endParaRPr>
          </a:p>
          <a:p>
            <a:r>
              <a:rPr lang="pt-BR" b="0" i="0" dirty="0">
                <a:effectLst/>
                <a:latin typeface="+mj-lt"/>
              </a:rPr>
              <a:t>Distância percorrida pela peça ao longo do processo, entre as estações de trabalho, que pode gerar um fluxo complexo;</a:t>
            </a:r>
          </a:p>
          <a:p>
            <a:r>
              <a:rPr lang="pt-BR" dirty="0">
                <a:latin typeface="+mj-lt"/>
              </a:rPr>
              <a:t>Possibilidade de </a:t>
            </a:r>
            <a:r>
              <a:rPr lang="pt-BR" b="0" i="0" dirty="0">
                <a:effectLst/>
                <a:latin typeface="+mj-lt"/>
              </a:rPr>
              <a:t>aumentar do tempo de espera.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33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Tripé do gerenciamento de projetos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8866576" cy="4351337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Plano:</a:t>
            </a:r>
            <a:r>
              <a:rPr lang="pt-BR" dirty="0"/>
              <a:t> estudos, projeto (design), orçamento, cronogramas, outros;</a:t>
            </a:r>
          </a:p>
          <a:p>
            <a:pPr algn="just"/>
            <a:r>
              <a:rPr lang="pt-BR" b="1" dirty="0"/>
              <a:t>Recursos:</a:t>
            </a:r>
            <a:r>
              <a:rPr lang="pt-BR" dirty="0"/>
              <a:t> financeiros, humanos, tecnológicos, tempo, outros; </a:t>
            </a:r>
          </a:p>
          <a:p>
            <a:pPr algn="just"/>
            <a:r>
              <a:rPr lang="pt-BR" b="1" dirty="0"/>
              <a:t>Ambiente (partes interessadas): </a:t>
            </a:r>
            <a:r>
              <a:rPr lang="pt-BR" dirty="0"/>
              <a:t>pessoas e organizações internas ao projeto ou externas, afetadas por ele: clientes, vizinhos, órgãos públicos, outros.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51" y="1772816"/>
            <a:ext cx="3930729" cy="21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31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9443-B690-403B-8F24-168E787C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Gerenciamento de projetos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D97D3-07E5-4B14-9E74-18510FDE1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7867" y="2063396"/>
            <a:ext cx="9430188" cy="44288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Citar exemplos de falhas em um dos pontos do gerenciamento e como isso pode afetar o bom andamento de um sistema de produção.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376CB5-D38D-4DA5-98F9-C62BC06D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53" y="2759044"/>
            <a:ext cx="3930729" cy="21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0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603D7-8126-CF89-544E-BCEF0FF5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dirty="0"/>
              <a:t>5W2H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9BDAAC-1A29-0303-D8A5-9B85DD949D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73405"/>
            <a:ext cx="10268711" cy="4718835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Na execução de análise dos processos produtivos dentro de uma indústria, o gestor elaborou três perguntas: I. O que deve ser feito? II. Quem deve fazer? III. Como deve ser realizado?</a:t>
            </a:r>
            <a:br>
              <a:rPr lang="pt-BR" dirty="0">
                <a:latin typeface="+mj-lt"/>
              </a:rPr>
            </a:br>
            <a:r>
              <a:rPr lang="pt-BR" b="0" i="0" dirty="0">
                <a:effectLst/>
                <a:latin typeface="+mj-lt"/>
              </a:rPr>
              <a:t>À luz da ferramenta 5W2H, utilizada para auxiliar no desenvolvimento de planos de ação, assinale a opção que indica as perguntas que estão associadas a essa ferramenta.</a:t>
            </a:r>
          </a:p>
          <a:p>
            <a:pPr algn="just"/>
            <a:r>
              <a:rPr lang="pt-BR" dirty="0">
                <a:latin typeface="+mj-lt"/>
              </a:rPr>
              <a:t>a) I, II e III</a:t>
            </a:r>
          </a:p>
          <a:p>
            <a:pPr algn="just"/>
            <a:r>
              <a:rPr lang="pt-BR" dirty="0">
                <a:latin typeface="+mj-lt"/>
              </a:rPr>
              <a:t>b) I e II</a:t>
            </a:r>
          </a:p>
          <a:p>
            <a:pPr algn="just"/>
            <a:r>
              <a:rPr lang="pt-BR" dirty="0">
                <a:latin typeface="+mj-lt"/>
              </a:rPr>
              <a:t>c) II e III</a:t>
            </a:r>
          </a:p>
          <a:p>
            <a:pPr algn="just"/>
            <a:r>
              <a:rPr lang="pt-BR" dirty="0">
                <a:latin typeface="+mj-lt"/>
              </a:rPr>
              <a:t>d) I e III</a:t>
            </a:r>
          </a:p>
          <a:p>
            <a:pPr algn="just"/>
            <a:r>
              <a:rPr lang="pt-BR" dirty="0">
                <a:latin typeface="+mj-lt"/>
              </a:rPr>
              <a:t>e) I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35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1B49A-4C7C-B9AD-257D-8DE0E39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dirty="0"/>
              <a:t>5W2H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FF021-AD38-5801-F04C-4FF76256C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1322"/>
            <a:ext cx="10394707" cy="4690006"/>
          </a:xfrm>
        </p:spPr>
        <p:txBody>
          <a:bodyPr/>
          <a:lstStyle/>
          <a:p>
            <a:pPr algn="just"/>
            <a:r>
              <a:rPr lang="pt-BR" dirty="0"/>
              <a:t>Durante a elaboração de um plano de ação utilizando a ferramenta 5W2H foi solicitado ao responsável pelo processo o custo de implementação da  etapa avaliada. Com base nos critérios para implementação dessa ferramenta foi uma solicitação coerente?</a:t>
            </a:r>
          </a:p>
        </p:txBody>
      </p:sp>
    </p:spTree>
    <p:extLst>
      <p:ext uri="{BB962C8B-B14F-4D97-AF65-F5344CB8AC3E}">
        <p14:creationId xmlns:p14="http://schemas.microsoft.com/office/powerpoint/2010/main" val="240773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08911-DCA6-7D59-1A05-EFE28705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268712" cy="1325562"/>
          </a:xfrm>
        </p:spPr>
        <p:txBody>
          <a:bodyPr/>
          <a:lstStyle/>
          <a:p>
            <a:r>
              <a:rPr lang="pt-BR" dirty="0"/>
              <a:t>5W2H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5E1F7-F4B0-33B1-5DF5-51B41A00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632" y="1496662"/>
            <a:ext cx="6624736" cy="53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pt-BR" sz="2000" dirty="0"/>
              <a:t>Os principais </a:t>
            </a:r>
            <a:r>
              <a:rPr lang="pt-BR" sz="2000" b="1" dirty="0"/>
              <a:t>elementos das áreas de vivência</a:t>
            </a:r>
            <a:r>
              <a:rPr lang="pt-BR" sz="2000" dirty="0"/>
              <a:t> são: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Vestiários (masculino e feminino)</a:t>
            </a:r>
          </a:p>
          <a:p>
            <a:pPr algn="just"/>
            <a:r>
              <a:rPr lang="pt-BR" sz="2000" dirty="0"/>
              <a:t>Instalações sanitárias (masculina e feminina)</a:t>
            </a:r>
          </a:p>
          <a:p>
            <a:pPr algn="just"/>
            <a:r>
              <a:rPr lang="pt-BR" sz="2000" dirty="0"/>
              <a:t>Refeitório</a:t>
            </a:r>
          </a:p>
          <a:p>
            <a:pPr algn="just"/>
            <a:r>
              <a:rPr lang="pt-BR" sz="2000" dirty="0"/>
              <a:t>Cozinha (apenas se houver preparo de alimento em obra)</a:t>
            </a:r>
          </a:p>
          <a:p>
            <a:pPr algn="just"/>
            <a:r>
              <a:rPr lang="pt-BR" sz="2000" dirty="0"/>
              <a:t>Área de lazer</a:t>
            </a:r>
          </a:p>
          <a:p>
            <a:pPr algn="just"/>
            <a:r>
              <a:rPr lang="pt-BR" sz="2000" dirty="0"/>
              <a:t>Alojamento e lavanderia (apenas se os funcionários residirem na obra)</a:t>
            </a:r>
          </a:p>
          <a:p>
            <a:pPr algn="just"/>
            <a:r>
              <a:rPr lang="pt-BR" sz="2000" dirty="0"/>
              <a:t>Ambulatório (em obras com 50 ou mais trabalhadores)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27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711643"/>
            <a:ext cx="8595360" cy="4104456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pt-BR" sz="1600" dirty="0"/>
              <a:t>Os </a:t>
            </a:r>
            <a:r>
              <a:rPr lang="pt-BR" sz="1600" b="1" dirty="0"/>
              <a:t>elementos que constituem as áreas operacionais</a:t>
            </a:r>
            <a:r>
              <a:rPr lang="pt-BR" sz="1600" dirty="0"/>
              <a:t> são:</a:t>
            </a:r>
          </a:p>
          <a:p>
            <a:pPr algn="just"/>
            <a:r>
              <a:rPr lang="pt-BR" sz="1600" dirty="0"/>
              <a:t>Escritórios</a:t>
            </a:r>
          </a:p>
          <a:p>
            <a:pPr algn="just"/>
            <a:r>
              <a:rPr lang="pt-BR" sz="1600" dirty="0"/>
              <a:t>Portaria</a:t>
            </a:r>
          </a:p>
          <a:p>
            <a:pPr algn="just"/>
            <a:r>
              <a:rPr lang="pt-BR" sz="1600" dirty="0"/>
              <a:t>Almoxarifado</a:t>
            </a:r>
          </a:p>
          <a:p>
            <a:pPr algn="just"/>
            <a:r>
              <a:rPr lang="pt-BR" sz="1600" dirty="0"/>
              <a:t>Armazenamento de diferentes materiais (perecíveis e não perecíveis)</a:t>
            </a:r>
          </a:p>
          <a:p>
            <a:pPr algn="just"/>
            <a:r>
              <a:rPr lang="pt-BR" sz="1600" dirty="0"/>
              <a:t>Central de concreto</a:t>
            </a:r>
          </a:p>
          <a:p>
            <a:pPr algn="just"/>
            <a:r>
              <a:rPr lang="pt-BR" sz="1600" dirty="0"/>
              <a:t>Central de argamassa</a:t>
            </a:r>
          </a:p>
          <a:p>
            <a:pPr algn="just"/>
            <a:r>
              <a:rPr lang="pt-BR" sz="1600" dirty="0"/>
              <a:t>Central de armação</a:t>
            </a:r>
          </a:p>
          <a:p>
            <a:pPr algn="just"/>
            <a:r>
              <a:rPr lang="pt-BR" sz="1600" dirty="0"/>
              <a:t>Central de fôrmas</a:t>
            </a:r>
          </a:p>
          <a:p>
            <a:pPr algn="just"/>
            <a:r>
              <a:rPr lang="pt-BR" sz="1600" dirty="0"/>
              <a:t>Oficina de montagem de instalações, esquadrias </a:t>
            </a:r>
          </a:p>
          <a:p>
            <a:pPr algn="just"/>
            <a:r>
              <a:rPr lang="pt-BR" sz="1600" dirty="0"/>
              <a:t>Central de produção de pré-moldados</a:t>
            </a:r>
          </a:p>
          <a:p>
            <a:pPr algn="just"/>
            <a:r>
              <a:rPr lang="pt-BR" sz="1600" dirty="0"/>
              <a:t>Entre outros.</a:t>
            </a:r>
          </a:p>
          <a:p>
            <a:pPr algn="l"/>
            <a:endParaRPr lang="pt-BR" sz="1600" dirty="0"/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289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B5BD8-CBDB-4D9A-9FF0-CDFFCB6F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Instalações sanitárias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1E8B8-DA9B-45A2-AF3E-6841A39B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16832"/>
            <a:ext cx="102971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Construídas com materiais que permitam facilidade de conservação e higiene com pisos impermeáveis, ter ventilação e iluminação apropriados, instalações elétricas adequadamente protegida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Estar situadas em locais de fácil e seguro acesso, não sendo permitido um deslocamento superior a 150 metros do posto de trabalho aos gabinetes sanitários, mictórios e lavatórios</a:t>
            </a:r>
            <a:endParaRPr lang="pt-BR" sz="2000" dirty="0"/>
          </a:p>
          <a:p>
            <a:pPr algn="just"/>
            <a:r>
              <a:rPr lang="pt-BR" sz="2000" dirty="0"/>
              <a:t>Não se ligar diretamente com os locais destinados às refeições</a:t>
            </a:r>
          </a:p>
        </p:txBody>
      </p:sp>
    </p:spTree>
    <p:extLst>
      <p:ext uri="{BB962C8B-B14F-4D97-AF65-F5344CB8AC3E}">
        <p14:creationId xmlns:p14="http://schemas.microsoft.com/office/powerpoint/2010/main" val="43408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Instalações sanitárias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957983"/>
            <a:ext cx="1044116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instalação sanitária deve ser constituída de </a:t>
            </a:r>
            <a:r>
              <a:rPr lang="pt-BR" sz="2000" b="1" dirty="0"/>
              <a:t>lavatório, vaso sanitário </a:t>
            </a:r>
            <a:r>
              <a:rPr lang="pt-BR" sz="2000" dirty="0"/>
              <a:t>e </a:t>
            </a:r>
            <a:r>
              <a:rPr lang="pt-BR" sz="2000" b="1" dirty="0"/>
              <a:t>mictório</a:t>
            </a:r>
            <a:r>
              <a:rPr lang="pt-BR" sz="2000" dirty="0"/>
              <a:t>, na proporção de </a:t>
            </a:r>
            <a:r>
              <a:rPr lang="pt-BR" sz="2000" b="1" dirty="0"/>
              <a:t>1 (um)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conjunto para cada grupo de </a:t>
            </a:r>
            <a:r>
              <a:rPr lang="pt-BR" sz="2000" b="1" dirty="0"/>
              <a:t>20 (vinte) trabalhadores ou fração</a:t>
            </a:r>
          </a:p>
          <a:p>
            <a:pPr algn="just"/>
            <a:r>
              <a:rPr lang="pt-BR" sz="2000" b="1" dirty="0"/>
              <a:t>Chuveiro</a:t>
            </a:r>
            <a:r>
              <a:rPr lang="pt-BR" sz="2000" dirty="0"/>
              <a:t>, na proporção de </a:t>
            </a:r>
            <a:r>
              <a:rPr lang="pt-BR" sz="2000" b="1" dirty="0"/>
              <a:t>1 (uma) unidade para cada grupo de 10 (dez) trabalhadores ou fração</a:t>
            </a:r>
          </a:p>
        </p:txBody>
      </p:sp>
    </p:spTree>
    <p:extLst>
      <p:ext uri="{BB962C8B-B14F-4D97-AF65-F5344CB8AC3E}">
        <p14:creationId xmlns:p14="http://schemas.microsoft.com/office/powerpoint/2010/main" val="408209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E0F53-F70B-4D0B-A441-B6530B72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7BDFF-700F-4E02-AE85-49E4A812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Dimensionar as instalações sanitárias para um obra com 65 trabalhadores.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82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FB7D8-66C6-450F-BC31-2F7249A1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Vestiários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8A683-33A7-4C8E-ADC6-7F5F68A6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A localização do vestiário deve ser próxima aos alojamentos e/ou à entrada da obra, sem ligação direta com o local destinado às refeições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Paredes de alvenaria, madeira ou material equivalente;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Pisos de concreto, cimentado, madeira ou material equivalente;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Ter área de ventilação correspondente a 1/10 (um décimo) de área do piso;</a:t>
            </a:r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Armários individuais com fechadura e cadeado</a:t>
            </a:r>
          </a:p>
          <a:p>
            <a:pPr algn="just"/>
            <a:endParaRPr 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06A627-1858-D9E5-3A70-ECF9FECD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48" y="1"/>
            <a:ext cx="2375879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Proteção contra incêndio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59112" cy="4351337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É obrigatória a adoção de medidas que atendam, de forma eficaz, às necessidades de prevenção e combate a incêndio para os diversos setores, atividades, máquinas e equipamentos do canteiro de obras.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Deve haver um sistema de alarme capaz de dar sinais perceptíveis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094FC5-94E4-7E08-E6F3-20166379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212" y="4371975"/>
            <a:ext cx="2514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3942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2058</TotalTime>
  <Words>1380</Words>
  <Application>Microsoft Office PowerPoint</Application>
  <PresentationFormat>Widescreen</PresentationFormat>
  <Paragraphs>181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Century Schoolbook</vt:lpstr>
      <vt:lpstr>Times New Roman</vt:lpstr>
      <vt:lpstr>Wingdings 2</vt:lpstr>
      <vt:lpstr>Exibir</vt:lpstr>
      <vt:lpstr>Faculdade de tecnologia e ciências da Bahia Curso: Engenharia Civil/ Engenharia de Produção Disciplina: Organização do Trabalho e Gestão de Pessoas</vt:lpstr>
      <vt:lpstr>Principais elementos de um canteiro de obras</vt:lpstr>
      <vt:lpstr>Principais elementos de um canteiro de obras</vt:lpstr>
      <vt:lpstr>Principais elementos de um canteiro de obras</vt:lpstr>
      <vt:lpstr>Instalações sanitárias</vt:lpstr>
      <vt:lpstr>Instalações sanitárias</vt:lpstr>
      <vt:lpstr>Exemplo</vt:lpstr>
      <vt:lpstr>Vestiários</vt:lpstr>
      <vt:lpstr>Proteção contra incêndio</vt:lpstr>
      <vt:lpstr>Sinalização de segurança</vt:lpstr>
      <vt:lpstr>Sinalização de segurança</vt:lpstr>
      <vt:lpstr>Tapumes</vt:lpstr>
      <vt:lpstr>Layout industrial</vt:lpstr>
      <vt:lpstr>Layout industrial</vt:lpstr>
      <vt:lpstr>Layout industrial</vt:lpstr>
      <vt:lpstr>Layout industrial</vt:lpstr>
      <vt:lpstr>Arranjo do espaço</vt:lpstr>
      <vt:lpstr>Layout industrial</vt:lpstr>
      <vt:lpstr>Layout industrial</vt:lpstr>
      <vt:lpstr>Layout industrial</vt:lpstr>
      <vt:lpstr>Layout industrial</vt:lpstr>
      <vt:lpstr>Layout industrial</vt:lpstr>
      <vt:lpstr>Arranjo do espaço</vt:lpstr>
      <vt:lpstr>Arranjo do espaço</vt:lpstr>
      <vt:lpstr>Tripé do gerenciamento de projetos</vt:lpstr>
      <vt:lpstr>Gerenciamento de projetos</vt:lpstr>
      <vt:lpstr>5W2H</vt:lpstr>
      <vt:lpstr>5W2H</vt:lpstr>
      <vt:lpstr>5W2H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tecnologia das construções</dc:title>
  <dc:creator>Juliane Santos Souza</dc:creator>
  <cp:lastModifiedBy>Juliane Santos Souza</cp:lastModifiedBy>
  <cp:revision>96</cp:revision>
  <dcterms:created xsi:type="dcterms:W3CDTF">2020-02-28T14:19:29Z</dcterms:created>
  <dcterms:modified xsi:type="dcterms:W3CDTF">2022-05-27T22:41:20Z</dcterms:modified>
</cp:coreProperties>
</file>