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9"/>
  </p:notesMasterIdLst>
  <p:sldIdLst>
    <p:sldId id="256" r:id="rId2"/>
    <p:sldId id="259" r:id="rId3"/>
    <p:sldId id="283" r:id="rId4"/>
    <p:sldId id="290" r:id="rId5"/>
    <p:sldId id="291" r:id="rId6"/>
    <p:sldId id="262" r:id="rId7"/>
    <p:sldId id="278" r:id="rId8"/>
    <p:sldId id="261" r:id="rId9"/>
    <p:sldId id="279" r:id="rId10"/>
    <p:sldId id="280" r:id="rId11"/>
    <p:sldId id="287" r:id="rId12"/>
    <p:sldId id="284" r:id="rId13"/>
    <p:sldId id="286" r:id="rId14"/>
    <p:sldId id="263" r:id="rId15"/>
    <p:sldId id="289" r:id="rId16"/>
    <p:sldId id="288" r:id="rId17"/>
    <p:sldId id="281" r:id="rId18"/>
    <p:sldId id="264" r:id="rId19"/>
    <p:sldId id="275" r:id="rId20"/>
    <p:sldId id="276" r:id="rId21"/>
    <p:sldId id="265" r:id="rId22"/>
    <p:sldId id="271" r:id="rId23"/>
    <p:sldId id="285" r:id="rId24"/>
    <p:sldId id="292" r:id="rId25"/>
    <p:sldId id="295" r:id="rId26"/>
    <p:sldId id="293" r:id="rId27"/>
    <p:sldId id="294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7" autoAdjust="0"/>
    <p:restoredTop sz="94660"/>
  </p:normalViewPr>
  <p:slideViewPr>
    <p:cSldViewPr>
      <p:cViewPr varScale="1">
        <p:scale>
          <a:sx n="64" d="100"/>
          <a:sy n="64" d="100"/>
        </p:scale>
        <p:origin x="102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1520F5-7739-46F6-A021-2938CED0C8FD}" type="datetimeFigureOut">
              <a:rPr lang="pt-BR" smtClean="0"/>
              <a:t>30/09/2022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5BC83-EDB7-49DC-827F-6454D80BAB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9641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5BC83-EDB7-49DC-827F-6454D80BAB9B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4872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5BC83-EDB7-49DC-827F-6454D80BAB9B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4100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5BC83-EDB7-49DC-827F-6454D80BAB9B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8473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5C24EA1D-B19B-4F37-8A17-729A5B16EF18}" type="datetimeFigureOut">
              <a:rPr lang="pt-BR" smtClean="0"/>
              <a:t>30/09/2022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81544693-96B1-4C89-A591-EBEDB04EA5FD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124634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4EA1D-B19B-4F37-8A17-729A5B16EF18}" type="datetimeFigureOut">
              <a:rPr lang="pt-BR" smtClean="0"/>
              <a:t>30/09/2022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4693-96B1-4C89-A591-EBEDB04EA5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796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4EA1D-B19B-4F37-8A17-729A5B16EF18}" type="datetimeFigureOut">
              <a:rPr lang="pt-BR" smtClean="0"/>
              <a:t>30/09/2022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4693-96B1-4C89-A591-EBEDB04EA5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0234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4EA1D-B19B-4F37-8A17-729A5B16EF18}" type="datetimeFigureOut">
              <a:rPr lang="pt-BR" smtClean="0"/>
              <a:t>30/09/2022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4693-96B1-4C89-A591-EBEDB04EA5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9665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4EA1D-B19B-4F37-8A17-729A5B16EF18}" type="datetimeFigureOut">
              <a:rPr lang="pt-BR" smtClean="0"/>
              <a:t>30/09/2022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4693-96B1-4C89-A591-EBEDB04EA5FD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07485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4EA1D-B19B-4F37-8A17-729A5B16EF18}" type="datetimeFigureOut">
              <a:rPr lang="pt-BR" smtClean="0"/>
              <a:t>30/09/2022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4693-96B1-4C89-A591-EBEDB04EA5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5708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4EA1D-B19B-4F37-8A17-729A5B16EF18}" type="datetimeFigureOut">
              <a:rPr lang="pt-BR" smtClean="0"/>
              <a:t>30/09/2022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4693-96B1-4C89-A591-EBEDB04EA5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1762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4EA1D-B19B-4F37-8A17-729A5B16EF18}" type="datetimeFigureOut">
              <a:rPr lang="pt-BR" smtClean="0"/>
              <a:t>30/09/2022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4693-96B1-4C89-A591-EBEDB04EA5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7220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4EA1D-B19B-4F37-8A17-729A5B16EF18}" type="datetimeFigureOut">
              <a:rPr lang="pt-BR" smtClean="0"/>
              <a:t>30/09/2022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4693-96B1-4C89-A591-EBEDB04EA5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2572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4EA1D-B19B-4F37-8A17-729A5B16EF18}" type="datetimeFigureOut">
              <a:rPr lang="pt-BR" smtClean="0"/>
              <a:t>30/09/2022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4693-96B1-4C89-A591-EBEDB04EA5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3818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4EA1D-B19B-4F37-8A17-729A5B16EF18}" type="datetimeFigureOut">
              <a:rPr lang="pt-BR" smtClean="0"/>
              <a:t>30/09/2022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4693-96B1-4C89-A591-EBEDB04EA5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9489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5C24EA1D-B19B-4F37-8A17-729A5B16EF18}" type="datetimeFigureOut">
              <a:rPr lang="pt-BR" smtClean="0"/>
              <a:t>30/09/2022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81544693-96B1-4C89-A591-EBEDB04EA5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4536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ctrTitle"/>
          </p:nvPr>
        </p:nvSpPr>
        <p:spPr>
          <a:xfrm>
            <a:off x="3575720" y="0"/>
            <a:ext cx="8784976" cy="1470025"/>
          </a:xfrm>
        </p:spPr>
        <p:txBody>
          <a:bodyPr/>
          <a:lstStyle/>
          <a:p>
            <a:r>
              <a:rPr lang="pt-BR" sz="2400" dirty="0"/>
              <a:t>Faculdade de tecnologia e ciências da Bahia</a:t>
            </a:r>
            <a:br>
              <a:rPr lang="pt-BR" sz="2400" dirty="0"/>
            </a:br>
            <a:r>
              <a:rPr lang="pt-BR" sz="2400" dirty="0"/>
              <a:t>Curso: Engenharia Civil</a:t>
            </a:r>
            <a:br>
              <a:rPr lang="pt-BR" sz="2400" dirty="0"/>
            </a:br>
            <a:r>
              <a:rPr lang="pt-BR" sz="2400" dirty="0"/>
              <a:t>Disciplina: Organização do Trabalho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15480" y="3068960"/>
            <a:ext cx="9361040" cy="2088232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pt-BR" sz="5000" b="1" dirty="0"/>
              <a:t>Programa 8S</a:t>
            </a:r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r"/>
            <a:r>
              <a:rPr lang="pt-BR" sz="3300" dirty="0"/>
              <a:t>Professora: Juliane Souza</a:t>
            </a:r>
          </a:p>
          <a:p>
            <a:pPr algn="ctr"/>
            <a:endParaRPr lang="pt-BR" dirty="0"/>
          </a:p>
        </p:txBody>
      </p:sp>
      <p:pic>
        <p:nvPicPr>
          <p:cNvPr id="5" name="Imagem 4" descr="Fatec_Log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282856"/>
            <a:ext cx="2736304" cy="12739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1824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t-BR" dirty="0"/>
            </a:br>
            <a:r>
              <a:rPr lang="pt-BR" dirty="0"/>
              <a:t>Organização (SEITON)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000" dirty="0"/>
              <a:t>Num ambiente de trabalho figuram como principais vantagens deste senso: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Maior controle de estoque e documentos; </a:t>
            </a:r>
          </a:p>
          <a:p>
            <a:pPr algn="just"/>
            <a:r>
              <a:rPr lang="pt-BR" sz="2000" dirty="0"/>
              <a:t>Uso otimizado do espaço; </a:t>
            </a:r>
          </a:p>
          <a:p>
            <a:pPr algn="just"/>
            <a:r>
              <a:rPr lang="pt-BR" sz="2000" dirty="0"/>
              <a:t>Eficiência na localização de materiais e informações; </a:t>
            </a:r>
          </a:p>
          <a:p>
            <a:pPr algn="just"/>
            <a:r>
              <a:rPr lang="pt-BR" sz="2000" dirty="0"/>
              <a:t>A redução na frequência de possíveis furtos de ferramentas; </a:t>
            </a:r>
          </a:p>
          <a:p>
            <a:pPr algn="just"/>
            <a:r>
              <a:rPr lang="pt-BR" sz="2000" dirty="0"/>
              <a:t>A redução do desperdício de tempo e materiais; </a:t>
            </a:r>
          </a:p>
          <a:p>
            <a:pPr algn="just"/>
            <a:r>
              <a:rPr lang="pt-BR" sz="2000" dirty="0"/>
              <a:t>A diminuição do risco de acidentes</a:t>
            </a:r>
          </a:p>
        </p:txBody>
      </p:sp>
    </p:spTree>
    <p:extLst>
      <p:ext uri="{BB962C8B-B14F-4D97-AF65-F5344CB8AC3E}">
        <p14:creationId xmlns:p14="http://schemas.microsoft.com/office/powerpoint/2010/main" val="209846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F70D0A-0FFC-6E88-138B-1CE8E0C97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0864" y="704616"/>
            <a:ext cx="9692640" cy="1325562"/>
          </a:xfrm>
        </p:spPr>
        <p:txBody>
          <a:bodyPr/>
          <a:lstStyle/>
          <a:p>
            <a:r>
              <a:rPr lang="pt-BR" dirty="0"/>
              <a:t>Organização (SEITON)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B4F5E3F-DE2F-EA19-2E1F-E0027D9965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just"/>
            <a:endParaRPr lang="pt-BR" sz="1600" dirty="0"/>
          </a:p>
          <a:p>
            <a:pPr lvl="1" algn="just"/>
            <a:r>
              <a:rPr lang="pt-BR" sz="1800" dirty="0"/>
              <a:t>Organização das bancadas, adequando o layout do setor para as necessidades da equipe.</a:t>
            </a:r>
            <a:endParaRPr lang="pt-BR" sz="1600" dirty="0"/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4BACB39-03DB-5576-C70F-1D791C1902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520" y="2952785"/>
            <a:ext cx="8368992" cy="35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766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t-BR" dirty="0"/>
            </a:br>
            <a:r>
              <a:rPr lang="pt-BR" dirty="0"/>
              <a:t>Organização (SEITON)</a:t>
            </a:r>
            <a:br>
              <a:rPr lang="pt-BR" dirty="0"/>
            </a:br>
            <a:endParaRPr lang="pt-B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1872" y="1308145"/>
            <a:ext cx="9207851" cy="518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6378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901CCB-6988-E854-C12A-E54FCA3D8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680" y="980728"/>
            <a:ext cx="9692640" cy="1325562"/>
          </a:xfrm>
        </p:spPr>
        <p:txBody>
          <a:bodyPr/>
          <a:lstStyle/>
          <a:p>
            <a:r>
              <a:rPr lang="pt-BR" dirty="0"/>
              <a:t>Organização (SEITON)</a:t>
            </a:r>
            <a:br>
              <a:rPr lang="pt-BR" dirty="0"/>
            </a:br>
            <a:endParaRPr lang="pt-BR" dirty="0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95E8232E-B818-F84C-5A14-06DE6D9D61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5640" y="1916832"/>
            <a:ext cx="5986256" cy="4796847"/>
          </a:xfrm>
        </p:spPr>
      </p:pic>
    </p:spTree>
    <p:extLst>
      <p:ext uri="{BB962C8B-B14F-4D97-AF65-F5344CB8AC3E}">
        <p14:creationId xmlns:p14="http://schemas.microsoft.com/office/powerpoint/2010/main" val="2616835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t-BR" dirty="0"/>
            </a:br>
            <a:r>
              <a:rPr lang="pt-BR" dirty="0"/>
              <a:t>Limpeza (SEISO)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37488" y="1556792"/>
            <a:ext cx="9692640" cy="4351337"/>
          </a:xfrm>
        </p:spPr>
        <p:txBody>
          <a:bodyPr>
            <a:normAutofit/>
          </a:bodyPr>
          <a:lstStyle/>
          <a:p>
            <a:pPr algn="just"/>
            <a:r>
              <a:rPr lang="pt-BR" sz="2000" dirty="0"/>
              <a:t>Esse item se baseia na limpeza e investigação minuciosa do local de trabalho, em busca de rotinas que geram sujeira ou imperfeições. </a:t>
            </a:r>
          </a:p>
          <a:p>
            <a:pPr lvl="1" algn="just"/>
            <a:r>
              <a:rPr lang="pt-BR" sz="1800" dirty="0"/>
              <a:t>Qualquer elemento que possa causar algum distúrbio e desconforto (como mau cheiro, falhas na iluminação ou ruídos) deve ser eliminado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Descarte adequado dos resíduos gerados</a:t>
            </a:r>
          </a:p>
          <a:p>
            <a:pPr lvl="1" algn="just"/>
            <a:r>
              <a:rPr lang="pt-BR" sz="2000" dirty="0"/>
              <a:t>O ideal seria que cada colaborador pratique o senso de limpeza no seu próprio posto de trabalho</a:t>
            </a:r>
          </a:p>
        </p:txBody>
      </p:sp>
    </p:spTree>
    <p:extLst>
      <p:ext uri="{BB962C8B-B14F-4D97-AF65-F5344CB8AC3E}">
        <p14:creationId xmlns:p14="http://schemas.microsoft.com/office/powerpoint/2010/main" val="3847843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D41089-9855-175A-8F56-C0578E9E4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679" y="852319"/>
            <a:ext cx="9692640" cy="1325562"/>
          </a:xfrm>
        </p:spPr>
        <p:txBody>
          <a:bodyPr/>
          <a:lstStyle/>
          <a:p>
            <a:r>
              <a:rPr lang="pt-BR" dirty="0"/>
              <a:t>Limpeza (SEISO)</a:t>
            </a:r>
            <a:br>
              <a:rPr lang="pt-BR" dirty="0"/>
            </a:br>
            <a:endParaRPr lang="pt-BR" dirty="0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8E061F34-D31D-0444-55BD-030B2CD696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8080" y="2276872"/>
            <a:ext cx="8875839" cy="372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3211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64EF99-81FC-18E1-823F-718EF7DCC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677863"/>
            <a:ext cx="9692640" cy="1325562"/>
          </a:xfrm>
        </p:spPr>
        <p:txBody>
          <a:bodyPr/>
          <a:lstStyle/>
          <a:p>
            <a:r>
              <a:rPr lang="pt-BR" dirty="0"/>
              <a:t>Limpeza (SEISO)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E9C0027-FEE6-A5EE-FEF1-DBB3D44EBC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0084" y="2924944"/>
            <a:ext cx="5626216" cy="4351337"/>
          </a:xfrm>
        </p:spPr>
        <p:txBody>
          <a:bodyPr/>
          <a:lstStyle/>
          <a:p>
            <a:r>
              <a:rPr lang="pt-BR" dirty="0"/>
              <a:t>Limpeza geral do setor, se necessário pintar paredes e piso. </a:t>
            </a:r>
          </a:p>
          <a:p>
            <a:r>
              <a:rPr lang="pt-BR" dirty="0"/>
              <a:t>Definir uma frequência de limpeza, inclusive para os locais de difícil acesso.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9CAB991-42EC-3A22-17A0-D1BA5F20E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692" y="57843"/>
            <a:ext cx="4879307" cy="3371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4FF0F319-B914-0894-7A15-30232AD4D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693" y="3584542"/>
            <a:ext cx="4879306" cy="3273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32046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t-BR" dirty="0"/>
            </a:br>
            <a:r>
              <a:rPr lang="pt-BR" dirty="0"/>
              <a:t>Limpeza (SEISO)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596047"/>
            <a:ext cx="9668256" cy="43513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000" dirty="0"/>
              <a:t>As principais vantagens do Senso de Limpeza são: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Maior cuidado com os equipamentos por parte dos funcionários; </a:t>
            </a:r>
          </a:p>
          <a:p>
            <a:pPr algn="just"/>
            <a:r>
              <a:rPr lang="pt-BR" sz="2000" dirty="0"/>
              <a:t>Separação dos resíduos para reciclagem; </a:t>
            </a:r>
          </a:p>
          <a:p>
            <a:pPr algn="just"/>
            <a:r>
              <a:rPr lang="pt-BR" sz="2000" dirty="0"/>
              <a:t>Maior motivação e disposição para o trabalho;</a:t>
            </a:r>
          </a:p>
          <a:p>
            <a:pPr algn="just"/>
            <a:r>
              <a:rPr lang="pt-BR" sz="2000" dirty="0"/>
              <a:t>e consequentemente, na imagem da empresa.</a:t>
            </a:r>
          </a:p>
        </p:txBody>
      </p:sp>
    </p:spTree>
    <p:extLst>
      <p:ext uri="{BB962C8B-B14F-4D97-AF65-F5344CB8AC3E}">
        <p14:creationId xmlns:p14="http://schemas.microsoft.com/office/powerpoint/2010/main" val="5396604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9883" y="691259"/>
            <a:ext cx="9260613" cy="990600"/>
          </a:xfrm>
        </p:spPr>
        <p:txBody>
          <a:bodyPr>
            <a:normAutofit fontScale="90000"/>
          </a:bodyPr>
          <a:lstStyle/>
          <a:p>
            <a:br>
              <a:rPr lang="pt-BR" dirty="0"/>
            </a:br>
            <a:r>
              <a:rPr lang="pt-BR" dirty="0"/>
              <a:t>Padronização e Saúde (SEIKETSU)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9883" y="1484784"/>
            <a:ext cx="8595360" cy="4351337"/>
          </a:xfrm>
        </p:spPr>
        <p:txBody>
          <a:bodyPr>
            <a:normAutofit/>
          </a:bodyPr>
          <a:lstStyle/>
          <a:p>
            <a:pPr algn="just"/>
            <a:r>
              <a:rPr lang="pt-BR" sz="2000" dirty="0"/>
              <a:t>Manter a </a:t>
            </a:r>
            <a:r>
              <a:rPr lang="pt-BR" sz="2000" b="1" dirty="0"/>
              <a:t>segurança no ambiente de trabalho </a:t>
            </a:r>
            <a:r>
              <a:rPr lang="pt-BR" sz="2000" dirty="0"/>
              <a:t>e identificar situações que possam prejudicar a </a:t>
            </a:r>
            <a:r>
              <a:rPr lang="pt-BR" sz="2000" b="1" dirty="0"/>
              <a:t>saúde dos trabalhadores</a:t>
            </a:r>
            <a:r>
              <a:rPr lang="pt-BR" sz="2000" dirty="0"/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591" y="2504546"/>
            <a:ext cx="4313974" cy="344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EE1F52EB-6DBD-4E7E-A7CE-7985FBE6F3D5}"/>
              </a:ext>
            </a:extLst>
          </p:cNvPr>
          <p:cNvSpPr txBox="1"/>
          <p:nvPr/>
        </p:nvSpPr>
        <p:spPr>
          <a:xfrm>
            <a:off x="1454218" y="3017984"/>
            <a:ext cx="610537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000" dirty="0"/>
              <a:t>Postos de trabalho devem apresentar boas condições de trabalho, produtos químicos armazenados verificando constantemente se há vazamento, cabeamento elétrico devidamente isolado, buracos que possam causar a queda de algum colaborador devem ser tapados imediatamente, iluminação adequada principalmente quando houver trabalho noturno.</a:t>
            </a:r>
          </a:p>
        </p:txBody>
      </p:sp>
    </p:spTree>
    <p:extLst>
      <p:ext uri="{BB962C8B-B14F-4D97-AF65-F5344CB8AC3E}">
        <p14:creationId xmlns:p14="http://schemas.microsoft.com/office/powerpoint/2010/main" val="25946842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t-BR" b="1" dirty="0"/>
            </a:br>
            <a:r>
              <a:rPr lang="pt-BR" dirty="0"/>
              <a:t>Padronização e Saúde (SEIKETSU)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6314" y="1484784"/>
            <a:ext cx="9663814" cy="4351337"/>
          </a:xfrm>
        </p:spPr>
        <p:txBody>
          <a:bodyPr>
            <a:noAutofit/>
          </a:bodyPr>
          <a:lstStyle/>
          <a:p>
            <a:pPr algn="just"/>
            <a:r>
              <a:rPr lang="pt-BR" sz="2000" dirty="0"/>
              <a:t>A quantidade e qualidade da iluminação para o trabalho são adequadas?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Os colaboradores estão utilizando equipamentos de proteção individual (EPIs) e equipamentos de proteção coletiva (</a:t>
            </a:r>
            <a:r>
              <a:rPr lang="pt-BR" sz="2000" dirty="0" err="1"/>
              <a:t>EPCs</a:t>
            </a:r>
            <a:r>
              <a:rPr lang="pt-BR" sz="2000" dirty="0"/>
              <a:t>)?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Os locais de vivência (refeitórios, sanitários e vestiários) estão em boas condições?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Há preocupação com a higiene do local?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A relação entre os colegas de trabalho é boa?</a:t>
            </a:r>
          </a:p>
        </p:txBody>
      </p:sp>
    </p:spTree>
    <p:extLst>
      <p:ext uri="{BB962C8B-B14F-4D97-AF65-F5344CB8AC3E}">
        <p14:creationId xmlns:p14="http://schemas.microsoft.com/office/powerpoint/2010/main" val="1120476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Programa 5S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514648" cy="4351337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sz="2000" dirty="0"/>
              <a:t>O Programa 5S nasceu no Japão, no final da década de 1960, como parte do esforço empreendido para reconstruir o país derrotado no pós-guerra;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No programa 5S não só os aspectos de qualidade e produtividade devem ser delegados aos funcionários, mas também atividades de </a:t>
            </a:r>
            <a:r>
              <a:rPr lang="pt-BR" sz="2000" b="1" dirty="0"/>
              <a:t>organização da área de trabalho</a:t>
            </a:r>
            <a:r>
              <a:rPr lang="pt-BR" sz="2000" dirty="0"/>
              <a:t>, propiciando ao próprio funcionário saber o que está certo e o que está errado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O programa se propõe, com a ajuda dos 5 sensos, a deixar o ambiente livre de materiais desnecessários, organizado, limpo e seguro.</a:t>
            </a:r>
          </a:p>
          <a:p>
            <a:pPr lvl="1" algn="just"/>
            <a:r>
              <a:rPr lang="pt-BR" sz="2000" dirty="0"/>
              <a:t>Melhora na organização e a limpeza do ambiente de trabalho;</a:t>
            </a:r>
          </a:p>
          <a:p>
            <a:pPr lvl="1" algn="just"/>
            <a:r>
              <a:rPr lang="pt-BR" sz="2000" dirty="0"/>
              <a:t>Mudança de comportamento dos profissionais em relação à cultura do desperdício;</a:t>
            </a:r>
          </a:p>
          <a:p>
            <a:pPr lvl="1" algn="just"/>
            <a:r>
              <a:rPr lang="pt-BR" sz="2000" dirty="0"/>
              <a:t>Ambiente livre de materiais inúteis e com operadores conscientes.</a:t>
            </a:r>
          </a:p>
          <a:p>
            <a:pPr algn="just"/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067572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/>
              <a:t>Padronização e Saúde (SEIKETSU)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t-BR" sz="2000" dirty="0"/>
              <a:t>Com a implantação desse senso são esperados os seguintes benefícios: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Aumento da sensação de segurança;</a:t>
            </a:r>
          </a:p>
          <a:p>
            <a:pPr algn="just"/>
            <a:r>
              <a:rPr lang="pt-BR" sz="2000" dirty="0"/>
              <a:t>Melhoria na imagem dos funcionários;</a:t>
            </a:r>
          </a:p>
          <a:p>
            <a:pPr algn="just"/>
            <a:r>
              <a:rPr lang="pt-BR" sz="2000" dirty="0"/>
              <a:t>Melhoria da imagem da empresa perante os clientes;</a:t>
            </a:r>
          </a:p>
          <a:p>
            <a:pPr algn="just"/>
            <a:r>
              <a:rPr lang="pt-BR" sz="2000" dirty="0"/>
              <a:t>Colaboradores mais saudáveis;</a:t>
            </a:r>
          </a:p>
          <a:p>
            <a:pPr algn="just"/>
            <a:r>
              <a:rPr lang="pt-BR" sz="2000" dirty="0"/>
              <a:t>Melhoria na qualidade de vida dos colaboradores.</a:t>
            </a:r>
          </a:p>
          <a:p>
            <a:pPr algn="just"/>
            <a:endParaRPr lang="pt-BR" sz="2000" dirty="0"/>
          </a:p>
          <a:p>
            <a:pPr marL="0" indent="0" algn="just">
              <a:buNone/>
            </a:pPr>
            <a:r>
              <a:rPr lang="pt-BR" sz="2000" b="1" dirty="0"/>
              <a:t>O fornecimento de EPIs, bem como o treinamento dos indivíduos para o uso correto é de responsabilidade da empresa</a:t>
            </a:r>
          </a:p>
          <a:p>
            <a:pPr algn="just"/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1970612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61872" y="1556792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pt-BR" dirty="0"/>
              <a:t>Disciplina (SHITSUKE)</a:t>
            </a:r>
            <a:br>
              <a:rPr lang="pt-BR" dirty="0"/>
            </a:b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370632" cy="4351337"/>
          </a:xfrm>
        </p:spPr>
        <p:txBody>
          <a:bodyPr>
            <a:normAutofit/>
          </a:bodyPr>
          <a:lstStyle/>
          <a:p>
            <a:pPr algn="just"/>
            <a:r>
              <a:rPr lang="pt-BR" sz="2000" dirty="0"/>
              <a:t>A disciplina, que pode ser considerada a chave do programa, existe quando cada um exerce seu papel para a melhoria do ambiente de trabalho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Fica estabelecida a necessidade dos funcionários estarem comprometidos com o cumprimento rigoroso dos padrões éticos e morais e com a melhoria continua nos níveis pessoal e organizacional da empresa.</a:t>
            </a:r>
          </a:p>
          <a:p>
            <a:pPr algn="just"/>
            <a:endParaRPr lang="pt-BR" sz="2000" dirty="0"/>
          </a:p>
        </p:txBody>
      </p:sp>
      <p:sp>
        <p:nvSpPr>
          <p:cNvPr id="4" name="Retângulo 3"/>
          <p:cNvSpPr/>
          <p:nvPr/>
        </p:nvSpPr>
        <p:spPr>
          <a:xfrm>
            <a:off x="4367808" y="4762475"/>
            <a:ext cx="3600400" cy="16561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/>
              <a:t>Todos ajudam</a:t>
            </a:r>
          </a:p>
        </p:txBody>
      </p:sp>
    </p:spTree>
    <p:extLst>
      <p:ext uri="{BB962C8B-B14F-4D97-AF65-F5344CB8AC3E}">
        <p14:creationId xmlns:p14="http://schemas.microsoft.com/office/powerpoint/2010/main" val="8895109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7448" y="1052736"/>
            <a:ext cx="9692640" cy="1325562"/>
          </a:xfrm>
        </p:spPr>
        <p:txBody>
          <a:bodyPr>
            <a:normAutofit fontScale="90000"/>
          </a:bodyPr>
          <a:lstStyle/>
          <a:p>
            <a:br>
              <a:rPr lang="pt-BR" dirty="0"/>
            </a:br>
            <a:br>
              <a:rPr lang="pt-BR" dirty="0"/>
            </a:br>
            <a:r>
              <a:rPr lang="pt-BR" dirty="0"/>
              <a:t>Disciplina (SHITSUKE)</a:t>
            </a:r>
            <a:br>
              <a:rPr lang="pt-BR" dirty="0"/>
            </a:b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2000" dirty="0"/>
              <a:t>Como implantar? </a:t>
            </a:r>
          </a:p>
          <a:p>
            <a:endParaRPr lang="pt-BR" sz="2000" dirty="0"/>
          </a:p>
          <a:p>
            <a:r>
              <a:rPr lang="pt-BR" sz="2000" dirty="0"/>
              <a:t>Disciplinar a prática dos “S” anteriores</a:t>
            </a:r>
          </a:p>
          <a:p>
            <a:r>
              <a:rPr lang="pt-BR" sz="2000" dirty="0"/>
              <a:t>Compartilhar objetivos</a:t>
            </a:r>
          </a:p>
          <a:p>
            <a:r>
              <a:rPr lang="pt-BR" sz="2000" dirty="0"/>
              <a:t>Difundir regularmente conceitos e informações</a:t>
            </a:r>
          </a:p>
          <a:p>
            <a:r>
              <a:rPr lang="pt-BR" sz="2000" dirty="0"/>
              <a:t>Criar mecanismos de avaliação e motivação</a:t>
            </a:r>
          </a:p>
          <a:p>
            <a:r>
              <a:rPr lang="pt-BR" sz="2000" dirty="0"/>
              <a:t>Participar dos programas de treinamento</a:t>
            </a:r>
          </a:p>
        </p:txBody>
      </p:sp>
    </p:spTree>
    <p:extLst>
      <p:ext uri="{BB962C8B-B14F-4D97-AF65-F5344CB8AC3E}">
        <p14:creationId xmlns:p14="http://schemas.microsoft.com/office/powerpoint/2010/main" val="7680467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43DB646E-958E-4213-B41A-0A2CC2E2A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813" y="404664"/>
            <a:ext cx="7812374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1509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E36DEF-77E1-3E89-5958-C6087B81D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680" y="1196752"/>
            <a:ext cx="9692640" cy="1325562"/>
          </a:xfrm>
        </p:spPr>
        <p:txBody>
          <a:bodyPr>
            <a:normAutofit fontScale="90000"/>
          </a:bodyPr>
          <a:lstStyle/>
          <a:p>
            <a:br>
              <a:rPr lang="pt-BR" dirty="0"/>
            </a:br>
            <a:br>
              <a:rPr lang="pt-BR" dirty="0"/>
            </a:br>
            <a:br>
              <a:rPr lang="pt-BR" dirty="0"/>
            </a:br>
            <a:br>
              <a:rPr lang="pt-BR" dirty="0"/>
            </a:br>
            <a:br>
              <a:rPr lang="pt-BR" dirty="0"/>
            </a:br>
            <a:r>
              <a:rPr lang="pt-BR" dirty="0"/>
              <a:t>Senso de Determinação e União (</a:t>
            </a:r>
            <a:r>
              <a:rPr lang="pt-BR" i="0" dirty="0" err="1">
                <a:solidFill>
                  <a:srgbClr val="333333"/>
                </a:solidFill>
                <a:effectLst/>
              </a:rPr>
              <a:t>Shikari</a:t>
            </a:r>
            <a:r>
              <a:rPr lang="pt-BR" i="0" dirty="0">
                <a:solidFill>
                  <a:srgbClr val="333333"/>
                </a:solidFill>
                <a:effectLst/>
              </a:rPr>
              <a:t> </a:t>
            </a:r>
            <a:r>
              <a:rPr lang="pt-BR" i="0" dirty="0" err="1">
                <a:solidFill>
                  <a:srgbClr val="333333"/>
                </a:solidFill>
                <a:effectLst/>
              </a:rPr>
              <a:t>Yaro</a:t>
            </a:r>
            <a:r>
              <a:rPr lang="pt-BR" i="0" dirty="0">
                <a:solidFill>
                  <a:srgbClr val="333333"/>
                </a:solidFill>
                <a:effectLst/>
              </a:rPr>
              <a:t>)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EEC1F43-49D3-7982-E775-F4551A97B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2234282"/>
            <a:ext cx="9692640" cy="4351337"/>
          </a:xfrm>
        </p:spPr>
        <p:txBody>
          <a:bodyPr/>
          <a:lstStyle/>
          <a:p>
            <a:pPr algn="just"/>
            <a:r>
              <a:rPr lang="pt-BR" b="0" i="0" dirty="0">
                <a:effectLst/>
                <a:latin typeface="+mj-lt"/>
              </a:rPr>
              <a:t>Considera o trabalho em time para se alcançar os resultados esperados, através do comprometimento, motivação e liderança dos colaboradores;</a:t>
            </a:r>
          </a:p>
          <a:p>
            <a:pPr algn="just"/>
            <a:endParaRPr lang="pt-BR" dirty="0">
              <a:latin typeface="+mj-lt"/>
            </a:endParaRPr>
          </a:p>
          <a:p>
            <a:pPr algn="just"/>
            <a:r>
              <a:rPr lang="pt-BR" b="0" i="0" dirty="0">
                <a:effectLst/>
                <a:latin typeface="+mj-lt"/>
              </a:rPr>
              <a:t>O exemplo vem de da alta administração;</a:t>
            </a:r>
          </a:p>
          <a:p>
            <a:pPr algn="just"/>
            <a:endParaRPr lang="pt-BR" dirty="0">
              <a:latin typeface="+mj-lt"/>
            </a:endParaRPr>
          </a:p>
          <a:p>
            <a:pPr algn="just"/>
            <a:r>
              <a:rPr lang="pt-BR" b="0" i="0" dirty="0">
                <a:effectLst/>
                <a:latin typeface="+mj-lt"/>
              </a:rPr>
              <a:t>Motivação, </a:t>
            </a:r>
            <a:r>
              <a:rPr lang="pt-BR" dirty="0">
                <a:latin typeface="+mj-lt"/>
              </a:rPr>
              <a:t>l</a:t>
            </a:r>
            <a:r>
              <a:rPr lang="pt-BR" b="0" i="0" dirty="0">
                <a:effectLst/>
                <a:latin typeface="+mj-lt"/>
              </a:rPr>
              <a:t>iderança e comunicação são as chaves deste Senso.</a:t>
            </a:r>
            <a:endParaRPr lang="pt-B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740109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23ED6F-D9C4-02F1-698B-439F239AF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2048" y="980728"/>
            <a:ext cx="9692640" cy="1325562"/>
          </a:xfrm>
        </p:spPr>
        <p:txBody>
          <a:bodyPr>
            <a:normAutofit fontScale="90000"/>
          </a:bodyPr>
          <a:lstStyle/>
          <a:p>
            <a:r>
              <a:rPr lang="pt-BR" dirty="0"/>
              <a:t>Senso de Determinação e União (</a:t>
            </a:r>
            <a:r>
              <a:rPr lang="pt-BR" i="0" dirty="0" err="1">
                <a:solidFill>
                  <a:srgbClr val="333333"/>
                </a:solidFill>
                <a:effectLst/>
              </a:rPr>
              <a:t>Shikari</a:t>
            </a:r>
            <a:r>
              <a:rPr lang="pt-BR" i="0" dirty="0">
                <a:solidFill>
                  <a:srgbClr val="333333"/>
                </a:solidFill>
                <a:effectLst/>
              </a:rPr>
              <a:t> </a:t>
            </a:r>
            <a:r>
              <a:rPr lang="pt-BR" i="0" dirty="0" err="1">
                <a:solidFill>
                  <a:srgbClr val="333333"/>
                </a:solidFill>
                <a:effectLst/>
              </a:rPr>
              <a:t>Yaro</a:t>
            </a:r>
            <a:r>
              <a:rPr lang="pt-BR" i="0" dirty="0">
                <a:solidFill>
                  <a:srgbClr val="333333"/>
                </a:solidFill>
                <a:effectLst/>
              </a:rPr>
              <a:t>)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3AEE80E-6BE2-CD8A-CBF2-980436222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702816" cy="4768552"/>
          </a:xfrm>
        </p:spPr>
        <p:txBody>
          <a:bodyPr>
            <a:normAutofit/>
          </a:bodyPr>
          <a:lstStyle/>
          <a:p>
            <a:pPr algn="l" fontAlgn="base"/>
            <a:r>
              <a:rPr lang="pt-BR" b="0" i="0" dirty="0">
                <a:effectLst/>
                <a:latin typeface="+mj-lt"/>
              </a:rPr>
              <a:t>Etapas de implementação:</a:t>
            </a:r>
          </a:p>
          <a:p>
            <a:pPr lvl="1" fontAlgn="base"/>
            <a:r>
              <a:rPr lang="pt-BR" sz="1800" b="0" i="0" dirty="0">
                <a:effectLst/>
                <a:latin typeface="+mj-lt"/>
              </a:rPr>
              <a:t>Conscientização da alta administração.</a:t>
            </a:r>
          </a:p>
          <a:p>
            <a:pPr lvl="1" fontAlgn="base"/>
            <a:r>
              <a:rPr lang="pt-BR" sz="1800" b="0" i="0" dirty="0">
                <a:effectLst/>
                <a:latin typeface="+mj-lt"/>
              </a:rPr>
              <a:t>Reunião entre diretores e gerentes.</a:t>
            </a:r>
          </a:p>
          <a:p>
            <a:pPr lvl="1" fontAlgn="base"/>
            <a:r>
              <a:rPr lang="pt-BR" sz="1800" b="0" i="0" dirty="0">
                <a:effectLst/>
                <a:latin typeface="+mj-lt"/>
              </a:rPr>
              <a:t>Escolha do coordenador do programa </a:t>
            </a:r>
            <a:r>
              <a:rPr lang="pt-BR" sz="1800" b="1" i="0" dirty="0">
                <a:effectLst/>
                <a:latin typeface="+mj-lt"/>
              </a:rPr>
              <a:t>8S</a:t>
            </a:r>
            <a:r>
              <a:rPr lang="pt-BR" sz="1800" b="0" i="0" dirty="0">
                <a:effectLst/>
                <a:latin typeface="+mj-lt"/>
              </a:rPr>
              <a:t>.</a:t>
            </a:r>
          </a:p>
          <a:p>
            <a:pPr lvl="1" fontAlgn="base"/>
            <a:r>
              <a:rPr lang="pt-BR" sz="1800" b="0" i="0" dirty="0">
                <a:effectLst/>
                <a:latin typeface="+mj-lt"/>
              </a:rPr>
              <a:t>Comunicação da empresa a todos os funcionários.</a:t>
            </a:r>
          </a:p>
          <a:p>
            <a:pPr lvl="1" fontAlgn="base"/>
            <a:r>
              <a:rPr lang="pt-BR" sz="1800" b="0" i="0" dirty="0">
                <a:effectLst/>
                <a:latin typeface="+mj-lt"/>
              </a:rPr>
              <a:t>Reunião entre gerentes, supervisores e funcionários.</a:t>
            </a:r>
          </a:p>
          <a:p>
            <a:pPr lvl="1" fontAlgn="base"/>
            <a:r>
              <a:rPr lang="pt-BR" sz="1800" b="0" i="0" dirty="0">
                <a:effectLst/>
                <a:latin typeface="+mj-lt"/>
              </a:rPr>
              <a:t>Divulgação do programa.</a:t>
            </a:r>
          </a:p>
          <a:p>
            <a:pPr lvl="1" fontAlgn="base"/>
            <a:r>
              <a:rPr lang="pt-BR" sz="1800" b="0" i="0" dirty="0">
                <a:effectLst/>
                <a:latin typeface="+mj-lt"/>
              </a:rPr>
              <a:t>Plano para motivação dos funcionários.</a:t>
            </a:r>
          </a:p>
          <a:p>
            <a:pPr lvl="1" algn="just" fontAlgn="base"/>
            <a:r>
              <a:rPr lang="pt-BR" sz="1800" b="0" i="0" dirty="0">
                <a:effectLst/>
                <a:latin typeface="+mj-lt"/>
              </a:rPr>
              <a:t>Auditoria operacional dos recursos humanos, quando é feita uma completa avaliação do grau de satisfação dos funcionários para com todas as condições de trabalho.</a:t>
            </a:r>
          </a:p>
          <a:p>
            <a:pPr lvl="1" fontAlgn="base"/>
            <a:r>
              <a:rPr lang="pt-BR" sz="1800" b="0" i="0" dirty="0">
                <a:effectLst/>
                <a:latin typeface="+mj-lt"/>
              </a:rPr>
              <a:t>Plano de ações imediatas para solução dos problemas críticos.</a:t>
            </a:r>
          </a:p>
          <a:p>
            <a:endParaRPr lang="pt-B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932270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73320D-E58F-BE21-C5EC-52145B7BB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7488" y="980728"/>
            <a:ext cx="9692640" cy="1325562"/>
          </a:xfrm>
        </p:spPr>
        <p:txBody>
          <a:bodyPr/>
          <a:lstStyle/>
          <a:p>
            <a:r>
              <a:rPr lang="pt-BR" dirty="0"/>
              <a:t>Senso de Treinamento (</a:t>
            </a:r>
            <a:r>
              <a:rPr lang="pt-BR" dirty="0" err="1"/>
              <a:t>Shido</a:t>
            </a:r>
            <a:r>
              <a:rPr lang="pt-BR" dirty="0"/>
              <a:t>)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CBE2041-0CB9-B7D3-602C-CE98CA8F3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68256" cy="4351337"/>
          </a:xfrm>
        </p:spPr>
        <p:txBody>
          <a:bodyPr>
            <a:normAutofit/>
          </a:bodyPr>
          <a:lstStyle/>
          <a:p>
            <a:pPr algn="just"/>
            <a:r>
              <a:rPr lang="pt-BR" b="0" i="0" dirty="0">
                <a:effectLst/>
                <a:latin typeface="+mj-lt"/>
              </a:rPr>
              <a:t>Os colaboradores deverão passar por treinamentos continuamente, para estarem cada vez mais capacitados a executarem as suas atividades.</a:t>
            </a:r>
          </a:p>
          <a:p>
            <a:pPr algn="just"/>
            <a:endParaRPr lang="pt-BR" b="0" i="0" dirty="0">
              <a:effectLst/>
              <a:latin typeface="+mj-lt"/>
            </a:endParaRPr>
          </a:p>
          <a:p>
            <a:pPr algn="just"/>
            <a:r>
              <a:rPr lang="pt-BR" dirty="0">
                <a:latin typeface="+mj-lt"/>
              </a:rPr>
              <a:t>Envolve:</a:t>
            </a:r>
            <a:endParaRPr lang="pt-BR" b="0" i="0" dirty="0">
              <a:effectLst/>
              <a:latin typeface="+mj-lt"/>
            </a:endParaRPr>
          </a:p>
          <a:p>
            <a:pPr lvl="1" fontAlgn="base"/>
            <a:r>
              <a:rPr lang="pt-BR" sz="1800" b="0" i="0" dirty="0">
                <a:effectLst/>
                <a:latin typeface="+mj-lt"/>
              </a:rPr>
              <a:t>Treinamento do coordenador do programa.</a:t>
            </a:r>
          </a:p>
          <a:p>
            <a:pPr lvl="1" fontAlgn="base"/>
            <a:r>
              <a:rPr lang="pt-BR" sz="1800" b="0" i="0" dirty="0">
                <a:effectLst/>
                <a:latin typeface="+mj-lt"/>
              </a:rPr>
              <a:t>Treinamento da diretoria.</a:t>
            </a:r>
          </a:p>
          <a:p>
            <a:pPr lvl="1" fontAlgn="base"/>
            <a:r>
              <a:rPr lang="pt-BR" sz="1800" b="0" i="0" dirty="0">
                <a:effectLst/>
                <a:latin typeface="+mj-lt"/>
              </a:rPr>
              <a:t>Treinamento dos gerentes.</a:t>
            </a:r>
          </a:p>
          <a:p>
            <a:pPr lvl="1" fontAlgn="base"/>
            <a:r>
              <a:rPr lang="pt-BR" sz="1800" b="0" i="0" dirty="0">
                <a:effectLst/>
                <a:latin typeface="+mj-lt"/>
              </a:rPr>
              <a:t>Seleção e treinamento dos facilitadores.</a:t>
            </a:r>
          </a:p>
          <a:p>
            <a:pPr lvl="1" fontAlgn="base"/>
            <a:r>
              <a:rPr lang="pt-BR" sz="1800" b="0" i="0" dirty="0">
                <a:effectLst/>
                <a:latin typeface="+mj-lt"/>
              </a:rPr>
              <a:t>Treinamento de todos os funcionários.</a:t>
            </a:r>
          </a:p>
        </p:txBody>
      </p:sp>
    </p:spTree>
    <p:extLst>
      <p:ext uri="{BB962C8B-B14F-4D97-AF65-F5344CB8AC3E}">
        <p14:creationId xmlns:p14="http://schemas.microsoft.com/office/powerpoint/2010/main" val="34204031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A11058-0DED-CCFC-4625-CD85C761A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Senso de economia e combate aos desperdícios (</a:t>
            </a:r>
            <a:r>
              <a:rPr lang="pt-BR" i="0" dirty="0" err="1">
                <a:solidFill>
                  <a:srgbClr val="333333"/>
                </a:solidFill>
                <a:effectLst/>
              </a:rPr>
              <a:t>Setsuyaku</a:t>
            </a:r>
            <a:r>
              <a:rPr lang="pt-BR" i="0" dirty="0">
                <a:solidFill>
                  <a:srgbClr val="333333"/>
                </a:solidFill>
                <a:effectLst/>
              </a:rPr>
              <a:t>)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7E109F1-222E-C31E-58AE-EE4ABFA97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>
            <a:noAutofit/>
          </a:bodyPr>
          <a:lstStyle/>
          <a:p>
            <a:pPr algn="just"/>
            <a:r>
              <a:rPr lang="pt-BR" b="0" i="0" dirty="0">
                <a:effectLst/>
                <a:latin typeface="+mj-lt"/>
              </a:rPr>
              <a:t>Todos os desperdícios e gastos desnecessários deverão ser eliminados e todas as oportunidades de melhorias identificadas deverão ser implementadas.</a:t>
            </a:r>
          </a:p>
          <a:p>
            <a:pPr algn="just"/>
            <a:r>
              <a:rPr lang="pt-BR" dirty="0">
                <a:latin typeface="+mj-lt"/>
              </a:rPr>
              <a:t>Importante:</a:t>
            </a:r>
          </a:p>
          <a:p>
            <a:pPr lvl="1" algn="just" fontAlgn="base"/>
            <a:r>
              <a:rPr lang="pt-BR" sz="1800" b="0" i="0" dirty="0">
                <a:effectLst/>
                <a:latin typeface="+mj-lt"/>
              </a:rPr>
              <a:t>Implantação do controle estatístico de processo (CEP): Gráficos e tabelas, podem ajudar no controle, </a:t>
            </a:r>
          </a:p>
          <a:p>
            <a:pPr lvl="1" algn="just" fontAlgn="base"/>
            <a:r>
              <a:rPr lang="pt-BR" sz="1800" b="0" i="0" dirty="0">
                <a:effectLst/>
                <a:latin typeface="+mj-lt"/>
              </a:rPr>
              <a:t>Valorização da engenharia de projetos. </a:t>
            </a:r>
          </a:p>
          <a:p>
            <a:pPr lvl="1" algn="just" fontAlgn="base"/>
            <a:r>
              <a:rPr lang="pt-BR" sz="1800" b="0" i="0" dirty="0">
                <a:effectLst/>
                <a:latin typeface="+mj-lt"/>
              </a:rPr>
              <a:t>Filosofia de manutenção, especialmente com métodos preventivos e preditivos, baseados na confiabilidade. </a:t>
            </a:r>
          </a:p>
          <a:p>
            <a:pPr lvl="1" algn="just" fontAlgn="base"/>
            <a:r>
              <a:rPr lang="pt-BR" sz="1800" b="0" i="0" dirty="0">
                <a:effectLst/>
                <a:latin typeface="+mj-lt"/>
              </a:rPr>
              <a:t>Implantação e valorização de grupos de “círculos de controle da qualidade” (CCQ). Estes pequenos grupos devem ser incentivados em todas as áreas da empresa</a:t>
            </a:r>
          </a:p>
          <a:p>
            <a:pPr algn="just"/>
            <a:endParaRPr lang="pt-B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83834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66185"/>
            <a:ext cx="8300500" cy="6725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9148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F955AE-8398-462C-9CB7-E9AE066E4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Programa 8S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E876D2C-CA50-4E64-A358-A08FC361C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>
            <a:normAutofit/>
          </a:bodyPr>
          <a:lstStyle/>
          <a:p>
            <a:r>
              <a:rPr lang="pt-BR" b="1" dirty="0"/>
              <a:t>Método de gestão 8S é um aperfeiçoamento brasileiro de modelo japonês</a:t>
            </a:r>
          </a:p>
          <a:p>
            <a:endParaRPr lang="pt-BR" dirty="0"/>
          </a:p>
          <a:p>
            <a:pPr algn="just"/>
            <a:r>
              <a:rPr lang="pt-BR" dirty="0"/>
              <a:t>Como uma extensão do modelo 5S, o professor José Abrantes, dono de um </a:t>
            </a:r>
            <a:r>
              <a:rPr lang="pt-BR" dirty="0" err="1"/>
              <a:t>curriculo</a:t>
            </a:r>
            <a:r>
              <a:rPr lang="pt-BR" dirty="0"/>
              <a:t>, aperfeiçoou o modelo criando o programa 10S, aborda:</a:t>
            </a:r>
          </a:p>
          <a:p>
            <a:pPr lvl="1" algn="just"/>
            <a:r>
              <a:rPr lang="pt-BR" sz="1800" dirty="0"/>
              <a:t>Combate ao desperdício;</a:t>
            </a:r>
          </a:p>
          <a:p>
            <a:pPr lvl="1" algn="just"/>
            <a:r>
              <a:rPr lang="pt-BR" sz="1800" dirty="0"/>
              <a:t>Conservação de recursos e do aumento de capital.</a:t>
            </a:r>
          </a:p>
        </p:txBody>
      </p:sp>
    </p:spTree>
    <p:extLst>
      <p:ext uri="{BB962C8B-B14F-4D97-AF65-F5344CB8AC3E}">
        <p14:creationId xmlns:p14="http://schemas.microsoft.com/office/powerpoint/2010/main" val="267563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84728A-E0A9-407C-A735-0D2440C35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Programa 8S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BFEC179-E10E-4B78-9A96-F6A91D9B3F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Senso de Determinação e União;</a:t>
            </a:r>
          </a:p>
          <a:p>
            <a:r>
              <a:rPr lang="pt-BR" dirty="0"/>
              <a:t>Senso de Treinamento;</a:t>
            </a:r>
          </a:p>
          <a:p>
            <a:r>
              <a:rPr lang="pt-BR" dirty="0"/>
              <a:t>Senso de Economia e Combate aos Desperdícios.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85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t-BR" dirty="0"/>
            </a:br>
            <a:r>
              <a:rPr lang="pt-BR" dirty="0"/>
              <a:t>Utilização (SEIRI)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>
            <a:normAutofit/>
          </a:bodyPr>
          <a:lstStyle/>
          <a:p>
            <a:pPr algn="just"/>
            <a:r>
              <a:rPr lang="pt-BR" sz="2000" dirty="0"/>
              <a:t>Identificar materiais, equipamentos, ferramentas, utensílios, informações e dados necessários para posterior destinação ou descarte daquilo considerado desnecessário para  a realização das atividades.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Se relaciona com utilizar os materiais, ferramentas e equipamentos com bom senso. </a:t>
            </a:r>
          </a:p>
          <a:p>
            <a:pPr lvl="1" algn="just"/>
            <a:r>
              <a:rPr lang="pt-BR" sz="2000" dirty="0"/>
              <a:t>O resultado é o ganho de espaço, redução de custos, entre outros.</a:t>
            </a:r>
          </a:p>
        </p:txBody>
      </p:sp>
    </p:spTree>
    <p:extLst>
      <p:ext uri="{BB962C8B-B14F-4D97-AF65-F5344CB8AC3E}">
        <p14:creationId xmlns:p14="http://schemas.microsoft.com/office/powerpoint/2010/main" val="3605465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Utilização (SEIRI)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81558" y="1691322"/>
            <a:ext cx="9638978" cy="4351337"/>
          </a:xfrm>
        </p:spPr>
        <p:txBody>
          <a:bodyPr>
            <a:normAutofit/>
          </a:bodyPr>
          <a:lstStyle/>
          <a:p>
            <a:pPr algn="just"/>
            <a:endParaRPr lang="pt-BR" sz="2000" dirty="0"/>
          </a:p>
          <a:p>
            <a:pPr algn="just"/>
            <a:r>
              <a:rPr lang="pt-BR" sz="2000" dirty="0"/>
              <a:t>Eliminar materiais que foram utilizados em etapas anteriores do processo, e que não voltarão a ser usados, além de sobras que não serão mais úteis</a:t>
            </a:r>
          </a:p>
          <a:p>
            <a:pPr algn="just"/>
            <a:r>
              <a:rPr lang="pt-BR" sz="2000" b="0" i="0" dirty="0">
                <a:solidFill>
                  <a:srgbClr val="000000"/>
                </a:solidFill>
                <a:effectLst/>
                <a:latin typeface="+mj-lt"/>
              </a:rPr>
              <a:t>Seu conceito chave é a utilidade, porém é necessário tomar cuidado com o que vai ser descartado</a:t>
            </a:r>
            <a:endParaRPr lang="pt-BR" sz="2000" dirty="0">
              <a:latin typeface="+mj-lt"/>
            </a:endParaRP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B197CAC2-3099-420F-8D69-67CF4548B2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7327161"/>
              </p:ext>
            </p:extLst>
          </p:nvPr>
        </p:nvGraphicFramePr>
        <p:xfrm>
          <a:off x="2135560" y="4172827"/>
          <a:ext cx="8128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12154575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7476701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8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Identificação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Providências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01315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é usado toda hora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Colocar no próprio local de trabalho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16681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é usado todo dia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Colocar próximo ao local de trabalho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78072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é usado toda semana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Colocar no almoxarifado, </a:t>
                      </a:r>
                      <a:r>
                        <a:rPr lang="pt-BR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etc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02883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não é necessário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Descartar, disponibilizar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37257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5755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t-BR" dirty="0"/>
            </a:br>
            <a:r>
              <a:rPr lang="pt-BR" dirty="0"/>
              <a:t>Organização (SEITON)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14679" y="1741642"/>
            <a:ext cx="6399116" cy="4351337"/>
          </a:xfrm>
        </p:spPr>
        <p:txBody>
          <a:bodyPr>
            <a:normAutofit/>
          </a:bodyPr>
          <a:lstStyle/>
          <a:p>
            <a:pPr algn="just"/>
            <a:r>
              <a:rPr lang="pt-BR" sz="2000" dirty="0"/>
              <a:t>Organizar </a:t>
            </a:r>
            <a:r>
              <a:rPr lang="pt-BR" sz="2000" b="1" dirty="0"/>
              <a:t>cada coisa em seu devido lugar</a:t>
            </a:r>
            <a:r>
              <a:rPr lang="pt-BR" sz="2000" dirty="0"/>
              <a:t>, com o objetivo de </a:t>
            </a:r>
            <a:r>
              <a:rPr lang="pt-BR" sz="2000" b="1" dirty="0"/>
              <a:t>deixar o espaço de trabalho mais organizado</a:t>
            </a:r>
          </a:p>
          <a:p>
            <a:pPr marL="0" indent="0" algn="just">
              <a:buNone/>
            </a:pPr>
            <a:endParaRPr lang="pt-BR" sz="2000" dirty="0"/>
          </a:p>
          <a:p>
            <a:pPr algn="just"/>
            <a:r>
              <a:rPr lang="pt-BR" sz="2000" dirty="0"/>
              <a:t>Definir locais apropriados e critérios para se estocar, guardar ou dispor materiais, equipamentos, ferramentas, objetos de escritório, utensílios e dados, de modo a facilitar o seu uso, o seu manuseio e a procura de qualquer item ou informação.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92" y="1691322"/>
            <a:ext cx="4392488" cy="3374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8030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t-BR" dirty="0"/>
            </a:br>
            <a:r>
              <a:rPr lang="pt-BR" dirty="0"/>
              <a:t>Organização (SEITON)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>
            <a:normAutofit/>
          </a:bodyPr>
          <a:lstStyle/>
          <a:p>
            <a:pPr algn="just"/>
            <a:r>
              <a:rPr lang="pt-BR" sz="2000" dirty="0"/>
              <a:t>Cada material deve ter um </a:t>
            </a:r>
            <a:r>
              <a:rPr lang="pt-BR" sz="2000" b="1" dirty="0"/>
              <a:t>local específico </a:t>
            </a:r>
            <a:r>
              <a:rPr lang="pt-BR" sz="2000" dirty="0"/>
              <a:t>para </a:t>
            </a:r>
            <a:r>
              <a:rPr lang="pt-BR" sz="2000" b="1" dirty="0"/>
              <a:t>armazenamento</a:t>
            </a:r>
            <a:r>
              <a:rPr lang="pt-BR" sz="2000" dirty="0"/>
              <a:t>, assim podem estar facilmente disponíveis quando necessário. </a:t>
            </a:r>
          </a:p>
          <a:p>
            <a:pPr marL="0" indent="0" algn="just">
              <a:buNone/>
            </a:pPr>
            <a:endParaRPr lang="pt-BR" sz="2000" dirty="0"/>
          </a:p>
          <a:p>
            <a:pPr algn="just"/>
            <a:r>
              <a:rPr lang="pt-BR" sz="2000" dirty="0"/>
              <a:t>Importante enfatizar que o </a:t>
            </a:r>
            <a:r>
              <a:rPr lang="pt-BR" sz="2000" b="1" dirty="0"/>
              <a:t>senso de Organização </a:t>
            </a:r>
            <a:r>
              <a:rPr lang="pt-BR" sz="2000" dirty="0"/>
              <a:t>compreende, também, o planejamento e a </a:t>
            </a:r>
            <a:r>
              <a:rPr lang="pt-BR" sz="2000" b="1" dirty="0"/>
              <a:t>organização das tarefas diárias</a:t>
            </a:r>
            <a:r>
              <a:rPr lang="pt-BR" sz="2000" dirty="0"/>
              <a:t>, fundamentais para o aumento da produtividade pessoal e profissional</a:t>
            </a:r>
          </a:p>
        </p:txBody>
      </p:sp>
    </p:spTree>
    <p:extLst>
      <p:ext uri="{BB962C8B-B14F-4D97-AF65-F5344CB8AC3E}">
        <p14:creationId xmlns:p14="http://schemas.microsoft.com/office/powerpoint/2010/main" val="4283719047"/>
      </p:ext>
    </p:extLst>
  </p:cSld>
  <p:clrMapOvr>
    <a:masterClrMapping/>
  </p:clrMapOvr>
</p:sld>
</file>

<file path=ppt/theme/theme1.xml><?xml version="1.0" encoding="utf-8"?>
<a:theme xmlns:a="http://schemas.openxmlformats.org/drawingml/2006/main" name="Exibir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xibir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ibir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Exibir</Template>
  <TotalTime>3450</TotalTime>
  <Words>1377</Words>
  <Application>Microsoft Office PowerPoint</Application>
  <PresentationFormat>Widescreen</PresentationFormat>
  <Paragraphs>154</Paragraphs>
  <Slides>27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Century Schoolbook</vt:lpstr>
      <vt:lpstr>Wingdings 2</vt:lpstr>
      <vt:lpstr>Exibir</vt:lpstr>
      <vt:lpstr>Faculdade de tecnologia e ciências da Bahia Curso: Engenharia Civil Disciplina: Organização do Trabalho</vt:lpstr>
      <vt:lpstr>Programa 5S</vt:lpstr>
      <vt:lpstr>Apresentação do PowerPoint</vt:lpstr>
      <vt:lpstr>Programa 8S</vt:lpstr>
      <vt:lpstr>Programa 8S</vt:lpstr>
      <vt:lpstr> Utilização (SEIRI) </vt:lpstr>
      <vt:lpstr>Utilização (SEIRI)</vt:lpstr>
      <vt:lpstr> Organização (SEITON) </vt:lpstr>
      <vt:lpstr> Organização (SEITON) </vt:lpstr>
      <vt:lpstr> Organização (SEITON) </vt:lpstr>
      <vt:lpstr>Organização (SEITON) </vt:lpstr>
      <vt:lpstr> Organização (SEITON) </vt:lpstr>
      <vt:lpstr>Organização (SEITON) </vt:lpstr>
      <vt:lpstr> Limpeza (SEISO) </vt:lpstr>
      <vt:lpstr>Limpeza (SEISO) </vt:lpstr>
      <vt:lpstr>Limpeza (SEISO) </vt:lpstr>
      <vt:lpstr> Limpeza (SEISO) </vt:lpstr>
      <vt:lpstr> Padronização e Saúde (SEIKETSU) </vt:lpstr>
      <vt:lpstr> Padronização e Saúde (SEIKETSU) </vt:lpstr>
      <vt:lpstr>Padronização e Saúde (SEIKETSU)</vt:lpstr>
      <vt:lpstr>Disciplina (SHITSUKE)  </vt:lpstr>
      <vt:lpstr>  Disciplina (SHITSUKE)  </vt:lpstr>
      <vt:lpstr>Apresentação do PowerPoint</vt:lpstr>
      <vt:lpstr>     Senso de Determinação e União (Shikari Yaro) </vt:lpstr>
      <vt:lpstr>Senso de Determinação e União (Shikari Yaro) </vt:lpstr>
      <vt:lpstr>Senso de Treinamento (Shido) </vt:lpstr>
      <vt:lpstr>Senso de economia e combate aos desperdícios (Setsuyaku)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Faculdade de tecnologia e ciências  da Bahia Disciplina: Organização do trabalho</dc:title>
  <dc:creator>Juliane Santos Souza</dc:creator>
  <cp:lastModifiedBy>Juliane Santos Souza</cp:lastModifiedBy>
  <cp:revision>55</cp:revision>
  <dcterms:created xsi:type="dcterms:W3CDTF">2020-04-09T18:35:08Z</dcterms:created>
  <dcterms:modified xsi:type="dcterms:W3CDTF">2022-09-30T21:44:28Z</dcterms:modified>
</cp:coreProperties>
</file>