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6" r:id="rId2"/>
    <p:sldId id="267" r:id="rId3"/>
    <p:sldId id="258" r:id="rId4"/>
    <p:sldId id="316" r:id="rId5"/>
    <p:sldId id="317" r:id="rId6"/>
    <p:sldId id="261" r:id="rId7"/>
    <p:sldId id="293" r:id="rId8"/>
    <p:sldId id="262" r:id="rId9"/>
    <p:sldId id="263" r:id="rId10"/>
    <p:sldId id="311" r:id="rId11"/>
    <p:sldId id="312" r:id="rId12"/>
    <p:sldId id="265" r:id="rId13"/>
    <p:sldId id="266" r:id="rId14"/>
    <p:sldId id="269" r:id="rId15"/>
    <p:sldId id="310" r:id="rId16"/>
    <p:sldId id="308" r:id="rId17"/>
    <p:sldId id="271" r:id="rId18"/>
    <p:sldId id="272" r:id="rId19"/>
    <p:sldId id="273" r:id="rId20"/>
    <p:sldId id="302" r:id="rId21"/>
    <p:sldId id="274" r:id="rId22"/>
    <p:sldId id="318" r:id="rId23"/>
    <p:sldId id="285" r:id="rId24"/>
    <p:sldId id="303" r:id="rId25"/>
    <p:sldId id="305" r:id="rId26"/>
    <p:sldId id="306" r:id="rId27"/>
    <p:sldId id="275" r:id="rId28"/>
    <p:sldId id="276" r:id="rId29"/>
    <p:sldId id="286" r:id="rId30"/>
    <p:sldId id="287" r:id="rId31"/>
    <p:sldId id="313" r:id="rId32"/>
    <p:sldId id="315" r:id="rId33"/>
    <p:sldId id="319" r:id="rId34"/>
    <p:sldId id="320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49" d="100"/>
          <a:sy n="49" d="100"/>
        </p:scale>
        <p:origin x="96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86C22-AB0D-4C83-9C3E-B5E201B782A9}" type="datetimeFigureOut">
              <a:rPr lang="pt-BR" smtClean="0"/>
              <a:t>09/09/2022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343B4-4E57-4639-8002-62C5B08243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0325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343B4-4E57-4639-8002-62C5B082433F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0063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343B4-4E57-4639-8002-62C5B082433F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9825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63F50A8-C141-4D07-9487-03781783A557}" type="datetimeFigureOut">
              <a:rPr lang="pt-BR" smtClean="0"/>
              <a:t>09/09/2022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33DFC712-6A61-4775-8FCE-C455AA118B01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76139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50A8-C141-4D07-9487-03781783A557}" type="datetimeFigureOut">
              <a:rPr lang="pt-BR" smtClean="0"/>
              <a:t>09/09/2022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C712-6A61-4775-8FCE-C455AA118B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1371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50A8-C141-4D07-9487-03781783A557}" type="datetimeFigureOut">
              <a:rPr lang="pt-BR" smtClean="0"/>
              <a:t>09/09/2022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C712-6A61-4775-8FCE-C455AA118B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26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50A8-C141-4D07-9487-03781783A557}" type="datetimeFigureOut">
              <a:rPr lang="pt-BR" smtClean="0"/>
              <a:t>09/09/2022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C712-6A61-4775-8FCE-C455AA118B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353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50A8-C141-4D07-9487-03781783A557}" type="datetimeFigureOut">
              <a:rPr lang="pt-BR" smtClean="0"/>
              <a:t>09/09/2022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C712-6A61-4775-8FCE-C455AA118B01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6197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50A8-C141-4D07-9487-03781783A557}" type="datetimeFigureOut">
              <a:rPr lang="pt-BR" smtClean="0"/>
              <a:t>09/09/2022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C712-6A61-4775-8FCE-C455AA118B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4512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50A8-C141-4D07-9487-03781783A557}" type="datetimeFigureOut">
              <a:rPr lang="pt-BR" smtClean="0"/>
              <a:t>09/09/2022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C712-6A61-4775-8FCE-C455AA118B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9145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50A8-C141-4D07-9487-03781783A557}" type="datetimeFigureOut">
              <a:rPr lang="pt-BR" smtClean="0"/>
              <a:t>09/09/2022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C712-6A61-4775-8FCE-C455AA118B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858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50A8-C141-4D07-9487-03781783A557}" type="datetimeFigureOut">
              <a:rPr lang="pt-BR" smtClean="0"/>
              <a:t>09/09/2022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C712-6A61-4775-8FCE-C455AA118B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882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50A8-C141-4D07-9487-03781783A557}" type="datetimeFigureOut">
              <a:rPr lang="pt-BR" smtClean="0"/>
              <a:t>09/09/2022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C712-6A61-4775-8FCE-C455AA118B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5231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50A8-C141-4D07-9487-03781783A557}" type="datetimeFigureOut">
              <a:rPr lang="pt-BR" smtClean="0"/>
              <a:t>09/09/2022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C712-6A61-4775-8FCE-C455AA118B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6881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163F50A8-C141-4D07-9487-03781783A557}" type="datetimeFigureOut">
              <a:rPr lang="pt-BR" smtClean="0"/>
              <a:t>09/09/2022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3DFC712-6A61-4775-8FCE-C455AA118B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0988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03712" y="-99392"/>
            <a:ext cx="8288604" cy="1927225"/>
          </a:xfrm>
        </p:spPr>
        <p:txBody>
          <a:bodyPr/>
          <a:lstStyle/>
          <a:p>
            <a:r>
              <a:rPr lang="pt-BR" sz="2400" dirty="0"/>
              <a:t>Faculdade de tecnologia e ciências da Bahia</a:t>
            </a:r>
            <a:br>
              <a:rPr lang="pt-BR" sz="2400" dirty="0"/>
            </a:br>
            <a:r>
              <a:rPr lang="pt-BR" sz="2400" dirty="0"/>
              <a:t>Curso: Engenharia Civil/ Engenharia de Produção</a:t>
            </a:r>
            <a:br>
              <a:rPr lang="pt-BR" sz="2400" dirty="0"/>
            </a:br>
            <a:r>
              <a:rPr lang="pt-BR" sz="2400" dirty="0"/>
              <a:t>Disciplina: Organização do Trabalho</a:t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63552" y="3312263"/>
            <a:ext cx="8998768" cy="2862133"/>
          </a:xfrm>
        </p:spPr>
        <p:txBody>
          <a:bodyPr>
            <a:normAutofit lnSpcReduction="10000"/>
          </a:bodyPr>
          <a:lstStyle/>
          <a:p>
            <a:pPr algn="ctr"/>
            <a:r>
              <a:rPr lang="pt-BR" sz="5700" dirty="0"/>
              <a:t>Produção enxuta</a:t>
            </a:r>
          </a:p>
          <a:p>
            <a:pPr algn="ctr"/>
            <a:endParaRPr lang="pt-BR" sz="3400" dirty="0"/>
          </a:p>
          <a:p>
            <a:pPr algn="ctr"/>
            <a:endParaRPr lang="pt-BR" sz="3400" dirty="0"/>
          </a:p>
          <a:p>
            <a:pPr algn="r"/>
            <a:r>
              <a:rPr lang="pt-BR" sz="3100" dirty="0"/>
              <a:t>Professora: Juliane Souza</a:t>
            </a:r>
          </a:p>
        </p:txBody>
      </p:sp>
      <p:pic>
        <p:nvPicPr>
          <p:cNvPr id="4" name="Imagem 3" descr="Fatec_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60" y="332656"/>
            <a:ext cx="2520280" cy="1296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8775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F34233-A24A-4635-A3B8-6C2A86381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Produção Enxuta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4525C7-C87F-48AF-8989-2DADD89D4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As atividades de </a:t>
            </a:r>
            <a:r>
              <a:rPr lang="pt-BR" b="1" dirty="0"/>
              <a:t>transporte</a:t>
            </a:r>
            <a:r>
              <a:rPr lang="pt-BR" dirty="0"/>
              <a:t>, </a:t>
            </a:r>
            <a:r>
              <a:rPr lang="pt-BR" b="1" dirty="0"/>
              <a:t>espera</a:t>
            </a:r>
            <a:r>
              <a:rPr lang="pt-BR" dirty="0"/>
              <a:t> e </a:t>
            </a:r>
            <a:r>
              <a:rPr lang="pt-BR" b="1" dirty="0"/>
              <a:t>inspeção</a:t>
            </a:r>
            <a:r>
              <a:rPr lang="pt-BR" dirty="0"/>
              <a:t> não agregam valor ao produto final, sendo por esta razão denominadas </a:t>
            </a:r>
            <a:r>
              <a:rPr lang="pt-BR" b="1" dirty="0"/>
              <a:t>atividades de fluxo</a:t>
            </a:r>
          </a:p>
          <a:p>
            <a:pPr algn="just"/>
            <a:r>
              <a:rPr lang="pt-BR" dirty="0"/>
              <a:t>Nem toda a atividade de processamento agrega valor ao produto. </a:t>
            </a:r>
          </a:p>
          <a:p>
            <a:pPr lvl="1" algn="just"/>
            <a:r>
              <a:rPr lang="pt-BR" sz="1800" dirty="0"/>
              <a:t>Por exemplo: quando as especificações de um produto não foram atendidas após a execução de um processo e existe a necessidade de retrabalho, significa que atividades de processamento foram executadas sem agregar valor</a:t>
            </a:r>
            <a:endParaRPr lang="pt-BR" sz="1800" b="1" dirty="0"/>
          </a:p>
          <a:p>
            <a:pPr algn="just"/>
            <a:endParaRPr lang="pt-BR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8E70761-EA58-46BB-9573-5295F06C0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3969385"/>
            <a:ext cx="10644108" cy="288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38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EC2D87-EA68-4CC5-828C-0B0255E63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Produção Enxuta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A5ED55-11DD-48F4-BF0B-A68061B12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 geração de valor é outro aspecto que caracteriza os processos na Produção Enxuta. </a:t>
            </a:r>
          </a:p>
          <a:p>
            <a:pPr lvl="1" algn="just"/>
            <a:r>
              <a:rPr lang="pt-BR" sz="1800" dirty="0"/>
              <a:t>O conceito de valor está diretamente vinculado à satisfação do cliente, não sendo inerente à execução de um processo; </a:t>
            </a:r>
          </a:p>
          <a:p>
            <a:pPr lvl="1" algn="just"/>
            <a:r>
              <a:rPr lang="pt-BR" sz="1800" dirty="0"/>
              <a:t>Um processo só gera valor quando as atividades de processamento transformam as matérias-primas ou componentes nos produtos requeridos pelos clientes, sejam eles internos ou externos.</a:t>
            </a:r>
          </a:p>
        </p:txBody>
      </p:sp>
    </p:spTree>
    <p:extLst>
      <p:ext uri="{BB962C8B-B14F-4D97-AF65-F5344CB8AC3E}">
        <p14:creationId xmlns:p14="http://schemas.microsoft.com/office/powerpoint/2010/main" val="2770514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Princípios da Produção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São sete os princípios básicos da Produção Enxuta:</a:t>
            </a:r>
          </a:p>
          <a:p>
            <a:pPr algn="just"/>
            <a:endParaRPr lang="pt-BR" dirty="0"/>
          </a:p>
          <a:p>
            <a:r>
              <a:rPr lang="pt-BR" dirty="0"/>
              <a:t>Reduzir atividades que não agregam valor</a:t>
            </a:r>
          </a:p>
          <a:p>
            <a:pPr algn="just"/>
            <a:r>
              <a:rPr lang="pt-BR" dirty="0"/>
              <a:t>Aumentar o valor do produto através da consideração das necessidades dos clientes</a:t>
            </a:r>
          </a:p>
          <a:p>
            <a:pPr algn="just"/>
            <a:r>
              <a:rPr lang="pt-BR" dirty="0"/>
              <a:t>Diminuir a variabilidade</a:t>
            </a:r>
          </a:p>
          <a:p>
            <a:pPr algn="just"/>
            <a:r>
              <a:rPr lang="pt-BR" dirty="0"/>
              <a:t>Otimizar o tempo</a:t>
            </a:r>
          </a:p>
          <a:p>
            <a:pPr algn="just"/>
            <a:r>
              <a:rPr lang="pt-BR" dirty="0"/>
              <a:t>Tornar processos transparentes</a:t>
            </a:r>
          </a:p>
          <a:p>
            <a:pPr algn="just"/>
            <a:r>
              <a:rPr lang="pt-BR" dirty="0"/>
              <a:t>Simplificar através da redução do número de passos ou partes</a:t>
            </a:r>
          </a:p>
          <a:p>
            <a:pPr algn="just"/>
            <a:r>
              <a:rPr lang="pt-BR" dirty="0"/>
              <a:t>Aumentar a flexibilidade de saída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3894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Princípios da Produção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/>
              <a:t>Reduzir atividades que não agregam valor</a:t>
            </a:r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Este é um dos princípios fundamentais da Produção Enxuta, segundo o qual a eficiência dos processos pode ser melhorada e as suas perdas reduzidas não só através da melhoria da eficiência das atividades de conversão e de fluxo, mas também pela eliminação de algumas das atividades de fluxo.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Na Produção Enxuta, cada processo consiste em um fluxo de materiais, desde a matéria-prima até o produto final. </a:t>
            </a:r>
          </a:p>
          <a:p>
            <a:pPr lvl="1" algn="just"/>
            <a:r>
              <a:rPr lang="pt-BR" sz="1800" dirty="0"/>
              <a:t>Este fluxo é constituído por atividades de transporte, espera, </a:t>
            </a:r>
            <a:r>
              <a:rPr lang="pt-BR" sz="1800" b="1" dirty="0"/>
              <a:t>processamento</a:t>
            </a:r>
            <a:r>
              <a:rPr lang="pt-BR" sz="1800" dirty="0"/>
              <a:t> e inspeção</a:t>
            </a:r>
          </a:p>
        </p:txBody>
      </p:sp>
    </p:spTree>
    <p:extLst>
      <p:ext uri="{BB962C8B-B14F-4D97-AF65-F5344CB8AC3E}">
        <p14:creationId xmlns:p14="http://schemas.microsoft.com/office/powerpoint/2010/main" val="1455386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Princípios da Produção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b="1" dirty="0"/>
              <a:t>Reduzir atividades que não agregam valor</a:t>
            </a:r>
          </a:p>
          <a:p>
            <a:pPr algn="just"/>
            <a:endParaRPr lang="pt-BR" b="1" dirty="0"/>
          </a:p>
          <a:p>
            <a:pPr algn="just"/>
            <a:r>
              <a:rPr lang="pt-BR" dirty="0"/>
              <a:t>A eficiência dos processos pode – e deve – ser melhorada, principalmente através da redução ou eliminação de atividades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8053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Princípios da Produção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/>
              <a:t>Reduzir atividades que não agregam valor 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207568" y="2564904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Reduzir ao máximo as atividades de movimentação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3D23C9D-5894-4BB6-83C0-2F864B152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504" y="3212976"/>
            <a:ext cx="6104991" cy="341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21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Princípios da Produção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/>
              <a:t>Reduzir atividades que não agregam valor </a:t>
            </a:r>
          </a:p>
          <a:p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7" y="2343643"/>
            <a:ext cx="6410275" cy="256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373668" y="5291911"/>
            <a:ext cx="9469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Com a verga pré-moldada, existe uma redução significativa no número de passos pois o próprio pedreiro pode posicioná-la, ao longo da execução de alvenaria. No caso da verga moldada no local, o processo de execução de alvenaria precisa ser interrompido e tem um maior número de atividades que não agregam valor</a:t>
            </a:r>
          </a:p>
        </p:txBody>
      </p:sp>
    </p:spTree>
    <p:extLst>
      <p:ext uri="{BB962C8B-B14F-4D97-AF65-F5344CB8AC3E}">
        <p14:creationId xmlns:p14="http://schemas.microsoft.com/office/powerpoint/2010/main" val="4109341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Princípios da Produção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/>
              <a:t>Aumentar o valor do produto através da consideração das necessidades dos clientes</a:t>
            </a:r>
          </a:p>
          <a:p>
            <a:pPr algn="just"/>
            <a:endParaRPr lang="pt-BR" b="1" dirty="0"/>
          </a:p>
          <a:p>
            <a:pPr algn="just"/>
            <a:r>
              <a:rPr lang="pt-BR" dirty="0"/>
              <a:t>Este princípio estabelece que as necessidades dos clientes devem ser claramente identificadas antes do início de qualquer projeto ou implementação de processos</a:t>
            </a:r>
          </a:p>
          <a:p>
            <a:pPr lvl="1" algn="just"/>
            <a:r>
              <a:rPr lang="pt-BR" sz="1800" dirty="0">
                <a:solidFill>
                  <a:schemeClr val="tx1"/>
                </a:solidFill>
              </a:rPr>
              <a:t>Clientes internos e clientes externos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Ao longo da execução de uma atividade, todos os dados devem estar disponíveis para os profissionais responsáveis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É necessário identificar os clientes e seus requisitos</a:t>
            </a:r>
          </a:p>
        </p:txBody>
      </p:sp>
    </p:spTree>
    <p:extLst>
      <p:ext uri="{BB962C8B-B14F-4D97-AF65-F5344CB8AC3E}">
        <p14:creationId xmlns:p14="http://schemas.microsoft.com/office/powerpoint/2010/main" val="495705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Princípios da Produção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/>
              <a:t>Diminuir a variabilidade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Todo processo executivo envolve variações relacionadas a fornecedores, métodos executivos, tempo de execução e à própria demanda dos clientes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Reduzir essa variabilidade é fundamental para que se possa manter um padrão financeiro e executivo, garantindo a qualidade e uniformidade do produto final</a:t>
            </a:r>
          </a:p>
        </p:txBody>
      </p:sp>
    </p:spTree>
    <p:extLst>
      <p:ext uri="{BB962C8B-B14F-4D97-AF65-F5344CB8AC3E}">
        <p14:creationId xmlns:p14="http://schemas.microsoft.com/office/powerpoint/2010/main" val="1304256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Princípios da Produção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7498424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/>
              <a:t>Diminuir a variabilidade</a:t>
            </a:r>
          </a:p>
          <a:p>
            <a:pPr marL="0" indent="0" algn="just">
              <a:buNone/>
            </a:pPr>
            <a:r>
              <a:rPr lang="pt-BR" dirty="0"/>
              <a:t>Variabilidade nos processos anteriores: </a:t>
            </a:r>
          </a:p>
          <a:p>
            <a:pPr algn="just"/>
            <a:r>
              <a:rPr lang="pt-BR" dirty="0"/>
              <a:t>Tem relação com os fornecedores</a:t>
            </a:r>
          </a:p>
          <a:p>
            <a:pPr algn="just"/>
            <a:endParaRPr lang="pt-BR" b="1" dirty="0"/>
          </a:p>
          <a:p>
            <a:pPr marL="0" indent="0" algn="just">
              <a:buNone/>
            </a:pPr>
            <a:r>
              <a:rPr lang="pt-BR" dirty="0"/>
              <a:t>Variabilidade no próprio processo: relacionada à execução de um processo</a:t>
            </a:r>
          </a:p>
          <a:p>
            <a:pPr algn="just"/>
            <a:r>
              <a:rPr lang="pt-BR" dirty="0"/>
              <a:t>Exemplo: variabilidade na duração da execução de uma determinada atividade ao longo de vários ciclos.</a:t>
            </a:r>
          </a:p>
          <a:p>
            <a:pPr marL="0" indent="0" algn="just">
              <a:buNone/>
            </a:pPr>
            <a:endParaRPr lang="pt-BR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21C58FD-E21F-FF5F-AC74-75AD8A67B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19" y="2132856"/>
            <a:ext cx="3240361" cy="279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722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Produção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algn="just"/>
            <a:r>
              <a:rPr lang="pt-BR" b="0" i="0" dirty="0">
                <a:effectLst/>
                <a:latin typeface="+mj-lt"/>
              </a:rPr>
              <a:t>A produção enxuta surgiu das práticas adotadas pelos japoneses na reconstrução do país nas décadas logo após a Segunda Guerra Mundial</a:t>
            </a:r>
            <a:endParaRPr lang="pt-BR" dirty="0">
              <a:latin typeface="+mj-lt"/>
            </a:endParaRPr>
          </a:p>
          <a:p>
            <a:pPr algn="just"/>
            <a:endParaRPr lang="pt-BR" dirty="0">
              <a:latin typeface="+mj-lt"/>
            </a:endParaRPr>
          </a:p>
          <a:p>
            <a:pPr algn="just"/>
            <a:r>
              <a:rPr lang="pt-BR" b="0" i="0" dirty="0">
                <a:effectLst/>
                <a:latin typeface="+mj-lt"/>
              </a:rPr>
              <a:t>A Produção Enxuta – termo muito conhecido no </a:t>
            </a:r>
            <a:r>
              <a:rPr lang="pt-BR" b="0" i="1" dirty="0">
                <a:effectLst/>
                <a:latin typeface="+mj-lt"/>
              </a:rPr>
              <a:t>Lean Manufacturing </a:t>
            </a:r>
            <a:r>
              <a:rPr lang="pt-BR" b="0" i="0" dirty="0">
                <a:effectLst/>
                <a:latin typeface="+mj-lt"/>
              </a:rPr>
              <a:t>e popular pelo Sistema Toyota de Produção – é um modelo de produção que busca identificar e reduzir os desperdícios na linha de produção</a:t>
            </a:r>
          </a:p>
          <a:p>
            <a:pPr algn="just"/>
            <a:endParaRPr lang="pt-BR" dirty="0">
              <a:latin typeface="+mj-lt"/>
            </a:endParaRPr>
          </a:p>
          <a:p>
            <a:pPr algn="just"/>
            <a:r>
              <a:rPr lang="pt-BR" dirty="0"/>
              <a:t>Essa filosofia é conceituada em uma produção </a:t>
            </a:r>
            <a:r>
              <a:rPr lang="pt-BR" b="1" dirty="0"/>
              <a:t>sem geração de estoques </a:t>
            </a:r>
            <a:r>
              <a:rPr lang="pt-BR" dirty="0"/>
              <a:t>e </a:t>
            </a:r>
            <a:r>
              <a:rPr lang="pt-BR" b="1" dirty="0"/>
              <a:t>desperdícios</a:t>
            </a:r>
            <a:endParaRPr lang="pt-BR" dirty="0"/>
          </a:p>
          <a:p>
            <a:pPr algn="just"/>
            <a:endParaRPr lang="pt-BR" b="0" i="0" dirty="0">
              <a:effectLst/>
              <a:latin typeface="+mj-lt"/>
            </a:endParaRPr>
          </a:p>
          <a:p>
            <a:pPr algn="just"/>
            <a:endParaRPr lang="pt-BR" dirty="0">
              <a:latin typeface="+mj-lt"/>
            </a:endParaRPr>
          </a:p>
          <a:p>
            <a:pPr algn="just"/>
            <a:endParaRPr lang="pt-BR" dirty="0">
              <a:latin typeface="+mj-lt"/>
            </a:endParaRP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3031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Princípios da Produção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Como evitar a variabilidade?</a:t>
            </a:r>
          </a:p>
          <a:p>
            <a:pPr marL="0" indent="0" algn="ctr">
              <a:buNone/>
            </a:pPr>
            <a:endParaRPr lang="pt-BR" sz="2400" b="1" dirty="0"/>
          </a:p>
          <a:p>
            <a:pPr marL="0" indent="0" algn="ctr">
              <a:buNone/>
            </a:pPr>
            <a:endParaRPr lang="pt-BR" sz="2400" b="1" dirty="0"/>
          </a:p>
          <a:p>
            <a:pPr marL="0" indent="0" algn="ctr">
              <a:buNone/>
            </a:pPr>
            <a:r>
              <a:rPr lang="pt-BR" sz="2400" b="1" dirty="0"/>
              <a:t>Padronização dos processos!!!</a:t>
            </a:r>
          </a:p>
          <a:p>
            <a:pPr marL="0" indent="0" algn="ctr">
              <a:buNone/>
            </a:pPr>
            <a:endParaRPr lang="pt-BR" sz="32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t-B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585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Princípios da Produção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586656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/>
              <a:t>Otimizar o tempo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 redução do tempo de ciclo é um princípio que tem origem na filosofia </a:t>
            </a:r>
            <a:r>
              <a:rPr lang="pt-BR" b="1" i="1" dirty="0"/>
              <a:t>Just in Time</a:t>
            </a:r>
          </a:p>
          <a:p>
            <a:pPr algn="just"/>
            <a:endParaRPr lang="pt-BR" i="1" dirty="0"/>
          </a:p>
          <a:p>
            <a:pPr algn="just"/>
            <a:r>
              <a:rPr lang="pt-BR" dirty="0"/>
              <a:t>O tempo de ciclo pode ser definido como a soma de todos os tempos (transporte, espera, processamento e inspeção) para produzir um determinado produto.</a:t>
            </a:r>
          </a:p>
        </p:txBody>
      </p:sp>
    </p:spTree>
    <p:extLst>
      <p:ext uri="{BB962C8B-B14F-4D97-AF65-F5344CB8AC3E}">
        <p14:creationId xmlns:p14="http://schemas.microsoft.com/office/powerpoint/2010/main" val="3996332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9814A5-C9EB-4451-A7CF-FC085CAD1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456" y="188640"/>
            <a:ext cx="8595360" cy="40472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/>
              <a:t>Apresentação de Seminário </a:t>
            </a:r>
          </a:p>
          <a:p>
            <a:pPr marL="0" indent="0">
              <a:buNone/>
            </a:pPr>
            <a:endParaRPr lang="pt-BR" sz="2800" i="1" dirty="0"/>
          </a:p>
          <a:p>
            <a:pPr marL="0" indent="0">
              <a:buNone/>
            </a:pPr>
            <a:r>
              <a:rPr lang="pt-BR" sz="2800" i="1" dirty="0"/>
              <a:t>Just in time: Jose e Erick</a:t>
            </a:r>
          </a:p>
          <a:p>
            <a:r>
              <a:rPr lang="pt-BR" sz="2800" i="1" dirty="0"/>
              <a:t>23/09</a:t>
            </a:r>
          </a:p>
          <a:p>
            <a:endParaRPr lang="pt-BR" sz="2800" i="1" dirty="0"/>
          </a:p>
          <a:p>
            <a:r>
              <a:rPr lang="pt-BR" sz="2800" i="1" dirty="0"/>
              <a:t>Claudio, Lorena e Joao Pedro </a:t>
            </a:r>
          </a:p>
          <a:p>
            <a:r>
              <a:rPr lang="pt-BR" sz="2800" i="1" dirty="0"/>
              <a:t>Resolução CONAMA N° 307</a:t>
            </a:r>
          </a:p>
          <a:p>
            <a:r>
              <a:rPr lang="pt-BR" sz="2800" i="1" dirty="0"/>
              <a:t>16/09</a:t>
            </a:r>
          </a:p>
          <a:p>
            <a:endParaRPr lang="pt-BR" sz="2800" i="1" dirty="0"/>
          </a:p>
          <a:p>
            <a:r>
              <a:rPr lang="pt-BR" sz="2800" i="1" dirty="0"/>
              <a:t>PM </a:t>
            </a:r>
            <a:r>
              <a:rPr lang="pt-BR" sz="2800" i="1" dirty="0" err="1"/>
              <a:t>Canvas</a:t>
            </a:r>
            <a:r>
              <a:rPr lang="pt-BR" sz="2800" i="1" dirty="0"/>
              <a:t>: 16/09</a:t>
            </a:r>
          </a:p>
          <a:p>
            <a:r>
              <a:rPr lang="pt-BR" sz="2800" i="1" dirty="0"/>
              <a:t>Felipe </a:t>
            </a:r>
          </a:p>
          <a:p>
            <a:endParaRPr lang="pt-BR" sz="2800" i="1" dirty="0"/>
          </a:p>
          <a:p>
            <a:pPr marL="0" indent="0">
              <a:buNone/>
            </a:pPr>
            <a:endParaRPr lang="pt-BR" sz="2800" i="1" dirty="0"/>
          </a:p>
        </p:txBody>
      </p:sp>
    </p:spTree>
    <p:extLst>
      <p:ext uri="{BB962C8B-B14F-4D97-AF65-F5344CB8AC3E}">
        <p14:creationId xmlns:p14="http://schemas.microsoft.com/office/powerpoint/2010/main" val="2506121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Princípios da Produção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/>
              <a:t>Otimizar o tempo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Ao reduzir o tempo de ciclo, a empresa acaba obtendo outras vantagens, como a entrega mais rápida ao cliente, precisão na estimativa de futuros projetos, sistema de produção mais estável e adequado</a:t>
            </a:r>
          </a:p>
        </p:txBody>
      </p:sp>
      <p:sp>
        <p:nvSpPr>
          <p:cNvPr id="4" name="AutoShape 2" descr="Resultado de imagem para relógio despertador desenh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3481148"/>
            <a:ext cx="3376852" cy="337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215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Princípios da Produção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/>
              <a:t>Benefícios da otimização do tempo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 gestão dos processos torna-se mais fácil: o volume de produtos inacabados em estoque (denominado de trabalho em progresso) é menor</a:t>
            </a:r>
          </a:p>
          <a:p>
            <a:pPr algn="just"/>
            <a:r>
              <a:rPr lang="pt-BR" dirty="0"/>
              <a:t>Redução das frentes de trabalho, facilitando o controle da produção e do uso do espaço físico disponível</a:t>
            </a:r>
          </a:p>
          <a:p>
            <a:pPr algn="just"/>
            <a:r>
              <a:rPr lang="pt-BR" b="1" dirty="0"/>
              <a:t>O efeito aprendizagem tende a aumentar: </a:t>
            </a:r>
            <a:r>
              <a:rPr lang="pt-BR" dirty="0"/>
              <a:t>como os lotes são menores, existe menos sobreposição na execução de diferentes unidades. Assim, os erros aparecem mais rapidamente, podendo ser identificadas e corrigidas as causas dos problemas</a:t>
            </a:r>
            <a:endParaRPr lang="pt-BR" b="1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4104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Princípios da Produção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Benefícios da otimização do tempo</a:t>
            </a:r>
          </a:p>
          <a:p>
            <a:endParaRPr lang="pt-BR" b="1" dirty="0"/>
          </a:p>
          <a:p>
            <a:pPr algn="just"/>
            <a:r>
              <a:rPr lang="pt-BR" dirty="0"/>
              <a:t>A estimativa de futuras demandas são mais precisas: como os lotes de produção são menores e concluídos em prazos mais reduzidos, a empresa trabalha com uma estimativa mais precisa da demanda. Isto torna o sistema de produção mais estável</a:t>
            </a:r>
          </a:p>
        </p:txBody>
      </p:sp>
    </p:spTree>
    <p:extLst>
      <p:ext uri="{BB962C8B-B14F-4D97-AF65-F5344CB8AC3E}">
        <p14:creationId xmlns:p14="http://schemas.microsoft.com/office/powerpoint/2010/main" val="1055567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Princípios da Produção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/>
              <a:t>Benefícios da otimização do tempo - Exemplo</a:t>
            </a:r>
          </a:p>
          <a:p>
            <a:pPr algn="just"/>
            <a:r>
              <a:rPr lang="pt-BR" dirty="0"/>
              <a:t>No segundo caso, os primeiros lotes a serem produzidos podem ser entregues mais cedo, existe menos trabalho em progresso</a:t>
            </a:r>
          </a:p>
          <a:p>
            <a:pPr algn="just"/>
            <a:r>
              <a:rPr lang="pt-BR" dirty="0"/>
              <a:t>Os erros que porventura venham a ocorrer nos lotes iniciais </a:t>
            </a:r>
            <a:r>
              <a:rPr lang="pt-BR" b="1" dirty="0"/>
              <a:t>aparecerão mais rapidamente</a:t>
            </a:r>
            <a:r>
              <a:rPr lang="pt-BR" dirty="0"/>
              <a:t> no segundo caso, e poderão ser corrigidos nos lotes subsequentes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595" y="3861048"/>
            <a:ext cx="6840810" cy="276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766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Princípios da Produção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802680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/>
              <a:t>Tornar os processos transparentes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 transparência de gestão é fundamental para que erros, gargalos e oportunidades possam ser identificados com maior facilidade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Este princípio contribui para a maior participação da mão de obra no desenvolvimento de melhorias e soluções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O aumento da transparência de processos tende a tornar os erros mais fáceis de serem identificados no sistema de produção, ao mesmo tempo que aumenta a disponibilidade de informações, necessárias para a execução das tarefas, facilitando o trabalho</a:t>
            </a:r>
          </a:p>
        </p:txBody>
      </p:sp>
    </p:spTree>
    <p:extLst>
      <p:ext uri="{BB962C8B-B14F-4D97-AF65-F5344CB8AC3E}">
        <p14:creationId xmlns:p14="http://schemas.microsoft.com/office/powerpoint/2010/main" val="4205113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Princípios da Produção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/>
              <a:t>Formas de garantir a transparência: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Remoção de obstáculos visuais;</a:t>
            </a:r>
          </a:p>
          <a:p>
            <a:pPr algn="just"/>
            <a:r>
              <a:rPr lang="pt-BR" dirty="0"/>
              <a:t>Utilização de dispositivos visuais, tais como cartazes, sinalização luminosa, e demarcação de áreas, que disponibilizam informações relevantes para a gestão da produção;</a:t>
            </a:r>
          </a:p>
          <a:p>
            <a:pPr algn="just"/>
            <a:r>
              <a:rPr lang="pt-BR" dirty="0"/>
              <a:t>Emprego de indicadores de desempenho, que tornam visíveis atributos do processo, tais como nível de produtividade e número de peças rejeitadas;</a:t>
            </a:r>
          </a:p>
          <a:p>
            <a:pPr algn="just"/>
            <a:r>
              <a:rPr lang="pt-BR" dirty="0"/>
              <a:t>Programas de melhoria da organização e limpeza, tais como o </a:t>
            </a:r>
            <a:r>
              <a:rPr lang="pt-BR" b="1" dirty="0"/>
              <a:t>Programa 5S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72992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Princípios da Produção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/>
              <a:t>Tornar os processos transparentes</a:t>
            </a:r>
          </a:p>
          <a:p>
            <a:endParaRPr lang="pt-BR" b="1" dirty="0"/>
          </a:p>
          <a:p>
            <a:endParaRPr lang="pt-BR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2214563"/>
            <a:ext cx="6113902" cy="351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528215" y="5963672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O ambiente de trabalho está transparente e suscetível à observação </a:t>
            </a:r>
          </a:p>
        </p:txBody>
      </p:sp>
    </p:spTree>
    <p:extLst>
      <p:ext uri="{BB962C8B-B14F-4D97-AF65-F5344CB8AC3E}">
        <p14:creationId xmlns:p14="http://schemas.microsoft.com/office/powerpoint/2010/main" val="2219593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Produção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/>
              <a:t>Dentre outros benefícios sua adoção traz:</a:t>
            </a:r>
          </a:p>
          <a:p>
            <a:pPr algn="just"/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Seta para cima 3"/>
          <p:cNvSpPr/>
          <p:nvPr/>
        </p:nvSpPr>
        <p:spPr>
          <a:xfrm>
            <a:off x="2351584" y="2780928"/>
            <a:ext cx="1440160" cy="15841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cima 4"/>
          <p:cNvSpPr/>
          <p:nvPr/>
        </p:nvSpPr>
        <p:spPr>
          <a:xfrm rot="10800000">
            <a:off x="5375920" y="2804267"/>
            <a:ext cx="1440160" cy="15841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cima 5"/>
          <p:cNvSpPr/>
          <p:nvPr/>
        </p:nvSpPr>
        <p:spPr>
          <a:xfrm rot="10800000">
            <a:off x="7968208" y="2804267"/>
            <a:ext cx="1440160" cy="15841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847528" y="4951785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Aumento da produtividade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727848" y="494503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Redução de custos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608168" y="4951785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Redução do tempo de entrega do produto final</a:t>
            </a:r>
          </a:p>
        </p:txBody>
      </p:sp>
    </p:spTree>
    <p:extLst>
      <p:ext uri="{BB962C8B-B14F-4D97-AF65-F5344CB8AC3E}">
        <p14:creationId xmlns:p14="http://schemas.microsoft.com/office/powerpoint/2010/main" val="78532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Princípios da Produção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/>
              <a:t>Tornar os processos transparentes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768" y="2418675"/>
            <a:ext cx="7272808" cy="410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5997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C6BC7E-74E2-41A1-80DE-6E4B76B1D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Princípios da Produção Enxuta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3C14F7-B9FC-44EC-BEC5-9EE848CFC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/>
              <a:t>Simplificar através da redução do número de passos ou partes</a:t>
            </a:r>
          </a:p>
          <a:p>
            <a:pPr algn="just"/>
            <a:r>
              <a:rPr lang="pt-BR" dirty="0"/>
              <a:t>Quanto maior o número de componentes ou de passos num processo, maior tende a ser o número de atividades que não agregam valor</a:t>
            </a:r>
          </a:p>
          <a:p>
            <a:pPr algn="just"/>
            <a:r>
              <a:rPr lang="pt-BR" dirty="0"/>
              <a:t>Isto ocorre em função das tarefas auxiliares de preparação e conclusão necessárias para cada passo no processo e também pelo fato de que, em presença de variabilidade, tende a aumentar a possibilidade de interferências entre as equipes.</a:t>
            </a:r>
          </a:p>
        </p:txBody>
      </p:sp>
    </p:spTree>
    <p:extLst>
      <p:ext uri="{BB962C8B-B14F-4D97-AF65-F5344CB8AC3E}">
        <p14:creationId xmlns:p14="http://schemas.microsoft.com/office/powerpoint/2010/main" val="19801199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E719C2-C414-4E63-B28C-9DB55956F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Princípios da Produção Enxuta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42E4FE-E631-4E7A-8A87-DDDD53D03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/>
              <a:t>Aumentar a flexibilidade de saída</a:t>
            </a:r>
          </a:p>
          <a:p>
            <a:pPr algn="just"/>
            <a:endParaRPr lang="pt-BR" b="1" dirty="0"/>
          </a:p>
          <a:p>
            <a:pPr algn="just"/>
            <a:r>
              <a:rPr lang="pt-BR" dirty="0"/>
              <a:t>Refere-se à possibilidade de alterar as características dos produtos entregues aos clientes, sem aumentar substancialmente os custos dos mesmos. Embora este princípio pareça contraditório com o aumento da eficiência, muitas indústrias tem alcançado flexibilidade mantendo níveis elevados de produtividade.</a:t>
            </a:r>
          </a:p>
          <a:p>
            <a:pPr algn="just"/>
            <a:endParaRPr lang="pt-BR" b="1" dirty="0"/>
          </a:p>
          <a:p>
            <a:pPr algn="just"/>
            <a:r>
              <a:rPr lang="pt-BR" b="1" dirty="0"/>
              <a:t>Exemplo: </a:t>
            </a:r>
            <a:r>
              <a:rPr lang="pt-BR" dirty="0"/>
              <a:t>Algumas empresas que atuam no mercado imobiliário adiam a definição do projeto e, em alguns casos, também da execução das divisórias internas de gesso acartonado de algumas unidades. Esta estratégia permite aumentar a flexibilidade do produto, dentro de determinados limites, sem comprometer substancialmente a eficiência do sistema de produção.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4861870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C7617F-7E8C-0F4A-8DB1-A81C2816E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BEF425-37A6-AF64-067E-EC3DF5C6E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r>
              <a:rPr lang="pt-BR" dirty="0"/>
              <a:t>Eliminar o transporte, unindo várias máquinas de acordo com o fluxo do processo;</a:t>
            </a:r>
          </a:p>
          <a:p>
            <a:r>
              <a:rPr lang="pt-BR" dirty="0"/>
              <a:t>Evitar a produção excessiva de produtos e minimizar os ciclos de produção processando lotes pequenos e separados;</a:t>
            </a:r>
          </a:p>
          <a:p>
            <a:r>
              <a:rPr lang="pt-BR" dirty="0"/>
              <a:t>Adotar a manutenção preventiva;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41802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81B122-91F5-69EF-D916-40C7DBE2B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Aviso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17C548-5825-A08B-E5CB-BA1DE4127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Apresentação de seminário 09/09</a:t>
            </a:r>
          </a:p>
          <a:p>
            <a:r>
              <a:rPr lang="pt-BR" dirty="0"/>
              <a:t>Sistema </a:t>
            </a:r>
            <a:r>
              <a:rPr lang="pt-BR" dirty="0" err="1"/>
              <a:t>Kanban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587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CC97E6-D969-4319-82D8-C7D59FE94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Produção tradicional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B641E4-3905-4D59-83AC-C15330EAD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O modelo conceitual dominante costuma definir a produção como um conjunto de atividades de </a:t>
            </a:r>
            <a:r>
              <a:rPr lang="pt-BR" b="1" dirty="0"/>
              <a:t>conversão</a:t>
            </a:r>
            <a:r>
              <a:rPr lang="pt-BR" dirty="0"/>
              <a:t>, que transformam os insumos (materiais, informação) em produtos intermediários ou final. Por esta razão, o mesmo é também denominado de </a:t>
            </a:r>
            <a:r>
              <a:rPr lang="pt-BR" b="1" dirty="0"/>
              <a:t>modelo de conversão</a:t>
            </a:r>
            <a:r>
              <a:rPr lang="pt-BR" dirty="0"/>
              <a:t>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819256B-C49D-4412-A8EA-1AC034DE3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3073528"/>
            <a:ext cx="8334096" cy="341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67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D601C-9A8A-4AE1-A391-F5782A108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Produção tradicional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75A858E-2F5E-459B-A175-A55DBA1BE19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62063" y="1828800"/>
            <a:ext cx="9692449" cy="1350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O processo de conversão pode ser subdividido em subprocessos, que também são processos de conversão</a:t>
            </a:r>
          </a:p>
          <a:p>
            <a:pPr algn="just"/>
            <a:r>
              <a:rPr lang="pt-BR" dirty="0"/>
              <a:t>Por exemplo, o processo de fabricação de sapatos envolve: Corte, pesponto, </a:t>
            </a:r>
            <a:r>
              <a:rPr lang="pt-BR" dirty="0" err="1"/>
              <a:t>pré-frezado</a:t>
            </a:r>
            <a:r>
              <a:rPr lang="pt-BR" dirty="0"/>
              <a:t> do solado, montagem e acabamento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0923E44-0E3B-4899-BE83-30CD41D47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104" y="3422307"/>
            <a:ext cx="7823791" cy="320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835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0976" y="838200"/>
            <a:ext cx="10369152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Produção Enxuta </a:t>
            </a:r>
            <a:r>
              <a:rPr lang="pt-BR" i="1" dirty="0"/>
              <a:t>x</a:t>
            </a:r>
            <a:r>
              <a:rPr lang="pt-BR" dirty="0"/>
              <a:t> Produção Tradicional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68256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A forma como cada um enxerga o processo é diferente: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Na </a:t>
            </a:r>
            <a:r>
              <a:rPr lang="pt-BR" b="1" dirty="0"/>
              <a:t>forma tradicional</a:t>
            </a:r>
            <a:r>
              <a:rPr lang="pt-BR" dirty="0"/>
              <a:t>, os processos são divididos em </a:t>
            </a:r>
            <a:r>
              <a:rPr lang="pt-BR" dirty="0" err="1"/>
              <a:t>subprocessos</a:t>
            </a:r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Na Produção Enxuta, separamos as atividades que realmente </a:t>
            </a:r>
            <a:r>
              <a:rPr lang="pt-BR" b="1" dirty="0"/>
              <a:t>agregam valor</a:t>
            </a:r>
            <a:r>
              <a:rPr lang="pt-BR" dirty="0"/>
              <a:t> das que </a:t>
            </a:r>
            <a:r>
              <a:rPr lang="pt-BR" b="1" dirty="0"/>
              <a:t>não agregam valor</a:t>
            </a:r>
            <a:r>
              <a:rPr lang="pt-BR" dirty="0"/>
              <a:t>, com o objetivo de tentar eliminar ou reduzir as atividades que não agregam valor</a:t>
            </a:r>
          </a:p>
        </p:txBody>
      </p:sp>
    </p:spTree>
    <p:extLst>
      <p:ext uri="{BB962C8B-B14F-4D97-AF65-F5344CB8AC3E}">
        <p14:creationId xmlns:p14="http://schemas.microsoft.com/office/powerpoint/2010/main" val="89504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990600"/>
          </a:xfrm>
        </p:spPr>
        <p:txBody>
          <a:bodyPr/>
          <a:lstStyle/>
          <a:p>
            <a:pPr algn="ctr"/>
            <a:r>
              <a:rPr lang="pt-BR" dirty="0"/>
              <a:t>Produção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1052736"/>
            <a:ext cx="8229600" cy="4876800"/>
          </a:xfrm>
        </p:spPr>
        <p:txBody>
          <a:bodyPr/>
          <a:lstStyle/>
          <a:p>
            <a:r>
              <a:rPr lang="pt-BR" dirty="0"/>
              <a:t>Eliminação de atividade que não agregam valor: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1988841"/>
            <a:ext cx="5006962" cy="274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11424" y="5467871"/>
            <a:ext cx="9937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O emprego de um simples dispositivo de suporte do </a:t>
            </a:r>
            <a:r>
              <a:rPr lang="pt-BR" dirty="0" err="1"/>
              <a:t>mangote</a:t>
            </a:r>
            <a:r>
              <a:rPr lang="pt-BR" dirty="0"/>
              <a:t> utilizado no bombeamento de argamassa permite que o servente realize uma atividade que agrega valor (espalhar a argamassa), ao invés de simplesmente segurar o </a:t>
            </a:r>
            <a:r>
              <a:rPr lang="pt-BR" dirty="0" err="1"/>
              <a:t>mangote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1565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Produção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442640" cy="4351337"/>
          </a:xfrm>
        </p:spPr>
        <p:txBody>
          <a:bodyPr/>
          <a:lstStyle/>
          <a:p>
            <a:pPr algn="just"/>
            <a:endParaRPr lang="pt-BR" dirty="0"/>
          </a:p>
          <a:p>
            <a:pPr algn="just"/>
            <a:r>
              <a:rPr lang="pt-BR" dirty="0"/>
              <a:t>A ideia central é manter somente o que é importante para o bom andamento do projeto, eliminando ações desnecessárias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2996952"/>
            <a:ext cx="5181229" cy="371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561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Produção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O processo consiste em um fluxo de materiais, desde a matéria prima até o produto final, sendo o mesmo constituído por atividades de movimento (transporte), espera, processamento (ou conversão) e inspeção</a:t>
            </a:r>
          </a:p>
          <a:p>
            <a:pPr algn="just"/>
            <a:r>
              <a:rPr lang="pt-BR" dirty="0"/>
              <a:t>O pensamento enxuto pretende eliminar todo e qualquer desperdício e, portanto, retirar ações como movimento, fluxo de materiais e espera do seu processo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A0EC54C-AFA9-4075-924C-F03EAE8E0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3717032"/>
            <a:ext cx="10644108" cy="288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12250"/>
      </p:ext>
    </p:extLst>
  </p:cSld>
  <p:clrMapOvr>
    <a:masterClrMapping/>
  </p:clrMapOvr>
</p:sld>
</file>

<file path=ppt/theme/theme1.xml><?xml version="1.0" encoding="utf-8"?>
<a:theme xmlns:a="http://schemas.openxmlformats.org/drawingml/2006/main" name="Exibir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Auditórios acessíveis</Template>
  <TotalTime>1692</TotalTime>
  <Words>1727</Words>
  <Application>Microsoft Office PowerPoint</Application>
  <PresentationFormat>Widescreen</PresentationFormat>
  <Paragraphs>177</Paragraphs>
  <Slides>34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Century Schoolbook</vt:lpstr>
      <vt:lpstr>Wingdings 2</vt:lpstr>
      <vt:lpstr>Exibir</vt:lpstr>
      <vt:lpstr>Faculdade de tecnologia e ciências da Bahia Curso: Engenharia Civil/ Engenharia de Produção Disciplina: Organização do Trabalho </vt:lpstr>
      <vt:lpstr>Produção Enxuta</vt:lpstr>
      <vt:lpstr>Produção Enxuta</vt:lpstr>
      <vt:lpstr>Produção tradicional</vt:lpstr>
      <vt:lpstr>Produção tradicional</vt:lpstr>
      <vt:lpstr>Produção Enxuta x Produção Tradicional </vt:lpstr>
      <vt:lpstr>Produção Enxuta</vt:lpstr>
      <vt:lpstr>Produção Enxuta</vt:lpstr>
      <vt:lpstr>Produção Enxuta</vt:lpstr>
      <vt:lpstr>Produção Enxuta</vt:lpstr>
      <vt:lpstr>Produção Enxuta</vt:lpstr>
      <vt:lpstr>Princípios da Produção Enxuta</vt:lpstr>
      <vt:lpstr>Princípios da Produção Enxuta</vt:lpstr>
      <vt:lpstr>Princípios da Produção Enxuta</vt:lpstr>
      <vt:lpstr>Princípios da Produção Enxuta</vt:lpstr>
      <vt:lpstr>Princípios da Produção Enxuta</vt:lpstr>
      <vt:lpstr>Princípios da Produção Enxuta</vt:lpstr>
      <vt:lpstr>Princípios da Produção Enxuta</vt:lpstr>
      <vt:lpstr>Princípios da Produção Enxuta</vt:lpstr>
      <vt:lpstr>Princípios da Produção Enxuta</vt:lpstr>
      <vt:lpstr>Princípios da Produção Enxuta</vt:lpstr>
      <vt:lpstr>Apresentação do PowerPoint</vt:lpstr>
      <vt:lpstr>Princípios da Produção Enxuta</vt:lpstr>
      <vt:lpstr>Princípios da Produção Enxuta</vt:lpstr>
      <vt:lpstr>Princípios da Produção Enxuta</vt:lpstr>
      <vt:lpstr>Princípios da Produção Enxuta</vt:lpstr>
      <vt:lpstr>Princípios da Produção Enxuta</vt:lpstr>
      <vt:lpstr>Princípios da Produção Enxuta</vt:lpstr>
      <vt:lpstr>Princípios da Produção Enxuta</vt:lpstr>
      <vt:lpstr>Princípios da Produção Enxuta</vt:lpstr>
      <vt:lpstr>Princípios da Produção Enxuta</vt:lpstr>
      <vt:lpstr>Princípios da Produção Enxuta</vt:lpstr>
      <vt:lpstr>Ações</vt:lpstr>
      <vt:lpstr>Aviso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Faculdade de tecnologia e ciências  da Bahia Disciplina: Gestão e tecnologia das construções</dc:title>
  <dc:creator>Juliane Santos Souza</dc:creator>
  <cp:lastModifiedBy>FATE065</cp:lastModifiedBy>
  <cp:revision>47</cp:revision>
  <dcterms:created xsi:type="dcterms:W3CDTF">2020-02-21T18:31:30Z</dcterms:created>
  <dcterms:modified xsi:type="dcterms:W3CDTF">2022-09-09T23:21:25Z</dcterms:modified>
</cp:coreProperties>
</file>