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39" r:id="rId3"/>
    <p:sldId id="335" r:id="rId4"/>
    <p:sldId id="297" r:id="rId5"/>
    <p:sldId id="298" r:id="rId6"/>
    <p:sldId id="336" r:id="rId7"/>
    <p:sldId id="327" r:id="rId8"/>
    <p:sldId id="328" r:id="rId9"/>
    <p:sldId id="331" r:id="rId10"/>
    <p:sldId id="330" r:id="rId11"/>
    <p:sldId id="332" r:id="rId12"/>
    <p:sldId id="300" r:id="rId13"/>
    <p:sldId id="329" r:id="rId14"/>
    <p:sldId id="318" r:id="rId15"/>
    <p:sldId id="320" r:id="rId16"/>
    <p:sldId id="321" r:id="rId17"/>
    <p:sldId id="338" r:id="rId18"/>
    <p:sldId id="333" r:id="rId19"/>
    <p:sldId id="334" r:id="rId20"/>
    <p:sldId id="323" r:id="rId21"/>
    <p:sldId id="32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3925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30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82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202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787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61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5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79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228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0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88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7B5F26BD-3BA8-41F4-A171-1D81666B355D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00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39716" y="-363928"/>
            <a:ext cx="7909992" cy="192722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Civil/ Engenharia de Produção</a:t>
            </a:r>
            <a:br>
              <a:rPr lang="pt-BR" sz="2400" dirty="0"/>
            </a:br>
            <a:r>
              <a:rPr lang="pt-BR" sz="2400" dirty="0"/>
              <a:t>Disciplina: Organização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3429000"/>
            <a:ext cx="7804956" cy="223224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BR" sz="4500" dirty="0"/>
              <a:t>Diagrama de Rede</a:t>
            </a:r>
          </a:p>
          <a:p>
            <a:pPr algn="ctr"/>
            <a:endParaRPr lang="pt-BR" sz="4000" dirty="0"/>
          </a:p>
          <a:p>
            <a:pPr algn="ctr"/>
            <a:endParaRPr lang="pt-BR" sz="4000" dirty="0"/>
          </a:p>
          <a:p>
            <a:pPr algn="r"/>
            <a:r>
              <a:rPr lang="pt-BR" sz="3100" dirty="0"/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36" y="3802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475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2857C9-6A25-471A-8B6D-45B2EEF8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F767AD-5D23-41C9-8C3C-D166603F8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Conceito de atividade e evento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 evento caracteriza instantes do projeto;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 evento é atingido quando todas as atividades que convergem para ele são concluídas; a partir desse instante, todas as atividades que partem dele estão livres para começar</a:t>
            </a:r>
          </a:p>
        </p:txBody>
      </p:sp>
    </p:spTree>
    <p:extLst>
      <p:ext uri="{BB962C8B-B14F-4D97-AF65-F5344CB8AC3E}">
        <p14:creationId xmlns:p14="http://schemas.microsoft.com/office/powerpoint/2010/main" val="1064393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AA576E-2620-430B-8DE0-76FCA2255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B5DAB2-B11A-4E9E-BBA7-C07F83D9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Conceito de atividade e evento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Um evento é representado por circulo (nó)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96CEFEE-3489-4FBD-AFDF-5A1FB3515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644" y="3646541"/>
            <a:ext cx="6752588" cy="2854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7576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As atividades são representadas por flechas (setas) orientadas entre dois eventos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Toda seta parte de um evento e termina em outro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28" y="4418968"/>
            <a:ext cx="5769756" cy="2439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021" y="2604000"/>
            <a:ext cx="2899958" cy="140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103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3F08B-6BD2-43CC-A575-562E2B65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7E1D00-80A9-4576-BD53-71BF1628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Por convenção, a flecha sempre se orienta da esquerda para a direita.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O comprimento da flecha não é proporcional à duração da atividade — a flecha apenas define o vínculo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79683A-1431-49F9-AF0E-31A475AC8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3217737"/>
            <a:ext cx="7364219" cy="311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9828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98624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Regras do traçado: </a:t>
            </a:r>
            <a:r>
              <a:rPr lang="pt-BR" dirty="0">
                <a:solidFill>
                  <a:schemeClr val="tx1"/>
                </a:solidFill>
              </a:rPr>
              <a:t>Passos para desenhar o diagrama 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1. A rede começa em um evento inicial único, desenhado à esquerda: O evento inicial é o "tiro” de largada, do projeto; não há nada antes dele.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4145009"/>
            <a:ext cx="6417828" cy="2712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091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É fácil detectar as atividades iniciais no quadro de </a:t>
            </a:r>
            <a:r>
              <a:rPr lang="pt-BR" dirty="0" err="1">
                <a:solidFill>
                  <a:schemeClr val="tx1"/>
                </a:solidFill>
              </a:rPr>
              <a:t>sequenciação</a:t>
            </a:r>
            <a:endParaRPr lang="pt-BR" dirty="0">
              <a:solidFill>
                <a:schemeClr val="tx1"/>
              </a:solidFill>
            </a:endParaRP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Basta identificar as atividades sem predecessoras. Por não dependerem de nenhuma outra atividade, elas podem começar logo a partir do início do projeto.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6" y="3241489"/>
            <a:ext cx="5004018" cy="2938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8047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44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2. As demais atividades são desenhadas partindo de suas predecessoras.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Consultando-se o quadro de sequenciação, deve-se começar o traçado pelas atividades cujas predecessoras já tiverem sido desenhadas</a:t>
            </a:r>
            <a:endParaRPr lang="pt-BR" sz="1800" dirty="0">
              <a:solidFill>
                <a:schemeClr val="tx1"/>
              </a:solidFill>
            </a:endParaRP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3. A rede termina em um evento final único, desenhado na extremidade direita do diagrama</a:t>
            </a:r>
          </a:p>
          <a:p>
            <a:pPr lvl="1" algn="just"/>
            <a:r>
              <a:rPr lang="pt-BR" b="1" dirty="0">
                <a:solidFill>
                  <a:schemeClr val="tx1"/>
                </a:solidFill>
              </a:rPr>
              <a:t>O evento final marca o término da rede e do projeto</a:t>
            </a:r>
            <a:r>
              <a:rPr lang="pt-BR" dirty="0">
                <a:solidFill>
                  <a:schemeClr val="tx1"/>
                </a:solidFill>
              </a:rPr>
              <a:t>. </a:t>
            </a:r>
          </a:p>
          <a:p>
            <a:pPr lvl="1" algn="just"/>
            <a:endParaRPr lang="pt-BR" dirty="0">
              <a:solidFill>
                <a:schemeClr val="tx1"/>
              </a:solidFill>
            </a:endParaRPr>
          </a:p>
          <a:p>
            <a:pPr lvl="1" algn="just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511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71035-6100-0729-7C50-0FC4940A8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DBCED6-A2A8-CB26-9B12-E41D0DB8A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Exemplo: Montar o diagrama de rede usando método das flechas para os processos de montagem de calçados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3E5175D-7708-7FC3-5C2B-498903447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2906181"/>
            <a:ext cx="5732604" cy="367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64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67DF6-2251-4F49-864E-58DDFDC7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630DE9-0F37-483E-B85E-DB97FEBB5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Cuidado!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 pouco de estética não faz mal nenhum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Vale a pena caprichar um pouco para obter alguma simetria no diagrama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Uma boa arrumação ajuda muito na interpretação do diagrama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56954F8-5B68-4F87-B385-AC187F099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5278" y="1625906"/>
            <a:ext cx="2366592" cy="216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87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A6932-965F-417E-BF89-70390A5D4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89E9DC-B6B9-472F-BF20-68601A492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mesma rede do exemplo anterior poderia ser representada de maneira desorganizada e pouco elucidativa.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35A01EC-79A8-4DA8-8E54-D0AED1A5E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9696" y="2933959"/>
            <a:ext cx="4889917" cy="394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81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49C51-6738-7302-1461-3E0BB0A15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Aviso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80468A-DD5A-ACBB-FE72-0300C0B17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Prova dia 28/10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Assuntos:</a:t>
            </a:r>
          </a:p>
          <a:p>
            <a:r>
              <a:rPr lang="pt-BR" dirty="0">
                <a:solidFill>
                  <a:schemeClr val="tx1"/>
                </a:solidFill>
              </a:rPr>
              <a:t>Produção Enxuta</a:t>
            </a:r>
          </a:p>
          <a:p>
            <a:r>
              <a:rPr lang="pt-BR" dirty="0">
                <a:solidFill>
                  <a:schemeClr val="tx1"/>
                </a:solidFill>
              </a:rPr>
              <a:t>8S</a:t>
            </a:r>
          </a:p>
          <a:p>
            <a:r>
              <a:rPr lang="pt-BR" dirty="0">
                <a:solidFill>
                  <a:schemeClr val="tx1"/>
                </a:solidFill>
              </a:rPr>
              <a:t>Layout do ambiente de trabalho</a:t>
            </a:r>
          </a:p>
          <a:p>
            <a:r>
              <a:rPr lang="pt-BR" dirty="0">
                <a:solidFill>
                  <a:schemeClr val="tx1"/>
                </a:solidFill>
              </a:rPr>
              <a:t>Mapeamento de processos </a:t>
            </a:r>
          </a:p>
        </p:txBody>
      </p:sp>
    </p:spTree>
    <p:extLst>
      <p:ext uri="{BB962C8B-B14F-4D97-AF65-F5344CB8AC3E}">
        <p14:creationId xmlns:p14="http://schemas.microsoft.com/office/powerpoint/2010/main" val="2497492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10331-D402-46D9-AA9F-FD92CB63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418441-FAE3-4180-94BA-752112139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Atividades em série e em paralelo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Suponhamos três atividades: A, B e C diz-se que elas são realizadas em série  quando uma é executada após a outra 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A execução de C depende da execução de B, que depende da conclusão de A.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C74F404-88E4-4613-BCAC-229C9EF15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011" y="4692337"/>
            <a:ext cx="5212370" cy="146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472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DBD5B-452B-40B3-AFC6-8DAA8C95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AD90A8-793E-4EC3-BFEC-3878189F9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Quando atividades podem ocorrer simultaneamente, diz-se que estão em paralelo</a:t>
            </a:r>
          </a:p>
          <a:p>
            <a:pPr lvl="1" algn="just"/>
            <a:r>
              <a:rPr lang="pt-BR" sz="2000" dirty="0">
                <a:solidFill>
                  <a:schemeClr val="tx1"/>
                </a:solidFill>
              </a:rPr>
              <a:t>Ganho de tempo.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Na representação esquemática, C não depende de A, nem de B, nem de D, nem de E, podendo ser realizada concomitantemente a elas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529BE1C-1E34-4887-B753-AD11CA74F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8579" y="4150504"/>
            <a:ext cx="3414842" cy="216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26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960E29-4F59-C20C-70A1-F7BE7AE62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BD6F56-E444-C2B5-3050-0116D8A13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As técnicas denominadas PERT e CPM foram independentemente desenvolvidas para o Planejamento e Controle de Projetos em torno de 1950, porém a grande semelhança entre estas fez com que o termo PERT/CPM seja utilizado corriqueiramente como apenas uma técnica.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Os termos PERT e CPM são acrônimos de </a:t>
            </a:r>
            <a:r>
              <a:rPr lang="pt-BR" dirty="0" err="1">
                <a:solidFill>
                  <a:schemeClr val="tx1"/>
                </a:solidFill>
              </a:rPr>
              <a:t>Program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Evaluation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and</a:t>
            </a:r>
            <a:r>
              <a:rPr lang="pt-BR" dirty="0">
                <a:solidFill>
                  <a:schemeClr val="tx1"/>
                </a:solidFill>
              </a:rPr>
              <a:t> Review </a:t>
            </a:r>
            <a:r>
              <a:rPr lang="pt-BR" dirty="0" err="1">
                <a:solidFill>
                  <a:schemeClr val="tx1"/>
                </a:solidFill>
              </a:rPr>
              <a:t>Technique</a:t>
            </a:r>
            <a:r>
              <a:rPr lang="pt-BR" dirty="0">
                <a:solidFill>
                  <a:schemeClr val="tx1"/>
                </a:solidFill>
              </a:rPr>
              <a:t> (PERT) e </a:t>
            </a:r>
            <a:r>
              <a:rPr lang="pt-BR" dirty="0" err="1">
                <a:solidFill>
                  <a:schemeClr val="tx1"/>
                </a:solidFill>
              </a:rPr>
              <a:t>Critical</a:t>
            </a:r>
            <a:r>
              <a:rPr lang="pt-BR" dirty="0">
                <a:solidFill>
                  <a:schemeClr val="tx1"/>
                </a:solidFill>
              </a:rPr>
              <a:t> Path </a:t>
            </a:r>
            <a:r>
              <a:rPr lang="pt-BR" dirty="0" err="1">
                <a:solidFill>
                  <a:schemeClr val="tx1"/>
                </a:solidFill>
              </a:rPr>
              <a:t>Method</a:t>
            </a:r>
            <a:r>
              <a:rPr lang="pt-BR" dirty="0">
                <a:solidFill>
                  <a:schemeClr val="tx1"/>
                </a:solidFill>
              </a:rPr>
              <a:t> (CPM). </a:t>
            </a:r>
          </a:p>
        </p:txBody>
      </p:sp>
    </p:spTree>
    <p:extLst>
      <p:ext uri="{BB962C8B-B14F-4D97-AF65-F5344CB8AC3E}">
        <p14:creationId xmlns:p14="http://schemas.microsoft.com/office/powerpoint/2010/main" val="72944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que serve o diagrama de rede?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Uma vez criado o quadro de sequenciação com a lógica da execução das atividades, o passo seguinte é a representação gráfica das atividades e suas dependências lógicas por meio de um diagrama de rede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96" y="3316867"/>
            <a:ext cx="8443400" cy="3000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6468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que serve o diagrama de rede?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26616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Denomina-se rede um conjunto de atividades amarradas entre si, que descrevem a lógica de execução do projeto.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Ajuda a entender o projeto como um fluxo de atividades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561" y="3850273"/>
            <a:ext cx="7824878" cy="27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71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81CE8-A642-5045-5EB5-BC2BDE61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Aplicação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A51431-60DD-B6F3-90E1-819CFF3CB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Exemplos de Projetos que podem utilizar PERT/CPM: 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Construção de uma planta </a:t>
            </a:r>
          </a:p>
          <a:p>
            <a:r>
              <a:rPr lang="pt-BR" dirty="0">
                <a:solidFill>
                  <a:schemeClr val="tx1"/>
                </a:solidFill>
              </a:rPr>
              <a:t>Pesquisa e desenvolvimento de um produto </a:t>
            </a:r>
          </a:p>
          <a:p>
            <a:r>
              <a:rPr lang="pt-BR" dirty="0">
                <a:solidFill>
                  <a:schemeClr val="tx1"/>
                </a:solidFill>
              </a:rPr>
              <a:t>Produção de filmes </a:t>
            </a:r>
          </a:p>
          <a:p>
            <a:r>
              <a:rPr lang="pt-BR" dirty="0">
                <a:solidFill>
                  <a:schemeClr val="tx1"/>
                </a:solidFill>
              </a:rPr>
              <a:t>Produção do ramo alimentício </a:t>
            </a:r>
          </a:p>
          <a:p>
            <a:r>
              <a:rPr lang="pt-BR" dirty="0">
                <a:solidFill>
                  <a:schemeClr val="tx1"/>
                </a:solidFill>
              </a:rPr>
              <a:t>Instalação de um sistema de informações </a:t>
            </a:r>
          </a:p>
          <a:p>
            <a:r>
              <a:rPr lang="pt-BR" dirty="0">
                <a:solidFill>
                  <a:schemeClr val="tx1"/>
                </a:solidFill>
              </a:rPr>
              <a:t>Condução de campanhas publicitárias, entre outras</a:t>
            </a:r>
          </a:p>
        </p:txBody>
      </p:sp>
    </p:spTree>
    <p:extLst>
      <p:ext uri="{BB962C8B-B14F-4D97-AF65-F5344CB8AC3E}">
        <p14:creationId xmlns:p14="http://schemas.microsoft.com/office/powerpoint/2010/main" val="1873454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F6D818-7CF3-43E6-8658-67ABC737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BA6347-0610-4E4B-9F08-D3D53444B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grande vantagem de representar a lógica do projeto sob a forma de um diagrama de rede é que a leitura e o manuseio das atividades ficam muito mais simples e fáceis de entender.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Basta Imaginar o quanto seria trabalhoso descrever apenas com palavras a metodologia e o encadeamento lógico das atividades de um projeto extenso.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746E090-9E2D-4284-922A-08AAEAD01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561" y="4014554"/>
            <a:ext cx="7824878" cy="27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888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87F10-CD6A-43D2-8199-D9EBC0C7E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AB6C39-701D-43B4-8406-8A2DC7EC2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Conceito de atividade e evento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Atividade é a tarefa a ser executada, o trabalho a ser feito;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cada atividade se atribuem duração e recursos.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E83FB5A-C5CE-4563-9ED3-121F1CA2E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3717335"/>
            <a:ext cx="6752588" cy="2854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926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E824DB-27A3-4EB7-A74E-4563C6B4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CA2E95-758A-453E-8D23-DAD75AD1F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b="1" dirty="0">
                <a:solidFill>
                  <a:schemeClr val="tx1"/>
                </a:solidFill>
              </a:rPr>
              <a:t>Conceito de atividade e evento</a:t>
            </a:r>
          </a:p>
          <a:p>
            <a:endParaRPr lang="pt-BR" b="1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A atividade é representada por flecha entre dois eventos</a:t>
            </a:r>
            <a:endParaRPr lang="pt-BR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F07C4C-3BE1-4DB6-81B3-DF635C968F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3717335"/>
            <a:ext cx="6752588" cy="2854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18934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4233</TotalTime>
  <Words>813</Words>
  <Application>Microsoft Office PowerPoint</Application>
  <PresentationFormat>Widescreen</PresentationFormat>
  <Paragraphs>97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Arial</vt:lpstr>
      <vt:lpstr>Century Schoolbook</vt:lpstr>
      <vt:lpstr>Wingdings 2</vt:lpstr>
      <vt:lpstr>Exibir</vt:lpstr>
      <vt:lpstr>Faculdade de Tecnologia e Ciências da Bahia Curso: Engenharia Civil/ Engenharia de Produção Disciplina: Organização do Trabalho</vt:lpstr>
      <vt:lpstr>Aviso</vt:lpstr>
      <vt:lpstr>Conceito</vt:lpstr>
      <vt:lpstr>Para que serve o diagrama de rede?</vt:lpstr>
      <vt:lpstr>Para que serve o diagrama de rede?</vt:lpstr>
      <vt:lpstr>Aplicação </vt:lpstr>
      <vt:lpstr>Montagem do diagrama de rede 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 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163</cp:revision>
  <dcterms:created xsi:type="dcterms:W3CDTF">2020-05-07T12:40:59Z</dcterms:created>
  <dcterms:modified xsi:type="dcterms:W3CDTF">2022-10-25T14:14:50Z</dcterms:modified>
</cp:coreProperties>
</file>