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35" r:id="rId3"/>
    <p:sldId id="336" r:id="rId4"/>
    <p:sldId id="337" r:id="rId5"/>
    <p:sldId id="305" r:id="rId6"/>
    <p:sldId id="338" r:id="rId7"/>
    <p:sldId id="307" r:id="rId8"/>
    <p:sldId id="339" r:id="rId9"/>
    <p:sldId id="308" r:id="rId10"/>
    <p:sldId id="309" r:id="rId11"/>
    <p:sldId id="312" r:id="rId12"/>
    <p:sldId id="313" r:id="rId13"/>
    <p:sldId id="314" r:id="rId14"/>
    <p:sldId id="315" r:id="rId15"/>
    <p:sldId id="316" r:id="rId16"/>
    <p:sldId id="340" r:id="rId17"/>
    <p:sldId id="329" r:id="rId18"/>
    <p:sldId id="334" r:id="rId19"/>
    <p:sldId id="331" r:id="rId20"/>
    <p:sldId id="33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6120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03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87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3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596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53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44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59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37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0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37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B5F26BD-3BA8-41F4-A171-1D81666B355D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DA8E40A-22C0-4629-A945-07F9CAC7F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4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3712" y="-99392"/>
            <a:ext cx="8688288" cy="192722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Civil/ Engenharia de Produção</a:t>
            </a:r>
            <a:br>
              <a:rPr lang="pt-BR" sz="2400" dirty="0"/>
            </a:br>
            <a:r>
              <a:rPr lang="pt-BR" sz="2400" dirty="0"/>
              <a:t>Disciplina: Organização do Trabalho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99556" y="3501008"/>
            <a:ext cx="8688288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4000" dirty="0"/>
              <a:t>Predecessoras e Sucessoras</a:t>
            </a:r>
          </a:p>
          <a:p>
            <a:pPr algn="ctr"/>
            <a:endParaRPr lang="pt-BR" sz="4000" dirty="0"/>
          </a:p>
          <a:p>
            <a:pPr algn="r"/>
            <a:r>
              <a:rPr lang="pt-BR" sz="2600" dirty="0"/>
              <a:t>Prof.: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802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47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Exemplo: Interpretar o quadro de sequenciação das atividades referentes aos processos de fabricação de calçados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7AACF6-2B86-B66C-D681-EFF2AEA1D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220" y="2749884"/>
            <a:ext cx="5815559" cy="37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063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Dependência mandatória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dependência entre duas atividades é dito mandatória ou de lógica rígida, quando a ligação entre elas é obrigatória.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Acontece quando uma atividade necessariamente tem de vir antes de outra. </a:t>
            </a:r>
          </a:p>
          <a:p>
            <a:pPr algn="just"/>
            <a:endParaRPr lang="pt-BR" dirty="0"/>
          </a:p>
          <a:p>
            <a:pPr marL="0" indent="0" algn="ctr">
              <a:buNone/>
            </a:pPr>
            <a:r>
              <a:rPr lang="pt-BR" b="1" u="sng" dirty="0">
                <a:solidFill>
                  <a:srgbClr val="FF0000"/>
                </a:solidFill>
              </a:rPr>
              <a:t>Ordem física</a:t>
            </a:r>
          </a:p>
        </p:txBody>
      </p:sp>
    </p:spTree>
    <p:extLst>
      <p:ext uri="{BB962C8B-B14F-4D97-AF65-F5344CB8AC3E}">
        <p14:creationId xmlns:p14="http://schemas.microsoft.com/office/powerpoint/2010/main" val="417785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Dependência mandatória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Por exemplo: em uma fábrica de chocolates é necessário que a produção das barras tenha sido finalizada para seguir até a embalagem.</a:t>
            </a:r>
          </a:p>
          <a:p>
            <a:pPr algn="just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994560-FCA2-9B69-4E43-DF5693CB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64" y="3437852"/>
            <a:ext cx="3598664" cy="31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140903"/>
            <a:ext cx="951464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Dependência preferencial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uma dependência criada por conveniência da equipe executora do projeto, em função do plano de ataque da obra. </a:t>
            </a:r>
          </a:p>
          <a:p>
            <a:pPr lvl="1" algn="just"/>
            <a:r>
              <a:rPr lang="pt-BR" sz="1800" dirty="0"/>
              <a:t>Existem outras sequências aceitáveis</a:t>
            </a:r>
          </a:p>
          <a:p>
            <a:pPr lvl="1" algn="just"/>
            <a:endParaRPr lang="pt-BR" sz="1800" b="1" dirty="0"/>
          </a:p>
          <a:p>
            <a:pPr lvl="1" algn="just"/>
            <a:endParaRPr lang="pt-BR" sz="1800" b="1" dirty="0"/>
          </a:p>
          <a:p>
            <a:pPr marL="274320" lvl="1" indent="0" algn="ctr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Ordem lógica</a:t>
            </a:r>
          </a:p>
        </p:txBody>
      </p:sp>
    </p:spTree>
    <p:extLst>
      <p:ext uri="{BB962C8B-B14F-4D97-AF65-F5344CB8AC3E}">
        <p14:creationId xmlns:p14="http://schemas.microsoft.com/office/powerpoint/2010/main" val="363635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Dependência preferencial </a:t>
            </a:r>
          </a:p>
          <a:p>
            <a:pPr algn="just"/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910486"/>
            <a:ext cx="5184576" cy="42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61872" y="2636912"/>
            <a:ext cx="4709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Exemplo: na construção de um edifício em concreto armado, a alvenaria do 2° pavimento não necessariamente depende da alvenaria do 1° pavimento</a:t>
            </a:r>
          </a:p>
          <a:p>
            <a:pPr lvl="1" algn="just"/>
            <a:r>
              <a:rPr lang="pt-BR" dirty="0"/>
              <a:t>É possível "pular" o primeiro pavimento, mas por uma questão de lógica construtiva o planejador pode vincular as duas atividades.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33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3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3500" b="1" dirty="0"/>
              <a:t>Enquanto a dependência mandatória é geralmente de ordem física, a preferencial é de ordem lógica</a:t>
            </a:r>
          </a:p>
        </p:txBody>
      </p:sp>
    </p:spTree>
    <p:extLst>
      <p:ext uri="{BB962C8B-B14F-4D97-AF65-F5344CB8AC3E}">
        <p14:creationId xmlns:p14="http://schemas.microsoft.com/office/powerpoint/2010/main" val="19857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A5CB0-E42D-B138-AC66-D26086E9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5C7D1-0E81-8BBE-65DA-F8AC84013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Citar exemplos de atividades com dependência mandatória e preferencial dentro de qualquer sistema de produção.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DFE63F-8973-CDBA-43D4-D6696753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2935188"/>
            <a:ext cx="3117929" cy="35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3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67313-CFD8-4AF0-B5B2-B65D37C1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F654E-8A02-42C5-954A-7E5270E2C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Quando tratamos das dependências entre atividades, sempre consideramos que uma atividade só poderia começar quando sua predecessora terminasse, ou seja, consideramos que as dependências eram todas do tipo término-início (TI)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Esse tipo de vínculo entre duas atividades A e B impõe que, para que B comece, A deverá ter sido concluída — o término de A é condição necessária para o inicio de B. </a:t>
            </a:r>
            <a:r>
              <a:rPr lang="pt-BR" b="1" dirty="0"/>
              <a:t>A ligação TI é a ligação padrão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24582A-D76B-4367-8FDA-DF1176BB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11" y="4257313"/>
            <a:ext cx="2578762" cy="22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B61E3-F2C9-4027-891B-9D15B736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48DC4-3DA9-4EE8-8E52-D7D5E1A7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relação as vezes precisa guardar uma defasagem entre as atividades</a:t>
            </a:r>
          </a:p>
          <a:p>
            <a:pPr lvl="1" algn="just"/>
            <a:r>
              <a:rPr lang="pt-BR" sz="1800" dirty="0"/>
              <a:t>Tempo de espera entre as duas atividades. </a:t>
            </a:r>
          </a:p>
          <a:p>
            <a:pPr lvl="1" algn="just"/>
            <a:r>
              <a:rPr lang="pt-BR" sz="1800" dirty="0"/>
              <a:t>Na literatura técnica, o retardo às vezes é chamado de atraso, mas o termo não é muito feliz, visto que a atividade não está propriamente atrasada, senão deslocada por razões de lógica executiva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8BC685-EA1F-452C-BFC1-3878EC31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3770456"/>
            <a:ext cx="3857996" cy="24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59C30-F4D8-4F2D-A4EF-CE89BC33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C7571A-D995-4194-BAC6-6F53E51CA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Outro tipo de ligação útil é quando uma atividade não precisa que sua predecessora esteja 100% terminada, Em outras palavras, B pode começar sem que A esteja concluída, havendo uma sobreposição entre elas. Esse tipo de ligação é chamado II (início-início)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Um exemplo é instalação hidráulica (A) e instalação elétrica (B) de uma edificação, que podem ser iniciadas juntas (II)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6DA012-16E3-4AA0-9E92-C614CBE2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4199208"/>
            <a:ext cx="1584176" cy="22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5B662-D6EE-C8C9-3942-4E86A379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6DA0AE-0146-7DCB-1E6C-4754090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Quando a lista de todas as atividades do projeto estiver preparada, passa-se a determinar a relação entre elas, isto é, a amarrá-las umas às outras, a definir a precedência.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Embora várias atividades possam ocorrer concorrente mente, relações de interdependência podem ser estabelecidas, formando- se cadeias que, em seu aspecto visual global, produzirão uma malha de atividades,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6FABC0-93D7-8B54-AC68-D30218BB8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4308324"/>
            <a:ext cx="3991191" cy="253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0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3825F-E52C-4DB9-9CF0-507F00F0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AC44EC-94F4-42C7-A339-B2179592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dirty="0"/>
              <a:t>O terceiro tipo de ligação possível é o TT (término-término)</a:t>
            </a:r>
          </a:p>
          <a:p>
            <a:pPr algn="just"/>
            <a:r>
              <a:rPr lang="pt-BR" dirty="0"/>
              <a:t>É o caso em que se estipula que o término de uma atividade está vinculado ao término de sua predecessora, ou seja, o fim de B depende do fim de A;</a:t>
            </a:r>
          </a:p>
          <a:p>
            <a:pPr algn="just"/>
            <a:r>
              <a:rPr lang="pt-BR" dirty="0"/>
              <a:t> Um exemplo seria a realização de um serviço (A) e aluguel de um equipamento para realiza-lo (B) — o término da concretagem decreta o fim da necessidade da betoneira alugada, por exemplo.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C1B0FE-0097-4C3F-AF0D-4BDBA186D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4037434"/>
            <a:ext cx="177594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D4E9B-2AE8-7FA9-4216-978266A0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79391F-5156-1DA5-1F02-9AE78D96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Por exemplo, a moldagem do concreto pressupõe a montagem das formas e a colocação da armação; a pintura de uma parede exige que a aplicação de massa tenha sido concluída; e a atividade "tomar café" não pode ocorrer antes ou paralelamente à atividade "comprar café", </a:t>
            </a:r>
          </a:p>
        </p:txBody>
      </p:sp>
    </p:spTree>
    <p:extLst>
      <p:ext uri="{BB962C8B-B14F-4D97-AF65-F5344CB8AC3E}">
        <p14:creationId xmlns:p14="http://schemas.microsoft.com/office/powerpoint/2010/main" val="322052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761D6-1293-81E7-36C6-724C6BE9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445C1D-77D7-5C20-529B-3FA71D85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Na montagem do planejamento, o importante é identificar bem as </a:t>
            </a:r>
            <a:r>
              <a:rPr lang="pt-BR" b="1" dirty="0"/>
              <a:t>predecessoras</a:t>
            </a:r>
            <a:r>
              <a:rPr lang="pt-BR" dirty="0"/>
              <a:t> de cada atividade</a:t>
            </a:r>
          </a:p>
          <a:p>
            <a:pPr lvl="1" algn="just"/>
            <a:r>
              <a:rPr lang="pt-BR" sz="1800" dirty="0"/>
              <a:t>que são aquelas cuja conclusão deve necessariamente ocorrer para que a atividade em questão possa começar. </a:t>
            </a:r>
          </a:p>
          <a:p>
            <a:pPr lvl="1" algn="just"/>
            <a:r>
              <a:rPr lang="pt-BR" sz="1800" dirty="0"/>
              <a:t>Para cada atividade, portanto, o planejador identifica e registra quais as predecessoras, ou seja, de que outras atividades ela depende imediatamente ou diretamente.</a:t>
            </a:r>
          </a:p>
        </p:txBody>
      </p:sp>
    </p:spTree>
    <p:extLst>
      <p:ext uri="{BB962C8B-B14F-4D97-AF65-F5344CB8AC3E}">
        <p14:creationId xmlns:p14="http://schemas.microsoft.com/office/powerpoint/2010/main" val="50272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É importante ressaltar o termo </a:t>
            </a:r>
            <a:r>
              <a:rPr lang="pt-BR" b="1" dirty="0"/>
              <a:t>imediatamente</a:t>
            </a:r>
          </a:p>
          <a:p>
            <a:pPr marL="0" indent="0" algn="just">
              <a:buNone/>
            </a:pPr>
            <a:r>
              <a:rPr lang="pt-BR" dirty="0"/>
              <a:t>Em um prédio, a pintura do 10° andar não pode acontecer antes da concretagem dos pilares do 9° andar, mas esta não se caracteriza como uma atividade imediatamente anterior — a aplicação da massa corrida, ao contrário, seria imediatamente anterior.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8" y="3662703"/>
            <a:ext cx="4137918" cy="297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62" y="3662704"/>
            <a:ext cx="4458818" cy="297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1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F5AC5-904D-F4C1-AD1D-50E990F3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Sucessoras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7201A8-3EF8-9338-A05F-998B2FB9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conceito de sucessora é exatamente o inverso do de predecessora</a:t>
            </a:r>
          </a:p>
          <a:p>
            <a:pPr lvl="1" algn="just"/>
            <a:r>
              <a:rPr lang="pt-BR" dirty="0"/>
              <a:t>Uma atividade sucessora a outra é aquela que pode ser iniciada imediatamente após a conclusão da atividade anterior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ED5A8F-4C75-4CC1-898C-610237A6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730750"/>
            <a:ext cx="3103484" cy="30914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23D2D2-6D6C-04A5-5EC5-D6C3142E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73" y="3366736"/>
            <a:ext cx="733425" cy="2952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850454B-297D-209A-0D17-97C00C7D9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3808412"/>
            <a:ext cx="3050056" cy="30137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1E05110-BCA8-7C26-90EB-7EC365B07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035" y="3385184"/>
            <a:ext cx="11620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1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6872" y="1988840"/>
            <a:ext cx="944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Ter em mente a noção de dependência imediata é fundamental para que não se crie vínculos redundantes na rede. </a:t>
            </a:r>
          </a:p>
          <a:p>
            <a:pPr marL="0" indent="0" algn="just">
              <a:buNone/>
            </a:pPr>
            <a:r>
              <a:rPr lang="pt-BR" dirty="0"/>
              <a:t>Assim, por exemplo, se B depende de A, e C depende de B, é desnecessário dizer que C depende de A.</a:t>
            </a:r>
          </a:p>
          <a:p>
            <a:pPr algn="just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696728"/>
            <a:ext cx="5482207" cy="316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7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63D35-ABD9-A4DE-41C6-8B22A96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FC4257-8B8F-7AE7-5135-808A4F19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03" y="2708920"/>
            <a:ext cx="981150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0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Predecessoras e sucessoras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Quadro de sequenciação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a tabela em que se definem e se registram as atividades e suas relações de interdependência. Tipicamente possui três colunas: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3772481"/>
            <a:ext cx="756281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005671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3280</TotalTime>
  <Words>900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Century Schoolbook</vt:lpstr>
      <vt:lpstr>Wingdings 2</vt:lpstr>
      <vt:lpstr>Exibir</vt:lpstr>
      <vt:lpstr>Faculdade de tecnologia e ciências da Bahia Curso: Engenharia Civil/ Engenharia de Produção Disciplina: Organização do Trabalho </vt:lpstr>
      <vt:lpstr>Predecessoras e sucessoras</vt:lpstr>
      <vt:lpstr>Predecessoras e sucessoras</vt:lpstr>
      <vt:lpstr>Predecessoras</vt:lpstr>
      <vt:lpstr>Predecessoras</vt:lpstr>
      <vt:lpstr>Sucessoras </vt:lpstr>
      <vt:lpstr>Predecessoras e sucessoras</vt:lpstr>
      <vt:lpstr>Predecessoras e sucessoras</vt:lpstr>
      <vt:lpstr>Predecessoras e sucessoras</vt:lpstr>
      <vt:lpstr>Predecessoras e sucessoras </vt:lpstr>
      <vt:lpstr>Predecessoras e sucessoras </vt:lpstr>
      <vt:lpstr>Predecessoras e sucessoras</vt:lpstr>
      <vt:lpstr>Predecessoras e sucessoras</vt:lpstr>
      <vt:lpstr>Predecessoras e sucessoras</vt:lpstr>
      <vt:lpstr>Predecessoras e sucessoras</vt:lpstr>
      <vt:lpstr>Predecessoras e sucessoras</vt:lpstr>
      <vt:lpstr>Predecessoras e sucessoras</vt:lpstr>
      <vt:lpstr>Predecessoras e sucessoras </vt:lpstr>
      <vt:lpstr>Predecessoras e sucessoras </vt:lpstr>
      <vt:lpstr>Predecessoras e sucessoras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167</cp:revision>
  <dcterms:created xsi:type="dcterms:W3CDTF">2020-05-07T12:40:59Z</dcterms:created>
  <dcterms:modified xsi:type="dcterms:W3CDTF">2022-11-04T19:57:45Z</dcterms:modified>
</cp:coreProperties>
</file>