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3" r:id="rId3"/>
    <p:sldId id="257" r:id="rId4"/>
    <p:sldId id="258" r:id="rId5"/>
    <p:sldId id="294" r:id="rId6"/>
    <p:sldId id="259" r:id="rId7"/>
    <p:sldId id="298" r:id="rId8"/>
    <p:sldId id="260" r:id="rId9"/>
    <p:sldId id="261" r:id="rId10"/>
    <p:sldId id="262" r:id="rId11"/>
    <p:sldId id="295" r:id="rId12"/>
    <p:sldId id="263" r:id="rId13"/>
    <p:sldId id="264" r:id="rId14"/>
    <p:sldId id="299" r:id="rId15"/>
    <p:sldId id="265" r:id="rId16"/>
    <p:sldId id="266" r:id="rId17"/>
    <p:sldId id="267" r:id="rId18"/>
    <p:sldId id="268" r:id="rId19"/>
    <p:sldId id="270" r:id="rId20"/>
    <p:sldId id="271" r:id="rId21"/>
    <p:sldId id="269" r:id="rId22"/>
    <p:sldId id="272" r:id="rId23"/>
    <p:sldId id="296" r:id="rId24"/>
    <p:sldId id="273" r:id="rId25"/>
    <p:sldId id="274" r:id="rId26"/>
    <p:sldId id="275" r:id="rId27"/>
    <p:sldId id="276" r:id="rId28"/>
    <p:sldId id="278" r:id="rId29"/>
    <p:sldId id="279" r:id="rId30"/>
    <p:sldId id="300" r:id="rId31"/>
    <p:sldId id="280" r:id="rId32"/>
    <p:sldId id="281" r:id="rId33"/>
    <p:sldId id="301" r:id="rId34"/>
    <p:sldId id="277" r:id="rId35"/>
    <p:sldId id="283" r:id="rId36"/>
    <p:sldId id="284" r:id="rId37"/>
    <p:sldId id="282" r:id="rId38"/>
    <p:sldId id="285" r:id="rId39"/>
    <p:sldId id="303" r:id="rId40"/>
    <p:sldId id="304" r:id="rId41"/>
    <p:sldId id="305" r:id="rId42"/>
    <p:sldId id="286" r:id="rId43"/>
    <p:sldId id="306" r:id="rId44"/>
    <p:sldId id="307" r:id="rId45"/>
    <p:sldId id="287" r:id="rId46"/>
    <p:sldId id="288" r:id="rId47"/>
    <p:sldId id="302" r:id="rId48"/>
    <p:sldId id="289" r:id="rId49"/>
    <p:sldId id="290" r:id="rId50"/>
    <p:sldId id="291" r:id="rId51"/>
    <p:sldId id="292" r:id="rId52"/>
    <p:sldId id="297" r:id="rId5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t-BR"/>
              <a:t>Clique para editar o título mestre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192013D-A6E1-4E7C-8523-A523E71F2DEA}" type="datetimeFigureOut">
              <a:rPr lang="pt-BR" smtClean="0"/>
              <a:t>21/02/2022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F19F3A-F6ED-435D-8690-A79F04E4FDE9}" type="slidenum">
              <a:rPr lang="pt-BR" smtClean="0"/>
              <a:t>‹nº›</a:t>
            </a:fld>
            <a:endParaRPr lang="pt-B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F192013D-A6E1-4E7C-8523-A523E71F2DEA}" type="datetimeFigureOut">
              <a:rPr lang="pt-BR" smtClean="0"/>
              <a:t>21/02/2022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F19F3A-F6ED-435D-8690-A79F04E4FDE9}"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92013D-A6E1-4E7C-8523-A523E71F2DEA}" type="datetimeFigureOut">
              <a:rPr lang="pt-BR" smtClean="0"/>
              <a:t>21/02/2022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F19F3A-F6ED-435D-8690-A79F04E4FDE9}"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F192013D-A6E1-4E7C-8523-A523E71F2DEA}" type="datetimeFigureOut">
              <a:rPr lang="pt-BR" smtClean="0"/>
              <a:t>21/02/2022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F19F3A-F6ED-435D-8690-A79F04E4FDE9}"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t-BR"/>
              <a:t>Clique para editar o título mestre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192013D-A6E1-4E7C-8523-A523E71F2DEA}" type="datetimeFigureOut">
              <a:rPr lang="pt-BR" smtClean="0"/>
              <a:t>21/02/2022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F19F3A-F6ED-435D-8690-A79F04E4FDE9}" type="slidenum">
              <a:rPr lang="pt-BR" smtClean="0"/>
              <a:t>‹nº›</a:t>
            </a:fld>
            <a:endParaRPr lang="pt-B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192013D-A6E1-4E7C-8523-A523E71F2DEA}" type="datetimeFigureOut">
              <a:rPr lang="pt-BR" smtClean="0"/>
              <a:t>21/02/2022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F19F3A-F6ED-435D-8690-A79F04E4FDE9}"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192013D-A6E1-4E7C-8523-A523E71F2DEA}" type="datetimeFigureOut">
              <a:rPr lang="pt-BR" smtClean="0"/>
              <a:t>21/02/2022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9F19F3A-F6ED-435D-8690-A79F04E4FDE9}" type="slidenum">
              <a:rPr lang="pt-BR" smtClean="0"/>
              <a:t>‹nº›</a:t>
            </a:fld>
            <a:endParaRPr lang="pt-B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F192013D-A6E1-4E7C-8523-A523E71F2DEA}" type="datetimeFigureOut">
              <a:rPr lang="pt-BR" smtClean="0"/>
              <a:t>21/02/2022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9F19F3A-F6ED-435D-8690-A79F04E4FDE9}"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2013D-A6E1-4E7C-8523-A523E71F2DEA}" type="datetimeFigureOut">
              <a:rPr lang="pt-BR" smtClean="0"/>
              <a:t>21/02/2022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9F19F3A-F6ED-435D-8690-A79F04E4FDE9}"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F192013D-A6E1-4E7C-8523-A523E71F2DEA}" type="datetimeFigureOut">
              <a:rPr lang="pt-BR" smtClean="0"/>
              <a:t>21/02/2022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F19F3A-F6ED-435D-8690-A79F04E4FDE9}" type="slidenum">
              <a:rPr lang="pt-BR" smtClean="0"/>
              <a:t>‹nº›</a:t>
            </a:fld>
            <a:endParaRPr lang="pt-B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F192013D-A6E1-4E7C-8523-A523E71F2DEA}" type="datetimeFigureOut">
              <a:rPr lang="pt-BR" smtClean="0"/>
              <a:t>21/02/2022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F19F3A-F6ED-435D-8690-A79F04E4FDE9}"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192013D-A6E1-4E7C-8523-A523E71F2DEA}" type="datetimeFigureOut">
              <a:rPr lang="pt-BR" smtClean="0"/>
              <a:t>21/02/2022</a:t>
            </a:fld>
            <a:endParaRPr lang="pt-B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pt-B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9F19F3A-F6ED-435D-8690-A79F04E4FDE9}"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Políticas de Atenção à saúde da mulher</a:t>
            </a:r>
          </a:p>
        </p:txBody>
      </p:sp>
      <p:sp>
        <p:nvSpPr>
          <p:cNvPr id="3" name="Subtítulo 2"/>
          <p:cNvSpPr>
            <a:spLocks noGrp="1"/>
          </p:cNvSpPr>
          <p:nvPr>
            <p:ph type="subTitle" idx="1"/>
          </p:nvPr>
        </p:nvSpPr>
        <p:spPr>
          <a:xfrm>
            <a:off x="395536" y="4581128"/>
            <a:ext cx="5000600" cy="1008112"/>
          </a:xfrm>
        </p:spPr>
        <p:txBody>
          <a:bodyPr>
            <a:noAutofit/>
          </a:bodyPr>
          <a:lstStyle/>
          <a:p>
            <a:r>
              <a:rPr lang="pt-BR" sz="3600" dirty="0" err="1">
                <a:solidFill>
                  <a:srgbClr val="C00000"/>
                </a:solidFill>
              </a:rPr>
              <a:t>Profª</a:t>
            </a:r>
            <a:r>
              <a:rPr lang="pt-BR" sz="3600" dirty="0">
                <a:solidFill>
                  <a:srgbClr val="C00000"/>
                </a:solidFill>
              </a:rPr>
              <a:t> Claudine Ramos</a:t>
            </a:r>
          </a:p>
        </p:txBody>
      </p:sp>
      <p:sp>
        <p:nvSpPr>
          <p:cNvPr id="4" name="AutoShape 2" descr="mulheres uni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descr="mulheres uni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3573016"/>
            <a:ext cx="38164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4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dirty="0"/>
              <a:t>No âmbito do movimento feminista brasileiro, esses programas são vigorosamente criticados pela perspectiva reducionista com que tratavam a mulher, que só tinha alguns cuidados de saúde no ciclo gravídico-puerperal e ficavam sem assistência na maior parte de sua vida.</a:t>
            </a:r>
          </a:p>
        </p:txBody>
      </p:sp>
    </p:spTree>
    <p:extLst>
      <p:ext uri="{BB962C8B-B14F-4D97-AF65-F5344CB8AC3E}">
        <p14:creationId xmlns:p14="http://schemas.microsoft.com/office/powerpoint/2010/main" val="338626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buNone/>
            </a:pPr>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496944" cy="578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90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24744"/>
            <a:ext cx="8229600" cy="5001419"/>
          </a:xfrm>
        </p:spPr>
        <p:txBody>
          <a:bodyPr>
            <a:normAutofit/>
          </a:bodyPr>
          <a:lstStyle/>
          <a:p>
            <a:pPr marL="0" indent="0" algn="just">
              <a:buNone/>
            </a:pPr>
            <a:r>
              <a:rPr lang="pt-BR" sz="2800" dirty="0"/>
              <a:t>As mulheres organizadas reivindicaram, sua condição de sujeitos de direito, com necessidades que extrapolam o momento da gestação e parto, demandando ações que lhes proporcionassem a melhoria das condições de saúde em todas os ciclos de vida. Ações que contemplassem as particularidades dos diferentes grupos populacionais, e as condições sociais, econômicas, culturais e afetivas.</a:t>
            </a:r>
          </a:p>
        </p:txBody>
      </p:sp>
    </p:spTree>
    <p:extLst>
      <p:ext uri="{BB962C8B-B14F-4D97-AF65-F5344CB8AC3E}">
        <p14:creationId xmlns:p14="http://schemas.microsoft.com/office/powerpoint/2010/main" val="215453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sz="2800" dirty="0"/>
              <a:t>Em 1984, o Ministério da Saúde elaborou o Programa de Assistência Integral à Saúde da Mulher (PAISM).</a:t>
            </a:r>
          </a:p>
          <a:p>
            <a:pPr marL="0" indent="0" algn="just">
              <a:buNone/>
            </a:pPr>
            <a:r>
              <a:rPr lang="pt-BR" sz="2800" dirty="0"/>
              <a:t>O PAISM incorporou como princípios e diretrizes as propostas de descentralização, hierarquização e regionalização dos serviços, bem como a integralidade e a </a:t>
            </a:r>
            <a:r>
              <a:rPr lang="pt-BR" sz="2800" dirty="0" err="1"/>
              <a:t>eqüidade</a:t>
            </a:r>
            <a:r>
              <a:rPr lang="pt-BR" sz="2800" dirty="0"/>
              <a:t> da atenção.</a:t>
            </a:r>
          </a:p>
        </p:txBody>
      </p:sp>
    </p:spTree>
    <p:extLst>
      <p:ext uri="{BB962C8B-B14F-4D97-AF65-F5344CB8AC3E}">
        <p14:creationId xmlns:p14="http://schemas.microsoft.com/office/powerpoint/2010/main" val="746489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ISM UFPI - YouTube">
            <a:extLst>
              <a:ext uri="{FF2B5EF4-FFF2-40B4-BE49-F238E27FC236}">
                <a16:creationId xmlns:a16="http://schemas.microsoft.com/office/drawing/2014/main" id="{CED42B65-B957-44A1-B357-53E91A1A2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784976"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374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8229600" cy="5433467"/>
          </a:xfrm>
        </p:spPr>
        <p:txBody>
          <a:bodyPr>
            <a:normAutofit/>
          </a:bodyPr>
          <a:lstStyle/>
          <a:p>
            <a:pPr marL="0" indent="0" algn="just">
              <a:buNone/>
            </a:pPr>
            <a:r>
              <a:rPr lang="pt-BR" sz="2800" dirty="0"/>
              <a:t>O novo programa para a saúde da mulher incluía a assistência à mulher a partir do perfil populacional das mulheres:</a:t>
            </a:r>
          </a:p>
          <a:p>
            <a:pPr marL="0" indent="0" algn="just">
              <a:buNone/>
            </a:pPr>
            <a:endParaRPr lang="pt-BR" sz="1200" dirty="0"/>
          </a:p>
          <a:p>
            <a:r>
              <a:rPr lang="pt-BR" sz="2800" dirty="0"/>
              <a:t>ações educativas;</a:t>
            </a:r>
          </a:p>
          <a:p>
            <a:r>
              <a:rPr lang="pt-BR" sz="2800" dirty="0"/>
              <a:t>preventivas;</a:t>
            </a:r>
          </a:p>
          <a:p>
            <a:r>
              <a:rPr lang="pt-BR" sz="2800" dirty="0"/>
              <a:t>diagnóstico;</a:t>
            </a:r>
          </a:p>
          <a:p>
            <a:r>
              <a:rPr lang="pt-BR" sz="2800" dirty="0"/>
              <a:t>tratamento;</a:t>
            </a:r>
          </a:p>
          <a:p>
            <a:r>
              <a:rPr lang="pt-BR" sz="2800" dirty="0"/>
              <a:t>recuperação.</a:t>
            </a:r>
          </a:p>
          <a:p>
            <a:pPr marL="0" indent="0">
              <a:buNone/>
            </a:pPr>
            <a:endParaRPr lang="pt-BR" dirty="0"/>
          </a:p>
        </p:txBody>
      </p:sp>
    </p:spTree>
    <p:extLst>
      <p:ext uri="{BB962C8B-B14F-4D97-AF65-F5344CB8AC3E}">
        <p14:creationId xmlns:p14="http://schemas.microsoft.com/office/powerpoint/2010/main" val="1181167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dirty="0"/>
              <a:t>O processo de implantação e implementação do PAISM apresenta especificidades no período de 84 a 89 e na década de 90, sendo influenciado, a partir da proposição do SUS, pelas características da nova politica de saúde e pela reorganização da atenção básica, por meio da estratégia do Programa Saúde da Família. </a:t>
            </a:r>
          </a:p>
        </p:txBody>
      </p:sp>
    </p:spTree>
    <p:extLst>
      <p:ext uri="{BB962C8B-B14F-4D97-AF65-F5344CB8AC3E}">
        <p14:creationId xmlns:p14="http://schemas.microsoft.com/office/powerpoint/2010/main" val="65298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52736"/>
            <a:ext cx="8229600" cy="5073427"/>
          </a:xfrm>
        </p:spPr>
        <p:txBody>
          <a:bodyPr>
            <a:normAutofit/>
          </a:bodyPr>
          <a:lstStyle/>
          <a:p>
            <a:pPr marL="0" indent="0" algn="just">
              <a:buNone/>
            </a:pPr>
            <a:r>
              <a:rPr lang="pt-BR" sz="2800" dirty="0"/>
              <a:t>Na área da saúde da mulher, a NOAS (Norma Operacional de Assistência à Saúde 2001), estabelece para os municípios a garantia das ações básicas mínimas:</a:t>
            </a:r>
          </a:p>
          <a:p>
            <a:pPr marL="0" indent="0" algn="just">
              <a:buNone/>
            </a:pPr>
            <a:endParaRPr lang="pt-BR" sz="800" dirty="0"/>
          </a:p>
          <a:p>
            <a:r>
              <a:rPr lang="pt-BR" sz="2800" dirty="0"/>
              <a:t>pré-natal e puerpério;</a:t>
            </a:r>
          </a:p>
          <a:p>
            <a:r>
              <a:rPr lang="pt-BR" sz="2800" dirty="0"/>
              <a:t>planejamento familiar;</a:t>
            </a:r>
          </a:p>
          <a:p>
            <a:r>
              <a:rPr lang="pt-BR" sz="2800" dirty="0"/>
              <a:t>prevenção do câncer de colo uterino;</a:t>
            </a:r>
          </a:p>
          <a:p>
            <a:r>
              <a:rPr lang="pt-BR" sz="2800" dirty="0"/>
              <a:t>ações de maior complexidade.</a:t>
            </a:r>
          </a:p>
        </p:txBody>
      </p:sp>
    </p:spTree>
    <p:extLst>
      <p:ext uri="{BB962C8B-B14F-4D97-AF65-F5344CB8AC3E}">
        <p14:creationId xmlns:p14="http://schemas.microsoft.com/office/powerpoint/2010/main" val="18957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745673"/>
            <a:ext cx="8229600" cy="4380490"/>
          </a:xfrm>
        </p:spPr>
        <p:txBody>
          <a:bodyPr>
            <a:normAutofit/>
          </a:bodyPr>
          <a:lstStyle/>
          <a:p>
            <a:pPr marL="0" indent="0" algn="just">
              <a:buNone/>
            </a:pPr>
            <a:r>
              <a:rPr lang="pt-BR" sz="2800" dirty="0"/>
              <a:t>Em 2002, trabalhou-se na perspectiva de resolução de problemas, priorizando-se a saúde reprodutiva e, em particular, as ações para redução da mortalidade materna (pré-natal, assistência ao parto e anticoncepção). </a:t>
            </a:r>
          </a:p>
          <a:p>
            <a:pPr marL="0" indent="0" algn="just">
              <a:buNone/>
            </a:pPr>
            <a:endParaRPr lang="pt-BR" dirty="0"/>
          </a:p>
        </p:txBody>
      </p:sp>
    </p:spTree>
    <p:extLst>
      <p:ext uri="{BB962C8B-B14F-4D97-AF65-F5344CB8AC3E}">
        <p14:creationId xmlns:p14="http://schemas.microsoft.com/office/powerpoint/2010/main" val="58732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908720"/>
            <a:ext cx="8229600" cy="5217443"/>
          </a:xfrm>
        </p:spPr>
        <p:txBody>
          <a:bodyPr>
            <a:normAutofit lnSpcReduction="10000"/>
          </a:bodyPr>
          <a:lstStyle/>
          <a:p>
            <a:pPr marL="0" indent="0" algn="just">
              <a:buNone/>
            </a:pPr>
            <a:r>
              <a:rPr lang="pt-BR" sz="2800" dirty="0"/>
              <a:t>Porém ainda, são apontadas várias lacunas como:</a:t>
            </a:r>
          </a:p>
          <a:p>
            <a:pPr marL="0" indent="0" algn="just">
              <a:buNone/>
            </a:pPr>
            <a:endParaRPr lang="pt-BR" sz="1200" dirty="0"/>
          </a:p>
          <a:p>
            <a:pPr algn="just"/>
            <a:r>
              <a:rPr lang="pt-BR" sz="2800" dirty="0"/>
              <a:t>atenção ao climatério/menopausa; </a:t>
            </a:r>
          </a:p>
          <a:p>
            <a:pPr algn="just"/>
            <a:r>
              <a:rPr lang="pt-BR" sz="2800" dirty="0"/>
              <a:t>queixas ginecológicas (infertilidade e reprodução assistida); </a:t>
            </a:r>
          </a:p>
          <a:p>
            <a:pPr algn="just"/>
            <a:r>
              <a:rPr lang="pt-BR" sz="2800" dirty="0"/>
              <a:t>saúde da mulher na adolescência; </a:t>
            </a:r>
          </a:p>
          <a:p>
            <a:pPr algn="just"/>
            <a:r>
              <a:rPr lang="pt-BR" sz="2800" dirty="0"/>
              <a:t>doenças crônico-degenerativas; </a:t>
            </a:r>
          </a:p>
          <a:p>
            <a:pPr algn="just"/>
            <a:r>
              <a:rPr lang="pt-BR" sz="2800" dirty="0"/>
              <a:t>saúde ocupacional; </a:t>
            </a:r>
          </a:p>
          <a:p>
            <a:pPr algn="just"/>
            <a:r>
              <a:rPr lang="pt-BR" sz="2800" dirty="0"/>
              <a:t>saúde mental; </a:t>
            </a:r>
          </a:p>
          <a:p>
            <a:pPr algn="just"/>
            <a:r>
              <a:rPr lang="pt-BR" sz="2800" dirty="0"/>
              <a:t>doenças </a:t>
            </a:r>
            <a:r>
              <a:rPr lang="pt-BR" sz="2800" dirty="0" err="1"/>
              <a:t>infecto-contagiosas</a:t>
            </a:r>
            <a:r>
              <a:rPr lang="pt-BR" sz="2800" dirty="0"/>
              <a:t>; </a:t>
            </a:r>
          </a:p>
          <a:p>
            <a:pPr algn="just"/>
            <a:r>
              <a:rPr lang="pt-BR" sz="2800" dirty="0"/>
              <a:t>inclusão da perspectiva de gênero e raça nas ações a serem desenvolvidas.</a:t>
            </a:r>
          </a:p>
          <a:p>
            <a:pPr marL="0" indent="0">
              <a:buNone/>
            </a:pPr>
            <a:endParaRPr lang="pt-BR" dirty="0"/>
          </a:p>
        </p:txBody>
      </p:sp>
    </p:spTree>
    <p:extLst>
      <p:ext uri="{BB962C8B-B14F-4D97-AF65-F5344CB8AC3E}">
        <p14:creationId xmlns:p14="http://schemas.microsoft.com/office/powerpoint/2010/main" val="181992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20" y="620688"/>
            <a:ext cx="8823268" cy="583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36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52736"/>
            <a:ext cx="8229600" cy="5073427"/>
          </a:xfrm>
        </p:spPr>
        <p:txBody>
          <a:bodyPr>
            <a:normAutofit fontScale="92500" lnSpcReduction="10000"/>
          </a:bodyPr>
          <a:lstStyle/>
          <a:p>
            <a:pPr marL="0" indent="0" algn="just">
              <a:buNone/>
            </a:pPr>
            <a:r>
              <a:rPr lang="pt-BR" sz="3000" dirty="0"/>
              <a:t>2003, a Área Técnica de Saúde da Mulher identifica ainda a necessidade de articulação com outras áreas técnicas e da proposição de novas ações, quais sejam: </a:t>
            </a:r>
          </a:p>
          <a:p>
            <a:pPr marL="0" indent="0">
              <a:buNone/>
            </a:pPr>
            <a:endParaRPr lang="pt-BR" sz="900" dirty="0"/>
          </a:p>
          <a:p>
            <a:r>
              <a:rPr lang="pt-BR" sz="3000" dirty="0"/>
              <a:t>Atenção às mulheres rurais;</a:t>
            </a:r>
          </a:p>
          <a:p>
            <a:r>
              <a:rPr lang="pt-BR" sz="3000" dirty="0"/>
              <a:t>Deficientes;</a:t>
            </a:r>
          </a:p>
          <a:p>
            <a:r>
              <a:rPr lang="pt-BR" sz="3000" dirty="0"/>
              <a:t>Negras; </a:t>
            </a:r>
          </a:p>
          <a:p>
            <a:r>
              <a:rPr lang="pt-BR" sz="3000" dirty="0"/>
              <a:t>Indígenas;</a:t>
            </a:r>
          </a:p>
          <a:p>
            <a:r>
              <a:rPr lang="pt-BR" sz="3000" dirty="0"/>
              <a:t>Presidiárias; </a:t>
            </a:r>
          </a:p>
          <a:p>
            <a:r>
              <a:rPr lang="pt-BR" sz="3000" dirty="0"/>
              <a:t>Lésbicas.</a:t>
            </a:r>
          </a:p>
          <a:p>
            <a:pPr marL="0" indent="0">
              <a:buNone/>
            </a:pPr>
            <a:r>
              <a:rPr lang="pt-BR" sz="3000" dirty="0"/>
              <a:t> </a:t>
            </a:r>
          </a:p>
        </p:txBody>
      </p:sp>
    </p:spTree>
    <p:extLst>
      <p:ext uri="{BB962C8B-B14F-4D97-AF65-F5344CB8AC3E}">
        <p14:creationId xmlns:p14="http://schemas.microsoft.com/office/powerpoint/2010/main" val="151925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Situação </a:t>
            </a:r>
            <a:r>
              <a:rPr lang="pt-BR" dirty="0" err="1"/>
              <a:t>Sociodemográfica</a:t>
            </a:r>
            <a:r>
              <a:rPr lang="pt-BR" dirty="0"/>
              <a:t> </a:t>
            </a:r>
          </a:p>
        </p:txBody>
      </p:sp>
      <p:sp>
        <p:nvSpPr>
          <p:cNvPr id="3" name="Espaço Reservado para Conteúdo 2"/>
          <p:cNvSpPr>
            <a:spLocks noGrp="1"/>
          </p:cNvSpPr>
          <p:nvPr>
            <p:ph idx="1"/>
          </p:nvPr>
        </p:nvSpPr>
        <p:spPr>
          <a:xfrm>
            <a:off x="457200" y="1772816"/>
            <a:ext cx="8229600" cy="4704184"/>
          </a:xfrm>
        </p:spPr>
        <p:txBody>
          <a:bodyPr>
            <a:normAutofit/>
          </a:bodyPr>
          <a:lstStyle/>
          <a:p>
            <a:pPr marL="0" indent="0" algn="just">
              <a:buNone/>
            </a:pPr>
            <a:r>
              <a:rPr lang="pt-BR" sz="2800" dirty="0"/>
              <a:t>As dificuldades e as desigualdades existentes enfrentadas pelas mulheres no Brasil, podem ser demonstradas pela diferenciação dos salários entre elas e os homens, mesmo quando realizam trabalhos idênticos, e também pelo crescimento do número de famílias pobres chefiadas exclusivamente por mulheres. </a:t>
            </a:r>
          </a:p>
        </p:txBody>
      </p:sp>
    </p:spTree>
    <p:extLst>
      <p:ext uri="{BB962C8B-B14F-4D97-AF65-F5344CB8AC3E}">
        <p14:creationId xmlns:p14="http://schemas.microsoft.com/office/powerpoint/2010/main" val="2120289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24744"/>
            <a:ext cx="8229600" cy="5001419"/>
          </a:xfrm>
        </p:spPr>
        <p:txBody>
          <a:bodyPr>
            <a:normAutofit/>
          </a:bodyPr>
          <a:lstStyle/>
          <a:p>
            <a:pPr marL="0" indent="0" algn="just">
              <a:buNone/>
            </a:pPr>
            <a:r>
              <a:rPr lang="pt-BR" sz="2800" dirty="0"/>
              <a:t>Na parte étnico-racial brasileira, observa-se que a exclusão da população afro-brasileira e seus descendentes leva a poucas chances de ascensão social, maior dificuldade de trabalho bem remunerados e qualificados, menores oportunidades educacionais.</a:t>
            </a:r>
          </a:p>
          <a:p>
            <a:pPr marL="0" indent="0" algn="just">
              <a:buNone/>
            </a:pPr>
            <a:r>
              <a:rPr lang="pt-BR" sz="2800" dirty="0"/>
              <a:t>Como consequência, levo-os a viver nos assentamentos mais degradados em termos físicos e ambientais. </a:t>
            </a:r>
          </a:p>
        </p:txBody>
      </p:sp>
    </p:spTree>
    <p:extLst>
      <p:ext uri="{BB962C8B-B14F-4D97-AF65-F5344CB8AC3E}">
        <p14:creationId xmlns:p14="http://schemas.microsoft.com/office/powerpoint/2010/main" val="363146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63284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7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Situação da Saúde da Mulher no Brasil </a:t>
            </a:r>
          </a:p>
        </p:txBody>
      </p:sp>
      <p:sp>
        <p:nvSpPr>
          <p:cNvPr id="3" name="Espaço Reservado para Conteúdo 2"/>
          <p:cNvSpPr>
            <a:spLocks noGrp="1"/>
          </p:cNvSpPr>
          <p:nvPr>
            <p:ph idx="1"/>
          </p:nvPr>
        </p:nvSpPr>
        <p:spPr>
          <a:xfrm>
            <a:off x="457200" y="1600200"/>
            <a:ext cx="8229600" cy="4781128"/>
          </a:xfrm>
        </p:spPr>
        <p:txBody>
          <a:bodyPr>
            <a:normAutofit/>
          </a:bodyPr>
          <a:lstStyle/>
          <a:p>
            <a:pPr marL="0" indent="0" algn="just">
              <a:buNone/>
            </a:pPr>
            <a:r>
              <a:rPr lang="pt-BR" sz="2800" dirty="0"/>
              <a:t>O perfil epidemiológico da população feminina apresente diferenças importantes de uma região a outra do País.</a:t>
            </a:r>
          </a:p>
          <a:p>
            <a:pPr marL="0" indent="0" algn="just">
              <a:buNone/>
            </a:pPr>
            <a:r>
              <a:rPr lang="pt-BR" sz="2800" dirty="0"/>
              <a:t>As estatísticas sobre mortalidade são bastante utilizadas para a análise das condições de saúde das populações, enquanto que a morbidade é maior em causas de violência doméstica e sexual</a:t>
            </a:r>
            <a:r>
              <a:rPr lang="pt-BR" dirty="0"/>
              <a:t>. </a:t>
            </a:r>
          </a:p>
        </p:txBody>
      </p:sp>
    </p:spTree>
    <p:extLst>
      <p:ext uri="{BB962C8B-B14F-4D97-AF65-F5344CB8AC3E}">
        <p14:creationId xmlns:p14="http://schemas.microsoft.com/office/powerpoint/2010/main" val="355443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8229600" cy="5289451"/>
          </a:xfrm>
        </p:spPr>
        <p:txBody>
          <a:bodyPr>
            <a:normAutofit/>
          </a:bodyPr>
          <a:lstStyle/>
          <a:p>
            <a:pPr marL="0" indent="0" algn="just">
              <a:buNone/>
            </a:pPr>
            <a:r>
              <a:rPr lang="pt-BR" sz="2800" dirty="0"/>
              <a:t>No Brasil, as principais causas de morte da população feminina são as doenças cardiovasculares (destacando-se o infarto agudo do miocárdio e o acidente vascular cerebral); as neoplasias (câncer de mama, de pulmão e o de colo do útero); as doenças do aparelho respiratório (pneumonias que podem estar encobrindo casos de aids não diagnosticados); doenças endócrinas, nutricionais e metabólicas (diabetes); e as causas  externas.</a:t>
            </a:r>
          </a:p>
        </p:txBody>
      </p:sp>
    </p:spTree>
    <p:extLst>
      <p:ext uri="{BB962C8B-B14F-4D97-AF65-F5344CB8AC3E}">
        <p14:creationId xmlns:p14="http://schemas.microsoft.com/office/powerpoint/2010/main" val="200606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Mortalidade Materna no Brasil</a:t>
            </a:r>
          </a:p>
        </p:txBody>
      </p:sp>
      <p:sp>
        <p:nvSpPr>
          <p:cNvPr id="3" name="Espaço Reservado para Conteúdo 2"/>
          <p:cNvSpPr>
            <a:spLocks noGrp="1"/>
          </p:cNvSpPr>
          <p:nvPr>
            <p:ph idx="1"/>
          </p:nvPr>
        </p:nvSpPr>
        <p:spPr>
          <a:xfrm>
            <a:off x="457200" y="1600200"/>
            <a:ext cx="8229600" cy="4853136"/>
          </a:xfrm>
        </p:spPr>
        <p:txBody>
          <a:bodyPr>
            <a:normAutofit/>
          </a:bodyPr>
          <a:lstStyle/>
          <a:p>
            <a:pPr marL="0" indent="0" algn="just">
              <a:buNone/>
            </a:pPr>
            <a:r>
              <a:rPr lang="pt-BR" sz="2800" dirty="0"/>
              <a:t>A mortalidade materna é um bom indicador para avaliar as condições de saúde de uma população. A partir de análises, pode-se avaliar o grau de desenvolvimento de uma determinada sociedade. Razões de Mortalidade Materna (RMM) elevadas são indicativas de precárias condições socioeconômicas, baixo grau de informação e escolaridade, dinâmicas familiares em que a violência está presente e, dificuldades de acesso a serviços de saúde de boa qualidade. </a:t>
            </a:r>
          </a:p>
        </p:txBody>
      </p:sp>
    </p:spTree>
    <p:extLst>
      <p:ext uri="{BB962C8B-B14F-4D97-AF65-F5344CB8AC3E}">
        <p14:creationId xmlns:p14="http://schemas.microsoft.com/office/powerpoint/2010/main" val="853822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836712"/>
            <a:ext cx="8229600" cy="5688632"/>
          </a:xfrm>
        </p:spPr>
        <p:txBody>
          <a:bodyPr>
            <a:normAutofit lnSpcReduction="10000"/>
          </a:bodyPr>
          <a:lstStyle/>
          <a:p>
            <a:pPr marL="0" indent="0" algn="just">
              <a:buNone/>
            </a:pPr>
            <a:r>
              <a:rPr lang="pt-BR" sz="2800" dirty="0"/>
              <a:t>Em 1980 a 1986, a RMM apresentou uma queda, provavelmente relacionada à expansão da rede pública de saúde e ao aumento da cobertura das ações obstétricas e de planejamento familiar. </a:t>
            </a:r>
          </a:p>
          <a:p>
            <a:pPr marL="0" indent="0" algn="just">
              <a:buNone/>
            </a:pPr>
            <a:endParaRPr lang="pt-BR" sz="800" dirty="0"/>
          </a:p>
          <a:p>
            <a:pPr marL="0" indent="0" algn="just">
              <a:buNone/>
            </a:pPr>
            <a:r>
              <a:rPr lang="pt-BR" sz="2800" dirty="0"/>
              <a:t>Em 1997 e 1998, aumentou a razão de mortalidade materna, principalmente, devido a causas obstétricas indiretas, óbitos de difícil registro, sugerindo uma melhoria desse registro.</a:t>
            </a:r>
          </a:p>
          <a:p>
            <a:pPr marL="0" indent="0" algn="just">
              <a:buNone/>
            </a:pPr>
            <a:endParaRPr lang="pt-BR" sz="900" dirty="0"/>
          </a:p>
          <a:p>
            <a:pPr marL="0" indent="0" algn="just">
              <a:buNone/>
            </a:pPr>
            <a:r>
              <a:rPr lang="pt-BR" sz="2800" dirty="0"/>
              <a:t>Em 1999 a 2001 houve uma queda da mortalidade materna que pode estar associada a uma melhoria na qualidade da atenção obstétrica e ao planejamento familiar, e por se tornar uma ação de prioridade do governo.</a:t>
            </a:r>
          </a:p>
        </p:txBody>
      </p:sp>
    </p:spTree>
    <p:extLst>
      <p:ext uri="{BB962C8B-B14F-4D97-AF65-F5344CB8AC3E}">
        <p14:creationId xmlns:p14="http://schemas.microsoft.com/office/powerpoint/2010/main" val="538331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Precariedade da Atenção Obstétrica</a:t>
            </a:r>
          </a:p>
        </p:txBody>
      </p:sp>
      <p:sp>
        <p:nvSpPr>
          <p:cNvPr id="3" name="Espaço Reservado para Conteúdo 2"/>
          <p:cNvSpPr>
            <a:spLocks noGrp="1"/>
          </p:cNvSpPr>
          <p:nvPr>
            <p:ph idx="1"/>
          </p:nvPr>
        </p:nvSpPr>
        <p:spPr>
          <a:xfrm>
            <a:off x="457200" y="1600200"/>
            <a:ext cx="8229600" cy="4925144"/>
          </a:xfrm>
        </p:spPr>
        <p:txBody>
          <a:bodyPr>
            <a:normAutofit lnSpcReduction="10000"/>
          </a:bodyPr>
          <a:lstStyle/>
          <a:p>
            <a:pPr algn="just"/>
            <a:r>
              <a:rPr lang="pt-BR" sz="2800" dirty="0"/>
              <a:t>1996 das mulheres que tiveram filhos não realizaram nenhuma consulta de pré-natal. A menor cobertura foi encontrada no Nordeste e a maior no Estado do Rio de Janeiro. Isso demonstra que o acesso à assistência pré-natal é um problema significativo para a população rural, principalmente nas regiões Norte e Nordeste. </a:t>
            </a:r>
          </a:p>
          <a:p>
            <a:pPr marL="0" indent="0" algn="just">
              <a:buNone/>
            </a:pPr>
            <a:endParaRPr lang="pt-BR" sz="900" dirty="0"/>
          </a:p>
          <a:p>
            <a:pPr algn="just"/>
            <a:r>
              <a:rPr lang="pt-BR" sz="2800" dirty="0"/>
              <a:t>1997 com a implantação do Sistema de Informação Ambulatorial (AIH), registra-se uma tendência de aumento do número de consultas.</a:t>
            </a:r>
          </a:p>
        </p:txBody>
      </p:sp>
    </p:spTree>
    <p:extLst>
      <p:ext uri="{BB962C8B-B14F-4D97-AF65-F5344CB8AC3E}">
        <p14:creationId xmlns:p14="http://schemas.microsoft.com/office/powerpoint/2010/main" val="188361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dirty="0"/>
              <a:t>Apesar do aumento do número de consultas de pré-natal, a qualidade dessa assistência é precária, o que pode ser atestado pela alta incidência de sífilis congênita.</a:t>
            </a:r>
          </a:p>
        </p:txBody>
      </p:sp>
    </p:spTree>
    <p:extLst>
      <p:ext uri="{BB962C8B-B14F-4D97-AF65-F5344CB8AC3E}">
        <p14:creationId xmlns:p14="http://schemas.microsoft.com/office/powerpoint/2010/main" val="310564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340768"/>
            <a:ext cx="8229600" cy="4824536"/>
          </a:xfrm>
        </p:spPr>
        <p:txBody>
          <a:bodyPr>
            <a:normAutofit/>
          </a:bodyPr>
          <a:lstStyle/>
          <a:p>
            <a:pPr marL="0" indent="0" algn="just">
              <a:buNone/>
            </a:pPr>
            <a:r>
              <a:rPr lang="pt-BR" dirty="0"/>
              <a:t>As mulheres são a maioria da população brasileira (50,77%) e as principais usuárias do Sistema Único de Saúde (SUS). </a:t>
            </a:r>
          </a:p>
          <a:p>
            <a:pPr marL="0" indent="0" algn="just">
              <a:buNone/>
            </a:pPr>
            <a:r>
              <a:rPr lang="pt-BR" dirty="0"/>
              <a:t>Frequentam os serviços de saúde para o seu próprio atendimento mas, sobretudo, acompanhando crianças e outros familiares, pessoas idosas, com deficiência, vizinhos, amigos. </a:t>
            </a:r>
          </a:p>
          <a:p>
            <a:pPr marL="0" indent="0" algn="just">
              <a:buNone/>
            </a:pPr>
            <a:r>
              <a:rPr lang="pt-BR" dirty="0"/>
              <a:t>São também cuidadoras, não só das crianças ou outros membros da família, mas também de pessoas da vizinhança e da comunidade. </a:t>
            </a:r>
          </a:p>
        </p:txBody>
      </p:sp>
    </p:spTree>
    <p:extLst>
      <p:ext uri="{BB962C8B-B14F-4D97-AF65-F5344CB8AC3E}">
        <p14:creationId xmlns:p14="http://schemas.microsoft.com/office/powerpoint/2010/main" val="3585237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é-natal: o que é e quais exames fazer durante a gravidez | Lavoisier">
            <a:extLst>
              <a:ext uri="{FF2B5EF4-FFF2-40B4-BE49-F238E27FC236}">
                <a16:creationId xmlns:a16="http://schemas.microsoft.com/office/drawing/2014/main" id="{A0C33668-97C6-4F67-A71A-37543C0BE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61974"/>
            <a:ext cx="8856984" cy="603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11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Abortamento em Condições de Risco</a:t>
            </a:r>
          </a:p>
        </p:txBody>
      </p:sp>
      <p:sp>
        <p:nvSpPr>
          <p:cNvPr id="3" name="Espaço Reservado para Conteúdo 2"/>
          <p:cNvSpPr>
            <a:spLocks noGrp="1"/>
          </p:cNvSpPr>
          <p:nvPr>
            <p:ph idx="1"/>
          </p:nvPr>
        </p:nvSpPr>
        <p:spPr>
          <a:xfrm>
            <a:off x="457200" y="1600200"/>
            <a:ext cx="8229600" cy="4853136"/>
          </a:xfrm>
        </p:spPr>
        <p:txBody>
          <a:bodyPr>
            <a:normAutofit lnSpcReduction="10000"/>
          </a:bodyPr>
          <a:lstStyle/>
          <a:p>
            <a:pPr marL="0" indent="0" algn="just">
              <a:buNone/>
            </a:pPr>
            <a:r>
              <a:rPr lang="pt-BR" sz="2800" dirty="0"/>
              <a:t>A situação de ilegalidade na qual o aborto é realizado no Brasil afeta a existência de estatísticas confiáveis que subsidiem a implementação de políticas públicas mais precisas para as diferentes realidades regionais e faixas etárias, nas quais a gravidez indesejada é mais prevalente. </a:t>
            </a:r>
          </a:p>
          <a:p>
            <a:pPr marL="0" indent="0" algn="just">
              <a:buNone/>
            </a:pPr>
            <a:endParaRPr lang="pt-BR" sz="900" dirty="0"/>
          </a:p>
          <a:p>
            <a:pPr marL="0" indent="0" algn="just">
              <a:buNone/>
            </a:pPr>
            <a:r>
              <a:rPr lang="pt-BR" sz="2800" dirty="0"/>
              <a:t>O aborto realizado em condições inseguras figura entre as principais causas de morte materna e é causa de discriminação e violência institucional contra as mulheres nos serviços de saúde. </a:t>
            </a:r>
          </a:p>
        </p:txBody>
      </p:sp>
    </p:spTree>
    <p:extLst>
      <p:ext uri="{BB962C8B-B14F-4D97-AF65-F5344CB8AC3E}">
        <p14:creationId xmlns:p14="http://schemas.microsoft.com/office/powerpoint/2010/main" val="3742506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548680"/>
            <a:ext cx="9036496" cy="854968"/>
          </a:xfrm>
        </p:spPr>
        <p:txBody>
          <a:bodyPr>
            <a:normAutofit fontScale="90000"/>
          </a:bodyPr>
          <a:lstStyle/>
          <a:p>
            <a:pPr algn="ctr"/>
            <a:r>
              <a:rPr lang="pt-BR" dirty="0"/>
              <a:t>Precariedade da Assistência em Anticoncepção</a:t>
            </a:r>
          </a:p>
        </p:txBody>
      </p:sp>
      <p:sp>
        <p:nvSpPr>
          <p:cNvPr id="3" name="Espaço Reservado para Conteúdo 2"/>
          <p:cNvSpPr>
            <a:spLocks noGrp="1"/>
          </p:cNvSpPr>
          <p:nvPr>
            <p:ph idx="1"/>
          </p:nvPr>
        </p:nvSpPr>
        <p:spPr/>
        <p:txBody>
          <a:bodyPr>
            <a:normAutofit/>
          </a:bodyPr>
          <a:lstStyle/>
          <a:p>
            <a:pPr marL="0" indent="0" algn="just">
              <a:buNone/>
            </a:pPr>
            <a:r>
              <a:rPr lang="pt-BR" sz="2800" dirty="0"/>
              <a:t>1996 observa-se a concentração no uso de dois métodos contraceptivos: a laqueadura tubária e a pílula.</a:t>
            </a:r>
          </a:p>
          <a:p>
            <a:pPr marL="0" indent="0" algn="just">
              <a:buNone/>
            </a:pPr>
            <a:r>
              <a:rPr lang="pt-BR" sz="2800" dirty="0"/>
              <a:t>Apesar de estar definido na NOAS-SUS 2001 que as ações do planejamento familiar fazem parte da atenção básica e muitos municípios não conseguiram implantar e implementar estratégias adequadas de fornecimento de anticoncepcionais para a população.</a:t>
            </a:r>
          </a:p>
        </p:txBody>
      </p:sp>
    </p:spTree>
    <p:extLst>
      <p:ext uri="{BB962C8B-B14F-4D97-AF65-F5344CB8AC3E}">
        <p14:creationId xmlns:p14="http://schemas.microsoft.com/office/powerpoint/2010/main" val="1190634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importância do Planejamento Familiar – Clínica Antonini">
            <a:extLst>
              <a:ext uri="{FF2B5EF4-FFF2-40B4-BE49-F238E27FC236}">
                <a16:creationId xmlns:a16="http://schemas.microsoft.com/office/drawing/2014/main" id="{6FED8BFD-F35A-43B3-A819-E1185E553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476672"/>
            <a:ext cx="8496944" cy="638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95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DST/HIV/Aids</a:t>
            </a:r>
          </a:p>
        </p:txBody>
      </p:sp>
      <p:sp>
        <p:nvSpPr>
          <p:cNvPr id="3" name="Espaço Reservado para Conteúdo 2"/>
          <p:cNvSpPr>
            <a:spLocks noGrp="1"/>
          </p:cNvSpPr>
          <p:nvPr>
            <p:ph idx="1"/>
          </p:nvPr>
        </p:nvSpPr>
        <p:spPr>
          <a:xfrm>
            <a:off x="457200" y="1600200"/>
            <a:ext cx="8229600" cy="4853136"/>
          </a:xfrm>
        </p:spPr>
        <p:txBody>
          <a:bodyPr>
            <a:normAutofit/>
          </a:bodyPr>
          <a:lstStyle/>
          <a:p>
            <a:pPr marL="0" indent="0" algn="just">
              <a:buNone/>
            </a:pPr>
            <a:r>
              <a:rPr lang="pt-BR" sz="2800" dirty="0"/>
              <a:t>As Doenças Sexualmente Transmissíveis (DST) estão entre os problemas de saúde pública mais comuns em todo o mundo. </a:t>
            </a:r>
          </a:p>
          <a:p>
            <a:pPr marL="0" indent="0" algn="just">
              <a:buNone/>
            </a:pPr>
            <a:r>
              <a:rPr lang="pt-BR" sz="2800" dirty="0"/>
              <a:t>No Brasil não é possível conhecer a real magnitude das DST.</a:t>
            </a:r>
          </a:p>
          <a:p>
            <a:pPr marL="0" indent="0" algn="just">
              <a:buNone/>
            </a:pPr>
            <a:r>
              <a:rPr lang="pt-BR" sz="2800" dirty="0"/>
              <a:t>Epidemia do HIV/aids é uma realidade mundial que vem se alastrando de modo mais expressivo nas regiões mais pobres do planeta e entre a população heterossexual.</a:t>
            </a:r>
          </a:p>
        </p:txBody>
      </p:sp>
    </p:spTree>
    <p:extLst>
      <p:ext uri="{BB962C8B-B14F-4D97-AF65-F5344CB8AC3E}">
        <p14:creationId xmlns:p14="http://schemas.microsoft.com/office/powerpoint/2010/main" val="3564732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24744"/>
            <a:ext cx="8229600" cy="5001419"/>
          </a:xfrm>
        </p:spPr>
        <p:txBody>
          <a:bodyPr>
            <a:normAutofit/>
          </a:bodyPr>
          <a:lstStyle/>
          <a:p>
            <a:pPr marL="0" indent="0" algn="just">
              <a:buNone/>
            </a:pPr>
            <a:r>
              <a:rPr lang="pt-BR" sz="2800" dirty="0"/>
              <a:t>No Brasil, na primeira metade da década de 80, a epidemia manteve aos homens que fazem sexo com homens, aos hemofílicos, transfundidos e usuários de drogas injetáveis. </a:t>
            </a:r>
          </a:p>
          <a:p>
            <a:pPr marL="0" indent="0" algn="just">
              <a:buNone/>
            </a:pPr>
            <a:endParaRPr lang="pt-BR" sz="800" dirty="0"/>
          </a:p>
          <a:p>
            <a:pPr marL="0" indent="0" algn="just">
              <a:buNone/>
            </a:pPr>
            <a:r>
              <a:rPr lang="pt-BR" sz="2800" dirty="0"/>
              <a:t>Nos últimos anos da década de 80 e início dos anos 90, a frequência de casos entre mulheres cresceu consideravelmente e a transmissão heterossexual passou a ser a principal via de transmissão.</a:t>
            </a:r>
          </a:p>
        </p:txBody>
      </p:sp>
    </p:spTree>
    <p:extLst>
      <p:ext uri="{BB962C8B-B14F-4D97-AF65-F5344CB8AC3E}">
        <p14:creationId xmlns:p14="http://schemas.microsoft.com/office/powerpoint/2010/main" val="2019163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dirty="0"/>
              <a:t>Com a disponibilidade de </a:t>
            </a:r>
            <a:r>
              <a:rPr lang="pt-BR" sz="2800" dirty="0" err="1"/>
              <a:t>anti-retrovirais</a:t>
            </a:r>
            <a:r>
              <a:rPr lang="pt-BR" sz="2800" dirty="0"/>
              <a:t> (ARV) para o HIV, possibilitando o controle dessa infecção, a história natural da doença mudou nos últimos anos, caracterizando-se pelo crescente aumento de sobrevida dos portadores do HIV e diminuição dos casos de aids.</a:t>
            </a:r>
          </a:p>
        </p:txBody>
      </p:sp>
    </p:spTree>
    <p:extLst>
      <p:ext uri="{BB962C8B-B14F-4D97-AF65-F5344CB8AC3E}">
        <p14:creationId xmlns:p14="http://schemas.microsoft.com/office/powerpoint/2010/main" val="2855981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764704"/>
            <a:ext cx="8686800" cy="1008112"/>
          </a:xfrm>
        </p:spPr>
        <p:txBody>
          <a:bodyPr>
            <a:normAutofit fontScale="90000"/>
          </a:bodyPr>
          <a:lstStyle/>
          <a:p>
            <a:pPr algn="just"/>
            <a:r>
              <a:rPr lang="pt-BR" dirty="0"/>
              <a:t>Humanização e Qualidade: Princípios para uma Política de Atenção Integral à Saúde da Mulher </a:t>
            </a:r>
          </a:p>
        </p:txBody>
      </p:sp>
      <p:sp>
        <p:nvSpPr>
          <p:cNvPr id="3" name="Espaço Reservado para Conteúdo 2"/>
          <p:cNvSpPr>
            <a:spLocks noGrp="1"/>
          </p:cNvSpPr>
          <p:nvPr>
            <p:ph idx="1"/>
          </p:nvPr>
        </p:nvSpPr>
        <p:spPr>
          <a:xfrm>
            <a:off x="323528" y="2420888"/>
            <a:ext cx="8229600" cy="4193307"/>
          </a:xfrm>
        </p:spPr>
        <p:txBody>
          <a:bodyPr>
            <a:normAutofit/>
          </a:bodyPr>
          <a:lstStyle/>
          <a:p>
            <a:pPr marL="0" indent="0" algn="just">
              <a:buNone/>
            </a:pPr>
            <a:r>
              <a:rPr lang="pt-BR" sz="2800" dirty="0"/>
              <a:t>A humanização e a qualidade da atenção em saúde são condições essenciais para que as ações de saúde se traduzam na resolução dos problemas identificados, na satisfação das usuárias, no fortalecimento da capacidade das mulheres frente à identificação de suas demandas, no reconhecimento e reivindicação de seus direitos e na promoção do autocuidado. </a:t>
            </a:r>
          </a:p>
        </p:txBody>
      </p:sp>
    </p:spTree>
    <p:extLst>
      <p:ext uri="{BB962C8B-B14F-4D97-AF65-F5344CB8AC3E}">
        <p14:creationId xmlns:p14="http://schemas.microsoft.com/office/powerpoint/2010/main" val="583083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dirty="0"/>
              <a:t>As histórias das mulheres na busca pelos serviços de saúde expressaram discriminação, frustrações e violações dos direitos e apareceram como fonte de tensão e mal-estar psíquico-físico. </a:t>
            </a:r>
          </a:p>
          <a:p>
            <a:pPr marL="0" indent="0" algn="just">
              <a:buNone/>
            </a:pPr>
            <a:r>
              <a:rPr lang="pt-BR" sz="2800" dirty="0"/>
              <a:t>Por essa razão, a humanização e a qualidade da atenção implicam na promoção, reconhecimento, e respeito aos seus direitos humanos, dentro de um marco ético que garanta a saúde integral e seu bem-estar. </a:t>
            </a:r>
          </a:p>
        </p:txBody>
      </p:sp>
    </p:spTree>
    <p:extLst>
      <p:ext uri="{BB962C8B-B14F-4D97-AF65-F5344CB8AC3E}">
        <p14:creationId xmlns:p14="http://schemas.microsoft.com/office/powerpoint/2010/main" val="1218198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91BE3-EE87-47AC-BB39-512237CE7E81}"/>
              </a:ext>
            </a:extLst>
          </p:cNvPr>
          <p:cNvSpPr>
            <a:spLocks noGrp="1"/>
          </p:cNvSpPr>
          <p:nvPr>
            <p:ph type="title"/>
          </p:nvPr>
        </p:nvSpPr>
        <p:spPr/>
        <p:txBody>
          <a:bodyPr/>
          <a:lstStyle/>
          <a:p>
            <a:pPr algn="ctr"/>
            <a:r>
              <a:rPr lang="pt-BR" b="1" i="0" dirty="0">
                <a:solidFill>
                  <a:srgbClr val="C00000"/>
                </a:solidFill>
                <a:effectLst/>
                <a:latin typeface="arial" panose="020B0604020202020204" pitchFamily="34" charset="0"/>
              </a:rPr>
              <a:t>Humanização</a:t>
            </a:r>
            <a:endParaRPr lang="pt-BR" dirty="0">
              <a:solidFill>
                <a:srgbClr val="C00000"/>
              </a:solidFill>
            </a:endParaRPr>
          </a:p>
        </p:txBody>
      </p:sp>
      <p:sp>
        <p:nvSpPr>
          <p:cNvPr id="3" name="Espaço Reservado para Conteúdo 2">
            <a:extLst>
              <a:ext uri="{FF2B5EF4-FFF2-40B4-BE49-F238E27FC236}">
                <a16:creationId xmlns:a16="http://schemas.microsoft.com/office/drawing/2014/main" id="{8829CD82-0A81-4327-9D91-0825D2DB6A4C}"/>
              </a:ext>
            </a:extLst>
          </p:cNvPr>
          <p:cNvSpPr>
            <a:spLocks noGrp="1"/>
          </p:cNvSpPr>
          <p:nvPr>
            <p:ph idx="1"/>
          </p:nvPr>
        </p:nvSpPr>
        <p:spPr/>
        <p:txBody>
          <a:bodyPr/>
          <a:lstStyle/>
          <a:p>
            <a:pPr marL="0" indent="0" algn="just">
              <a:buNone/>
            </a:pPr>
            <a:r>
              <a:rPr lang="pt-BR" sz="2800" dirty="0">
                <a:latin typeface="arial" panose="020B0604020202020204" pitchFamily="34" charset="0"/>
              </a:rPr>
              <a:t>É</a:t>
            </a:r>
            <a:r>
              <a:rPr lang="pt-BR" sz="2800" b="0" i="0" dirty="0">
                <a:effectLst/>
                <a:latin typeface="arial" panose="020B0604020202020204" pitchFamily="34" charset="0"/>
              </a:rPr>
              <a:t> a ação ou efeito de </a:t>
            </a:r>
            <a:r>
              <a:rPr lang="pt-BR" sz="2800" b="1" i="0" dirty="0">
                <a:effectLst/>
                <a:latin typeface="arial" panose="020B0604020202020204" pitchFamily="34" charset="0"/>
              </a:rPr>
              <a:t>humanizar</a:t>
            </a:r>
            <a:r>
              <a:rPr lang="pt-BR" sz="2800" b="0" i="0" dirty="0">
                <a:effectLst/>
                <a:latin typeface="arial" panose="020B0604020202020204" pitchFamily="34" charset="0"/>
              </a:rPr>
              <a:t>, de tornar humano ou mais humano, tornar benévolo, tornar afável. </a:t>
            </a:r>
          </a:p>
          <a:p>
            <a:pPr marL="0" indent="0" algn="just">
              <a:buNone/>
            </a:pPr>
            <a:r>
              <a:rPr lang="pt-BR" sz="2800" b="0" i="0" dirty="0">
                <a:effectLst/>
                <a:latin typeface="arial" panose="020B0604020202020204" pitchFamily="34" charset="0"/>
              </a:rPr>
              <a:t>A </a:t>
            </a:r>
            <a:r>
              <a:rPr lang="pt-BR" sz="2800" b="1" i="0" dirty="0">
                <a:effectLst/>
                <a:latin typeface="arial" panose="020B0604020202020204" pitchFamily="34" charset="0"/>
              </a:rPr>
              <a:t>humanização</a:t>
            </a:r>
            <a:r>
              <a:rPr lang="pt-BR" sz="2800" b="0" i="0" dirty="0">
                <a:effectLst/>
                <a:latin typeface="arial" panose="020B0604020202020204" pitchFamily="34" charset="0"/>
              </a:rPr>
              <a:t> é um processo que pode ocorrer em várias áreas, como Ciências da Saúde, Ciências Sociais Aplicadas, Ciências Exatas, etc.</a:t>
            </a:r>
          </a:p>
          <a:p>
            <a:br>
              <a:rPr lang="pt-BR" b="0" i="0" dirty="0">
                <a:solidFill>
                  <a:srgbClr val="BDC1C6"/>
                </a:solidFill>
                <a:effectLst/>
                <a:latin typeface="arial" panose="020B0604020202020204" pitchFamily="34" charset="0"/>
              </a:rPr>
            </a:br>
            <a:endParaRPr lang="pt-BR" dirty="0"/>
          </a:p>
        </p:txBody>
      </p:sp>
    </p:spTree>
    <p:extLst>
      <p:ext uri="{BB962C8B-B14F-4D97-AF65-F5344CB8AC3E}">
        <p14:creationId xmlns:p14="http://schemas.microsoft.com/office/powerpoint/2010/main" val="55540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0208"/>
            <a:ext cx="8229600" cy="990600"/>
          </a:xfrm>
        </p:spPr>
        <p:txBody>
          <a:bodyPr/>
          <a:lstStyle/>
          <a:p>
            <a:r>
              <a:rPr lang="pt-BR" dirty="0"/>
              <a:t>Situação de saúde</a:t>
            </a:r>
          </a:p>
        </p:txBody>
      </p:sp>
      <p:sp>
        <p:nvSpPr>
          <p:cNvPr id="3" name="Espaço Reservado para Conteúdo 2"/>
          <p:cNvSpPr>
            <a:spLocks noGrp="1"/>
          </p:cNvSpPr>
          <p:nvPr>
            <p:ph idx="1"/>
          </p:nvPr>
        </p:nvSpPr>
        <p:spPr>
          <a:xfrm>
            <a:off x="457200" y="1844824"/>
            <a:ext cx="8229600" cy="4300736"/>
          </a:xfrm>
        </p:spPr>
        <p:txBody>
          <a:bodyPr>
            <a:normAutofit/>
          </a:bodyPr>
          <a:lstStyle/>
          <a:p>
            <a:pPr>
              <a:buFont typeface="Wingdings" pitchFamily="2" charset="2"/>
              <a:buChar char="ü"/>
            </a:pPr>
            <a:r>
              <a:rPr lang="pt-BR" sz="3200" dirty="0"/>
              <a:t>Aspecto da vida:</a:t>
            </a:r>
          </a:p>
          <a:p>
            <a:pPr marL="0" indent="0">
              <a:buNone/>
            </a:pPr>
            <a:endParaRPr lang="pt-BR" sz="800" dirty="0"/>
          </a:p>
          <a:p>
            <a:r>
              <a:rPr lang="pt-BR" sz="3200" dirty="0"/>
              <a:t> relação com o meio ambiente;</a:t>
            </a:r>
          </a:p>
          <a:p>
            <a:r>
              <a:rPr lang="pt-BR" sz="3200" dirty="0"/>
              <a:t> o lazer; </a:t>
            </a:r>
          </a:p>
          <a:p>
            <a:r>
              <a:rPr lang="pt-BR" sz="3200" dirty="0"/>
              <a:t> a alimentação;</a:t>
            </a:r>
          </a:p>
          <a:p>
            <a:r>
              <a:rPr lang="pt-BR" sz="3200" dirty="0"/>
              <a:t> condições de trabalho;</a:t>
            </a:r>
          </a:p>
          <a:p>
            <a:r>
              <a:rPr lang="pt-BR" sz="3200" dirty="0"/>
              <a:t> moradia;</a:t>
            </a:r>
          </a:p>
          <a:p>
            <a:r>
              <a:rPr lang="pt-BR" sz="3200" dirty="0"/>
              <a:t> renda. </a:t>
            </a:r>
          </a:p>
        </p:txBody>
      </p:sp>
    </p:spTree>
    <p:extLst>
      <p:ext uri="{BB962C8B-B14F-4D97-AF65-F5344CB8AC3E}">
        <p14:creationId xmlns:p14="http://schemas.microsoft.com/office/powerpoint/2010/main" val="1662732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FF2C3D-73AC-42B1-9EBA-E8B07E6C718E}"/>
              </a:ext>
            </a:extLst>
          </p:cNvPr>
          <p:cNvSpPr>
            <a:spLocks noGrp="1"/>
          </p:cNvSpPr>
          <p:nvPr>
            <p:ph type="title"/>
          </p:nvPr>
        </p:nvSpPr>
        <p:spPr/>
        <p:txBody>
          <a:bodyPr/>
          <a:lstStyle/>
          <a:p>
            <a:pPr algn="ctr"/>
            <a:r>
              <a:rPr lang="pt-BR" dirty="0">
                <a:solidFill>
                  <a:srgbClr val="C00000"/>
                </a:solidFill>
              </a:rPr>
              <a:t>O que fazer para HUMANIZAR</a:t>
            </a:r>
          </a:p>
        </p:txBody>
      </p:sp>
      <p:sp>
        <p:nvSpPr>
          <p:cNvPr id="3" name="Espaço Reservado para Conteúdo 2">
            <a:extLst>
              <a:ext uri="{FF2B5EF4-FFF2-40B4-BE49-F238E27FC236}">
                <a16:creationId xmlns:a16="http://schemas.microsoft.com/office/drawing/2014/main" id="{F568E87C-06A7-4E7E-83F7-88A63093923D}"/>
              </a:ext>
            </a:extLst>
          </p:cNvPr>
          <p:cNvSpPr>
            <a:spLocks noGrp="1"/>
          </p:cNvSpPr>
          <p:nvPr>
            <p:ph idx="1"/>
          </p:nvPr>
        </p:nvSpPr>
        <p:spPr/>
        <p:txBody>
          <a:bodyPr/>
          <a:lstStyle/>
          <a:p>
            <a:pPr marL="0" indent="0" algn="just">
              <a:buNone/>
            </a:pPr>
            <a:r>
              <a:rPr lang="pt-BR" sz="2800" dirty="0">
                <a:latin typeface="arial" panose="020B0604020202020204" pitchFamily="34" charset="0"/>
              </a:rPr>
              <a:t>É </a:t>
            </a:r>
            <a:r>
              <a:rPr lang="pt-BR" sz="2800" b="0" i="0" dirty="0">
                <a:effectLst/>
                <a:latin typeface="arial" panose="020B0604020202020204" pitchFamily="34" charset="0"/>
              </a:rPr>
              <a:t>tornar-</a:t>
            </a:r>
            <a:r>
              <a:rPr lang="pt-BR" sz="2800" b="1" i="0" dirty="0">
                <a:effectLst/>
                <a:latin typeface="arial" panose="020B0604020202020204" pitchFamily="34" charset="0"/>
              </a:rPr>
              <a:t>se</a:t>
            </a:r>
            <a:r>
              <a:rPr lang="pt-BR" sz="2800" b="0" i="0" dirty="0">
                <a:effectLst/>
                <a:latin typeface="arial" panose="020B0604020202020204" pitchFamily="34" charset="0"/>
              </a:rPr>
              <a:t> humano, adquirir novos hábitos mais apropriados sob o prisma da ética e da moral distanciando-</a:t>
            </a:r>
            <a:r>
              <a:rPr lang="pt-BR" sz="2800" b="1" i="0" dirty="0">
                <a:effectLst/>
                <a:latin typeface="arial" panose="020B0604020202020204" pitchFamily="34" charset="0"/>
              </a:rPr>
              <a:t>se</a:t>
            </a:r>
            <a:r>
              <a:rPr lang="pt-BR" sz="2800" b="0" i="0" dirty="0">
                <a:effectLst/>
                <a:latin typeface="arial" panose="020B0604020202020204" pitchFamily="34" charset="0"/>
              </a:rPr>
              <a:t> da ignorância, estupidez, desamor... </a:t>
            </a:r>
          </a:p>
          <a:p>
            <a:pPr marL="0" indent="0" algn="just">
              <a:buNone/>
            </a:pPr>
            <a:r>
              <a:rPr lang="pt-BR" sz="2800" b="0" i="0" dirty="0">
                <a:effectLst/>
                <a:latin typeface="arial" panose="020B0604020202020204" pitchFamily="34" charset="0"/>
              </a:rPr>
              <a:t>É educar-</a:t>
            </a:r>
            <a:r>
              <a:rPr lang="pt-BR" sz="2800" b="1" i="0" dirty="0">
                <a:effectLst/>
                <a:latin typeface="arial" panose="020B0604020202020204" pitchFamily="34" charset="0"/>
              </a:rPr>
              <a:t>se</a:t>
            </a:r>
            <a:r>
              <a:rPr lang="pt-BR" sz="2800" b="0" i="0" dirty="0">
                <a:effectLst/>
                <a:latin typeface="arial" panose="020B0604020202020204" pitchFamily="34" charset="0"/>
              </a:rPr>
              <a:t> sendo mais benévolo, enfim, evoluir o “eu espírito”. A humanização deve existir em todas as nossas ações.</a:t>
            </a:r>
          </a:p>
          <a:p>
            <a:br>
              <a:rPr lang="pt-BR" b="0" i="0" dirty="0">
                <a:solidFill>
                  <a:srgbClr val="BDC1C6"/>
                </a:solidFill>
                <a:effectLst/>
                <a:latin typeface="arial" panose="020B0604020202020204" pitchFamily="34" charset="0"/>
              </a:rPr>
            </a:br>
            <a:endParaRPr lang="pt-BR" dirty="0"/>
          </a:p>
        </p:txBody>
      </p:sp>
    </p:spTree>
    <p:extLst>
      <p:ext uri="{BB962C8B-B14F-4D97-AF65-F5344CB8AC3E}">
        <p14:creationId xmlns:p14="http://schemas.microsoft.com/office/powerpoint/2010/main" val="149523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3E01B-B3B3-47FA-8B0E-7F6F61CFE89E}"/>
              </a:ext>
            </a:extLst>
          </p:cNvPr>
          <p:cNvSpPr>
            <a:spLocks noGrp="1"/>
          </p:cNvSpPr>
          <p:nvPr>
            <p:ph type="title"/>
          </p:nvPr>
        </p:nvSpPr>
        <p:spPr/>
        <p:txBody>
          <a:bodyPr/>
          <a:lstStyle/>
          <a:p>
            <a:pPr algn="ctr"/>
            <a:r>
              <a:rPr lang="pt-BR" b="1" i="0" dirty="0" err="1">
                <a:solidFill>
                  <a:srgbClr val="C00000"/>
                </a:solidFill>
                <a:effectLst/>
                <a:latin typeface="arial" panose="020B0604020202020204" pitchFamily="34" charset="0"/>
              </a:rPr>
              <a:t>HumanizaSUS</a:t>
            </a:r>
            <a:endParaRPr lang="pt-BR" dirty="0">
              <a:solidFill>
                <a:srgbClr val="C00000"/>
              </a:solidFill>
            </a:endParaRPr>
          </a:p>
        </p:txBody>
      </p:sp>
      <p:sp>
        <p:nvSpPr>
          <p:cNvPr id="3" name="Espaço Reservado para Conteúdo 2">
            <a:extLst>
              <a:ext uri="{FF2B5EF4-FFF2-40B4-BE49-F238E27FC236}">
                <a16:creationId xmlns:a16="http://schemas.microsoft.com/office/drawing/2014/main" id="{A206D58F-6160-43C5-A00F-73532E6537F8}"/>
              </a:ext>
            </a:extLst>
          </p:cNvPr>
          <p:cNvSpPr>
            <a:spLocks noGrp="1"/>
          </p:cNvSpPr>
          <p:nvPr>
            <p:ph idx="1"/>
          </p:nvPr>
        </p:nvSpPr>
        <p:spPr/>
        <p:txBody>
          <a:bodyPr>
            <a:normAutofit/>
          </a:bodyPr>
          <a:lstStyle/>
          <a:p>
            <a:pPr marL="0" indent="0" algn="just">
              <a:buNone/>
            </a:pPr>
            <a:r>
              <a:rPr lang="pt-BR" sz="2800" dirty="0">
                <a:latin typeface="arial" panose="020B0604020202020204" pitchFamily="34" charset="0"/>
              </a:rPr>
              <a:t>T</a:t>
            </a:r>
            <a:r>
              <a:rPr lang="pt-BR" sz="2800" b="0" i="0" dirty="0">
                <a:effectLst/>
                <a:latin typeface="arial" panose="020B0604020202020204" pitchFamily="34" charset="0"/>
              </a:rPr>
              <a:t>em o </a:t>
            </a:r>
            <a:r>
              <a:rPr lang="pt-BR" sz="2800" b="1" i="0" dirty="0">
                <a:effectLst/>
                <a:latin typeface="arial" panose="020B0604020202020204" pitchFamily="34" charset="0"/>
              </a:rPr>
              <a:t>objetivo</a:t>
            </a:r>
            <a:r>
              <a:rPr lang="pt-BR" sz="2800" b="0" i="0" dirty="0">
                <a:effectLst/>
                <a:latin typeface="arial" panose="020B0604020202020204" pitchFamily="34" charset="0"/>
              </a:rPr>
              <a:t> de efetivar os princípios do Sistema Único de Saúde no cotidiano das práticas de atenção e de gestão, assim como estimular trocas solidárias entre gestores, trabalhadores e usuários para a produção de saúde e a produção de sujeitos.</a:t>
            </a:r>
            <a:endParaRPr lang="pt-BR" sz="2800" dirty="0"/>
          </a:p>
        </p:txBody>
      </p:sp>
    </p:spTree>
    <p:extLst>
      <p:ext uri="{BB962C8B-B14F-4D97-AF65-F5344CB8AC3E}">
        <p14:creationId xmlns:p14="http://schemas.microsoft.com/office/powerpoint/2010/main" val="2571859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96752"/>
            <a:ext cx="8229600" cy="4929411"/>
          </a:xfrm>
        </p:spPr>
        <p:txBody>
          <a:bodyPr>
            <a:normAutofit/>
          </a:bodyPr>
          <a:lstStyle/>
          <a:p>
            <a:pPr marL="0" indent="0">
              <a:buNone/>
            </a:pPr>
            <a:r>
              <a:rPr lang="pt-BR" sz="2800" dirty="0"/>
              <a:t>A qualidade da atenção deve estar referida a um conjunto de aspectos que englobam questões:</a:t>
            </a:r>
          </a:p>
          <a:p>
            <a:r>
              <a:rPr lang="pt-BR" sz="2800" dirty="0"/>
              <a:t>psicológicas;</a:t>
            </a:r>
          </a:p>
          <a:p>
            <a:r>
              <a:rPr lang="pt-BR" sz="2800" dirty="0"/>
              <a:t>sociais;</a:t>
            </a:r>
          </a:p>
          <a:p>
            <a:r>
              <a:rPr lang="pt-BR" sz="2800" dirty="0"/>
              <a:t>biológicas;</a:t>
            </a:r>
          </a:p>
          <a:p>
            <a:r>
              <a:rPr lang="pt-BR" sz="2800" dirty="0"/>
              <a:t>sexuais;</a:t>
            </a:r>
          </a:p>
          <a:p>
            <a:r>
              <a:rPr lang="pt-BR" sz="2800" dirty="0"/>
              <a:t>ambientais;</a:t>
            </a:r>
          </a:p>
          <a:p>
            <a:r>
              <a:rPr lang="pt-BR" sz="2800" dirty="0"/>
              <a:t>culturais.</a:t>
            </a:r>
            <a:r>
              <a:rPr lang="pt-BR" dirty="0"/>
              <a:t> </a:t>
            </a:r>
          </a:p>
        </p:txBody>
      </p:sp>
    </p:spTree>
    <p:extLst>
      <p:ext uri="{BB962C8B-B14F-4D97-AF65-F5344CB8AC3E}">
        <p14:creationId xmlns:p14="http://schemas.microsoft.com/office/powerpoint/2010/main" val="1022993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99915-9004-4D24-84FB-C655BC7B34BB}"/>
              </a:ext>
            </a:extLst>
          </p:cNvPr>
          <p:cNvSpPr>
            <a:spLocks noGrp="1"/>
          </p:cNvSpPr>
          <p:nvPr>
            <p:ph type="title"/>
          </p:nvPr>
        </p:nvSpPr>
        <p:spPr/>
        <p:txBody>
          <a:bodyPr/>
          <a:lstStyle/>
          <a:p>
            <a:pPr algn="ctr"/>
            <a:r>
              <a:rPr lang="pt-BR" b="1" i="0" dirty="0">
                <a:solidFill>
                  <a:srgbClr val="C00000"/>
                </a:solidFill>
                <a:effectLst/>
                <a:latin typeface="arial" panose="020B0604020202020204" pitchFamily="34" charset="0"/>
              </a:rPr>
              <a:t>Qualidade</a:t>
            </a:r>
            <a:r>
              <a:rPr lang="pt-BR" b="0" i="0" dirty="0">
                <a:solidFill>
                  <a:srgbClr val="C00000"/>
                </a:solidFill>
                <a:effectLst/>
                <a:latin typeface="arial" panose="020B0604020202020204" pitchFamily="34" charset="0"/>
              </a:rPr>
              <a:t> em </a:t>
            </a:r>
            <a:r>
              <a:rPr lang="pt-BR" b="1" i="0" dirty="0">
                <a:solidFill>
                  <a:srgbClr val="C00000"/>
                </a:solidFill>
                <a:effectLst/>
                <a:latin typeface="arial" panose="020B0604020202020204" pitchFamily="34" charset="0"/>
              </a:rPr>
              <a:t>saúde</a:t>
            </a:r>
            <a:endParaRPr lang="pt-BR" dirty="0">
              <a:solidFill>
                <a:srgbClr val="C00000"/>
              </a:solidFill>
            </a:endParaRPr>
          </a:p>
        </p:txBody>
      </p:sp>
      <p:sp>
        <p:nvSpPr>
          <p:cNvPr id="3" name="Espaço Reservado para Conteúdo 2">
            <a:extLst>
              <a:ext uri="{FF2B5EF4-FFF2-40B4-BE49-F238E27FC236}">
                <a16:creationId xmlns:a16="http://schemas.microsoft.com/office/drawing/2014/main" id="{E7633776-BD64-4BC8-8DDE-7D95E8014FA2}"/>
              </a:ext>
            </a:extLst>
          </p:cNvPr>
          <p:cNvSpPr>
            <a:spLocks noGrp="1"/>
          </p:cNvSpPr>
          <p:nvPr>
            <p:ph idx="1"/>
          </p:nvPr>
        </p:nvSpPr>
        <p:spPr/>
        <p:txBody>
          <a:bodyPr/>
          <a:lstStyle/>
          <a:p>
            <a:pPr marL="0" indent="0" algn="just">
              <a:buNone/>
            </a:pPr>
            <a:r>
              <a:rPr lang="pt-BR" sz="2800" dirty="0">
                <a:latin typeface="arial" panose="020B0604020202020204" pitchFamily="34" charset="0"/>
              </a:rPr>
              <a:t>É</a:t>
            </a:r>
            <a:r>
              <a:rPr lang="pt-BR" sz="2800" b="0" i="0" dirty="0">
                <a:effectLst/>
                <a:latin typeface="arial" panose="020B0604020202020204" pitchFamily="34" charset="0"/>
              </a:rPr>
              <a:t> o conjunto de propriedades relacionadas aos cuidados globais com a </a:t>
            </a:r>
            <a:r>
              <a:rPr lang="pt-BR" sz="2800" b="1" i="0" dirty="0">
                <a:effectLst/>
                <a:latin typeface="arial" panose="020B0604020202020204" pitchFamily="34" charset="0"/>
              </a:rPr>
              <a:t>saúde</a:t>
            </a:r>
            <a:r>
              <a:rPr lang="pt-BR" sz="2800" b="0" i="0" dirty="0">
                <a:effectLst/>
                <a:latin typeface="arial" panose="020B0604020202020204" pitchFamily="34" charset="0"/>
              </a:rPr>
              <a:t>, desde a prevenção de doenças e manutenção da </a:t>
            </a:r>
            <a:r>
              <a:rPr lang="pt-BR" sz="2800" b="1" i="0" dirty="0">
                <a:effectLst/>
                <a:latin typeface="arial" panose="020B0604020202020204" pitchFamily="34" charset="0"/>
              </a:rPr>
              <a:t>saúde</a:t>
            </a:r>
            <a:r>
              <a:rPr lang="pt-BR" sz="2800" b="0" i="0" dirty="0">
                <a:effectLst/>
                <a:latin typeface="arial" panose="020B0604020202020204" pitchFamily="34" charset="0"/>
              </a:rPr>
              <a:t>, até o restabelecimento da mesma.</a:t>
            </a:r>
          </a:p>
          <a:p>
            <a:pPr marL="0" indent="0">
              <a:buNone/>
            </a:pPr>
            <a:br>
              <a:rPr lang="pt-BR" b="0" i="0" dirty="0">
                <a:solidFill>
                  <a:srgbClr val="BDC1C6"/>
                </a:solidFill>
                <a:effectLst/>
                <a:latin typeface="arial" panose="020B0604020202020204" pitchFamily="34" charset="0"/>
              </a:rPr>
            </a:br>
            <a:endParaRPr lang="pt-BR" dirty="0"/>
          </a:p>
        </p:txBody>
      </p:sp>
    </p:spTree>
    <p:extLst>
      <p:ext uri="{BB962C8B-B14F-4D97-AF65-F5344CB8AC3E}">
        <p14:creationId xmlns:p14="http://schemas.microsoft.com/office/powerpoint/2010/main" val="136443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2ABC9-0371-49BF-B3E4-BBD8CCFE09B9}"/>
              </a:ext>
            </a:extLst>
          </p:cNvPr>
          <p:cNvSpPr>
            <a:spLocks noGrp="1"/>
          </p:cNvSpPr>
          <p:nvPr>
            <p:ph type="title"/>
          </p:nvPr>
        </p:nvSpPr>
        <p:spPr/>
        <p:txBody>
          <a:bodyPr>
            <a:normAutofit fontScale="90000"/>
          </a:bodyPr>
          <a:lstStyle/>
          <a:p>
            <a:r>
              <a:rPr lang="pt-BR" dirty="0">
                <a:solidFill>
                  <a:srgbClr val="C00000"/>
                </a:solidFill>
              </a:rPr>
              <a:t>Qual a importância da Atenção à saúde</a:t>
            </a:r>
          </a:p>
        </p:txBody>
      </p:sp>
      <p:sp>
        <p:nvSpPr>
          <p:cNvPr id="3" name="Espaço Reservado para Conteúdo 2">
            <a:extLst>
              <a:ext uri="{FF2B5EF4-FFF2-40B4-BE49-F238E27FC236}">
                <a16:creationId xmlns:a16="http://schemas.microsoft.com/office/drawing/2014/main" id="{E4C5EA01-B074-4289-A397-9C695F7AEAA5}"/>
              </a:ext>
            </a:extLst>
          </p:cNvPr>
          <p:cNvSpPr>
            <a:spLocks noGrp="1"/>
          </p:cNvSpPr>
          <p:nvPr>
            <p:ph idx="1"/>
          </p:nvPr>
        </p:nvSpPr>
        <p:spPr/>
        <p:txBody>
          <a:bodyPr>
            <a:normAutofit/>
          </a:bodyPr>
          <a:lstStyle/>
          <a:p>
            <a:pPr marL="0" indent="0" algn="just">
              <a:buNone/>
            </a:pPr>
            <a:r>
              <a:rPr lang="pt-BR" sz="2800" b="0" i="0" dirty="0">
                <a:effectLst/>
                <a:latin typeface="arial" panose="020B0604020202020204" pitchFamily="34" charset="0"/>
              </a:rPr>
              <a:t>Por meio da </a:t>
            </a:r>
            <a:r>
              <a:rPr lang="pt-BR" sz="2800" b="1" i="0" dirty="0">
                <a:effectLst/>
                <a:latin typeface="arial" panose="020B0604020202020204" pitchFamily="34" charset="0"/>
              </a:rPr>
              <a:t>Atenção</a:t>
            </a:r>
            <a:r>
              <a:rPr lang="pt-BR" sz="2800" b="0" i="0" dirty="0">
                <a:effectLst/>
                <a:latin typeface="arial" panose="020B0604020202020204" pitchFamily="34" charset="0"/>
              </a:rPr>
              <a:t> Básica à </a:t>
            </a:r>
            <a:r>
              <a:rPr lang="pt-BR" sz="2800" b="1" i="0" dirty="0">
                <a:effectLst/>
                <a:latin typeface="arial" panose="020B0604020202020204" pitchFamily="34" charset="0"/>
              </a:rPr>
              <a:t>Saúde</a:t>
            </a:r>
            <a:r>
              <a:rPr lang="pt-BR" sz="2800" b="0" i="0" dirty="0">
                <a:effectLst/>
                <a:latin typeface="arial" panose="020B0604020202020204" pitchFamily="34" charset="0"/>
              </a:rPr>
              <a:t> é possível entender melhor as necessidades da população para que sejam criadas estratégias mais assertivas dentro da promoção e prevenção em </a:t>
            </a:r>
            <a:r>
              <a:rPr lang="pt-BR" sz="2800" b="1" i="0" dirty="0">
                <a:effectLst/>
                <a:latin typeface="arial" panose="020B0604020202020204" pitchFamily="34" charset="0"/>
              </a:rPr>
              <a:t>saúde</a:t>
            </a:r>
            <a:r>
              <a:rPr lang="pt-BR" sz="2800" b="0" i="0" dirty="0">
                <a:effectLst/>
                <a:latin typeface="arial" panose="020B0604020202020204" pitchFamily="34" charset="0"/>
              </a:rPr>
              <a:t>. Com uma ABS bem estruturada fica mais fácil fazer a gestão de como agir para prevenir doenças.</a:t>
            </a:r>
            <a:endParaRPr lang="pt-BR" sz="2800" dirty="0"/>
          </a:p>
        </p:txBody>
      </p:sp>
    </p:spTree>
    <p:extLst>
      <p:ext uri="{BB962C8B-B14F-4D97-AF65-F5344CB8AC3E}">
        <p14:creationId xmlns:p14="http://schemas.microsoft.com/office/powerpoint/2010/main" val="2177516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dirty="0"/>
              <a:t>Humanizar e qualificar a atenção em saúde é aprender a compartilhar saberes e reconhecer direitos. </a:t>
            </a:r>
          </a:p>
          <a:p>
            <a:pPr marL="0" indent="0" algn="just">
              <a:buNone/>
            </a:pPr>
            <a:r>
              <a:rPr lang="pt-BR" sz="2800" dirty="0"/>
              <a:t>A atenção humanizada e de boa qualidade implica no estabelecimento de relações entre sujeitos, seres semelhantes, ainda que possam apresentar-se muito distintos conforme suas condições sociais, raciais, étnicas, culturais e de gênero.</a:t>
            </a:r>
          </a:p>
        </p:txBody>
      </p:sp>
    </p:spTree>
    <p:extLst>
      <p:ext uri="{BB962C8B-B14F-4D97-AF65-F5344CB8AC3E}">
        <p14:creationId xmlns:p14="http://schemas.microsoft.com/office/powerpoint/2010/main" val="2281177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just">
              <a:buNone/>
            </a:pPr>
            <a:r>
              <a:rPr lang="pt-BR" sz="2800" dirty="0"/>
              <a:t>A humanização da atenção em saúde é um processo contínuo e demanda reflexão permanente sobre os atos, condutas e comportamentos de cada pessoa envolvida na relação. </a:t>
            </a:r>
          </a:p>
          <a:p>
            <a:pPr marL="0" indent="0" algn="just">
              <a:buNone/>
            </a:pPr>
            <a:r>
              <a:rPr lang="pt-BR" sz="2800" dirty="0"/>
              <a:t>A humanização e a qualidade da atenção são indissociáveis. </a:t>
            </a:r>
          </a:p>
        </p:txBody>
      </p:sp>
    </p:spTree>
    <p:extLst>
      <p:ext uri="{BB962C8B-B14F-4D97-AF65-F5344CB8AC3E}">
        <p14:creationId xmlns:p14="http://schemas.microsoft.com/office/powerpoint/2010/main" val="233303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entro de Referência da Mulher oferece atendimento humanizado - Correio  Paulista">
            <a:extLst>
              <a:ext uri="{FF2B5EF4-FFF2-40B4-BE49-F238E27FC236}">
                <a16:creationId xmlns:a16="http://schemas.microsoft.com/office/drawing/2014/main" id="{E8A6BC85-B409-48D9-86F8-AF87BBDC6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85824"/>
            <a:ext cx="8352928" cy="571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93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Diretrizes da Política Nacional de Atenção Integral à Saúde da Mulher </a:t>
            </a:r>
          </a:p>
        </p:txBody>
      </p:sp>
      <p:sp>
        <p:nvSpPr>
          <p:cNvPr id="3" name="Espaço Reservado para Conteúdo 2"/>
          <p:cNvSpPr>
            <a:spLocks noGrp="1"/>
          </p:cNvSpPr>
          <p:nvPr>
            <p:ph idx="1"/>
          </p:nvPr>
        </p:nvSpPr>
        <p:spPr>
          <a:xfrm>
            <a:off x="467544" y="2132856"/>
            <a:ext cx="8229600" cy="4165923"/>
          </a:xfrm>
        </p:spPr>
        <p:txBody>
          <a:bodyPr>
            <a:normAutofit/>
          </a:bodyPr>
          <a:lstStyle/>
          <a:p>
            <a:pPr marL="0" indent="0" algn="just">
              <a:buNone/>
            </a:pPr>
            <a:r>
              <a:rPr lang="pt-BR" sz="2800" dirty="0"/>
              <a:t>O Sistema Único de Saúde deve estar orientado e capacitado para a atenção integral à saúde da mulher, numa perspectiva que contemple a promoção da saúde, as necessidades de saúde da população feminina, o controle de patologias mais prevalentes nesse grupo e a garantia do direito à saúde. </a:t>
            </a:r>
          </a:p>
        </p:txBody>
      </p:sp>
    </p:spTree>
    <p:extLst>
      <p:ext uri="{BB962C8B-B14F-4D97-AF65-F5344CB8AC3E}">
        <p14:creationId xmlns:p14="http://schemas.microsoft.com/office/powerpoint/2010/main" val="880019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dirty="0"/>
              <a:t>A Política de Atenção à Saúde da Mulher deverá atingir as mulheres em todos os ciclos de vida, resguardadas as especificidades das diferentes faixas etárias e dos distintos grupos populacionais.</a:t>
            </a:r>
          </a:p>
        </p:txBody>
      </p:sp>
    </p:spTree>
    <p:extLst>
      <p:ext uri="{BB962C8B-B14F-4D97-AF65-F5344CB8AC3E}">
        <p14:creationId xmlns:p14="http://schemas.microsoft.com/office/powerpoint/2010/main" val="20830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3"/>
            <a:ext cx="7704856" cy="555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319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800" dirty="0"/>
              <a:t>Como a atenção integral à saúde da mulher refere-se ao conjunto de ações de promoção, proteção, assistência e recuperação da saúde, executadas nos diferentes níveis de atenção à saúde (da básica à alta complexidade). </a:t>
            </a:r>
          </a:p>
        </p:txBody>
      </p:sp>
    </p:spTree>
    <p:extLst>
      <p:ext uri="{BB962C8B-B14F-4D97-AF65-F5344CB8AC3E}">
        <p14:creationId xmlns:p14="http://schemas.microsoft.com/office/powerpoint/2010/main" val="1026568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Objetivos Gerais da Política Nacional de Atenção Integral à Saúde da Mulher </a:t>
            </a:r>
          </a:p>
        </p:txBody>
      </p:sp>
      <p:sp>
        <p:nvSpPr>
          <p:cNvPr id="3" name="Espaço Reservado para Conteúdo 2"/>
          <p:cNvSpPr>
            <a:spLocks noGrp="1"/>
          </p:cNvSpPr>
          <p:nvPr>
            <p:ph idx="1"/>
          </p:nvPr>
        </p:nvSpPr>
        <p:spPr>
          <a:xfrm>
            <a:off x="467544" y="1916832"/>
            <a:ext cx="8229600" cy="4525963"/>
          </a:xfrm>
        </p:spPr>
        <p:txBody>
          <a:bodyPr/>
          <a:lstStyle/>
          <a:p>
            <a:pPr algn="just"/>
            <a:r>
              <a:rPr lang="pt-BR" sz="2800" dirty="0"/>
              <a:t>Promover a melhoria das condições de vida e saúde das mulheres brasileiras, mediante a garantia de direitos;</a:t>
            </a:r>
          </a:p>
          <a:p>
            <a:pPr algn="just"/>
            <a:r>
              <a:rPr lang="pt-BR" sz="2800" dirty="0"/>
              <a:t>Contribuir para a redução da morbidade e mortalidade feminina no Brasil;</a:t>
            </a:r>
          </a:p>
          <a:p>
            <a:pPr algn="just"/>
            <a:r>
              <a:rPr lang="pt-BR" sz="2800" dirty="0"/>
              <a:t>Ampliar, qualificar e humanizar a atenção integral à saúde da mulher no Sistema Único de Saúde.</a:t>
            </a:r>
          </a:p>
          <a:p>
            <a:pPr marL="0" indent="0" algn="just">
              <a:buNone/>
            </a:pPr>
            <a:endParaRPr lang="pt-BR" dirty="0"/>
          </a:p>
        </p:txBody>
      </p:sp>
    </p:spTree>
    <p:extLst>
      <p:ext uri="{BB962C8B-B14F-4D97-AF65-F5344CB8AC3E}">
        <p14:creationId xmlns:p14="http://schemas.microsoft.com/office/powerpoint/2010/main" val="3114046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211219"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54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22218"/>
            <a:ext cx="8229600" cy="5003945"/>
          </a:xfrm>
        </p:spPr>
        <p:txBody>
          <a:bodyPr>
            <a:normAutofit fontScale="85000" lnSpcReduction="20000"/>
          </a:bodyPr>
          <a:lstStyle/>
          <a:p>
            <a:pPr algn="just">
              <a:buFont typeface="Wingdings" pitchFamily="2" charset="2"/>
              <a:buChar char="ü"/>
            </a:pPr>
            <a:r>
              <a:rPr lang="pt-BR" sz="2800" dirty="0"/>
              <a:t> Porém as mulheres ainda tem que enfrentar os problemas da:</a:t>
            </a:r>
          </a:p>
          <a:p>
            <a:pPr marL="0" indent="0">
              <a:buNone/>
            </a:pPr>
            <a:endParaRPr lang="pt-BR" sz="3200" dirty="0"/>
          </a:p>
          <a:p>
            <a:r>
              <a:rPr lang="pt-BR" sz="2800" dirty="0"/>
              <a:t>discriminação nas relações de trabalho;</a:t>
            </a:r>
          </a:p>
          <a:p>
            <a:r>
              <a:rPr lang="pt-BR" sz="2800" dirty="0"/>
              <a:t>sobrecarga com as responsabilidades com o trabalho doméstico;</a:t>
            </a:r>
          </a:p>
          <a:p>
            <a:r>
              <a:rPr lang="pt-BR" sz="2800" dirty="0"/>
              <a:t>raça;</a:t>
            </a:r>
          </a:p>
          <a:p>
            <a:r>
              <a:rPr lang="pt-BR" sz="2800" dirty="0"/>
              <a:t>etnia;</a:t>
            </a:r>
          </a:p>
          <a:p>
            <a:r>
              <a:rPr lang="pt-BR" sz="2800" dirty="0"/>
              <a:t>situação de pobreza.</a:t>
            </a:r>
          </a:p>
          <a:p>
            <a:pPr marL="0" indent="0">
              <a:buNone/>
            </a:pPr>
            <a:endParaRPr lang="pt-BR" sz="900" dirty="0"/>
          </a:p>
          <a:p>
            <a:pPr marL="0" indent="0" algn="just">
              <a:buNone/>
            </a:pPr>
            <a:r>
              <a:rPr lang="pt-BR" sz="2800" dirty="0"/>
              <a:t> Todas essas situações realçam ainda mais as desigualdades.</a:t>
            </a:r>
          </a:p>
          <a:p>
            <a:pPr marL="0" indent="0" algn="just">
              <a:buNone/>
            </a:pPr>
            <a:endParaRPr lang="pt-BR" sz="1000" dirty="0"/>
          </a:p>
          <a:p>
            <a:pPr marL="0" indent="0" algn="just">
              <a:buNone/>
            </a:pPr>
            <a:r>
              <a:rPr lang="pt-BR" sz="2800" dirty="0"/>
              <a:t> As mulheres vivem mais do que os homens, porém adoecem mais </a:t>
            </a:r>
            <a:r>
              <a:rPr lang="pt-BR" sz="2800" dirty="0" err="1"/>
              <a:t>freqüentemente</a:t>
            </a:r>
            <a:r>
              <a:rPr lang="pt-BR" sz="2800" dirty="0"/>
              <a:t>. </a:t>
            </a:r>
          </a:p>
          <a:p>
            <a:endParaRPr lang="pt-BR" dirty="0"/>
          </a:p>
          <a:p>
            <a:endParaRPr lang="pt-BR" dirty="0"/>
          </a:p>
        </p:txBody>
      </p:sp>
    </p:spTree>
    <p:extLst>
      <p:ext uri="{BB962C8B-B14F-4D97-AF65-F5344CB8AC3E}">
        <p14:creationId xmlns:p14="http://schemas.microsoft.com/office/powerpoint/2010/main" val="31368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lher, mercado de trabalho e o princípio da igualdade – CRA-PR">
            <a:extLst>
              <a:ext uri="{FF2B5EF4-FFF2-40B4-BE49-F238E27FC236}">
                <a16:creationId xmlns:a16="http://schemas.microsoft.com/office/drawing/2014/main" id="{EAB9438E-D498-47B1-92AF-FFB8E2BF7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89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a:t>Evolução das Políticas de Atenção à Saúde da Mulher </a:t>
            </a:r>
          </a:p>
        </p:txBody>
      </p:sp>
      <p:sp>
        <p:nvSpPr>
          <p:cNvPr id="3" name="Espaço Reservado para Conteúdo 2"/>
          <p:cNvSpPr>
            <a:spLocks noGrp="1"/>
          </p:cNvSpPr>
          <p:nvPr>
            <p:ph idx="1"/>
          </p:nvPr>
        </p:nvSpPr>
        <p:spPr>
          <a:xfrm>
            <a:off x="467544" y="1981200"/>
            <a:ext cx="8229600" cy="3968080"/>
          </a:xfrm>
        </p:spPr>
        <p:txBody>
          <a:bodyPr>
            <a:normAutofit/>
          </a:bodyPr>
          <a:lstStyle/>
          <a:p>
            <a:pPr marL="0" indent="0" algn="just">
              <a:buNone/>
            </a:pPr>
            <a:r>
              <a:rPr lang="pt-BR" sz="2800" dirty="0"/>
              <a:t>No Brasil, a saúde da mulher foi incorporada às políticas nacionais de saúde nas primeiras décadas do século XX.</a:t>
            </a:r>
          </a:p>
          <a:p>
            <a:pPr marL="0" indent="0" algn="just">
              <a:buNone/>
            </a:pPr>
            <a:endParaRPr lang="pt-BR" sz="2800" dirty="0"/>
          </a:p>
          <a:p>
            <a:pPr marL="0" indent="0" algn="just">
              <a:buNone/>
            </a:pPr>
            <a:r>
              <a:rPr lang="pt-BR" sz="2800" dirty="0"/>
              <a:t>As décadas de 30, 50 e 70, traduziam uma visão restrita sobre a mulher, baseada em sua especificidade biológica e no seu papel social de mãe e doméstica.</a:t>
            </a:r>
          </a:p>
        </p:txBody>
      </p:sp>
    </p:spTree>
    <p:extLst>
      <p:ext uri="{BB962C8B-B14F-4D97-AF65-F5344CB8AC3E}">
        <p14:creationId xmlns:p14="http://schemas.microsoft.com/office/powerpoint/2010/main" val="146576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764704"/>
            <a:ext cx="8229600" cy="5616624"/>
          </a:xfrm>
        </p:spPr>
        <p:txBody>
          <a:bodyPr>
            <a:normAutofit/>
          </a:bodyPr>
          <a:lstStyle/>
          <a:p>
            <a:pPr marL="0" indent="0">
              <a:buNone/>
            </a:pPr>
            <a:r>
              <a:rPr lang="pt-BR" sz="2800" dirty="0"/>
              <a:t>Esses programas preconizavam:</a:t>
            </a:r>
            <a:endParaRPr lang="pt-BR" dirty="0"/>
          </a:p>
          <a:p>
            <a:pPr marL="0" indent="0">
              <a:buNone/>
            </a:pPr>
            <a:endParaRPr lang="pt-BR" dirty="0"/>
          </a:p>
          <a:p>
            <a:pPr algn="just">
              <a:buFont typeface="Wingdings" pitchFamily="2" charset="2"/>
              <a:buChar char="ü"/>
            </a:pPr>
            <a:r>
              <a:rPr lang="pt-BR" dirty="0"/>
              <a:t> </a:t>
            </a:r>
            <a:r>
              <a:rPr lang="pt-BR" sz="2800" dirty="0"/>
              <a:t>as ações materno-infantis como estratégia de proteção aos grupos de risco e em situação de maior vulnerabilidade, (crianças e gestantes);</a:t>
            </a:r>
          </a:p>
          <a:p>
            <a:pPr marL="0" indent="0" algn="just">
              <a:buNone/>
            </a:pPr>
            <a:endParaRPr lang="pt-BR" sz="1100" dirty="0"/>
          </a:p>
          <a:p>
            <a:pPr algn="just">
              <a:buFont typeface="Wingdings" pitchFamily="2" charset="2"/>
              <a:buChar char="ü"/>
            </a:pPr>
            <a:r>
              <a:rPr lang="pt-BR" sz="2800" dirty="0"/>
              <a:t>verticalidade e a falta de integração com outros programas e ações propostos pelo governo federal;</a:t>
            </a:r>
          </a:p>
          <a:p>
            <a:pPr marL="0" indent="0" algn="just">
              <a:buNone/>
            </a:pPr>
            <a:endParaRPr lang="pt-BR" sz="1100" dirty="0"/>
          </a:p>
          <a:p>
            <a:pPr algn="just">
              <a:buFont typeface="Wingdings" pitchFamily="2" charset="2"/>
              <a:buChar char="ü"/>
            </a:pPr>
            <a:r>
              <a:rPr lang="pt-BR" sz="2800" dirty="0"/>
              <a:t>Um dos resultados dessa prática foi a fragmentação da assistência e o baixo impacto nos indicadores de saúde da mulher. </a:t>
            </a:r>
          </a:p>
        </p:txBody>
      </p:sp>
    </p:spTree>
    <p:extLst>
      <p:ext uri="{BB962C8B-B14F-4D97-AF65-F5344CB8AC3E}">
        <p14:creationId xmlns:p14="http://schemas.microsoft.com/office/powerpoint/2010/main" val="455934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lho">
  <a:themeElements>
    <a:clrScheme name="Brilh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Escritório Clássico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h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5829</TotalTime>
  <Words>2257</Words>
  <Application>Microsoft Office PowerPoint</Application>
  <PresentationFormat>Apresentação na tela (4:3)</PresentationFormat>
  <Paragraphs>147</Paragraphs>
  <Slides>52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52</vt:i4>
      </vt:variant>
    </vt:vector>
  </HeadingPairs>
  <TitlesOfParts>
    <vt:vector size="56" baseType="lpstr">
      <vt:lpstr>Arial</vt:lpstr>
      <vt:lpstr>Arial</vt:lpstr>
      <vt:lpstr>Wingdings</vt:lpstr>
      <vt:lpstr>Brilho</vt:lpstr>
      <vt:lpstr>Políticas de Atenção à saúde da mulher</vt:lpstr>
      <vt:lpstr>Apresentação do PowerPoint</vt:lpstr>
      <vt:lpstr>Apresentação do PowerPoint</vt:lpstr>
      <vt:lpstr>Situação de saúde</vt:lpstr>
      <vt:lpstr>Apresentação do PowerPoint</vt:lpstr>
      <vt:lpstr>Apresentação do PowerPoint</vt:lpstr>
      <vt:lpstr>Apresentação do PowerPoint</vt:lpstr>
      <vt:lpstr>Evolução das Políticas de Atenção à Saúde da Mulher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Situação Sociodemográfica </vt:lpstr>
      <vt:lpstr>Apresentação do PowerPoint</vt:lpstr>
      <vt:lpstr>Apresentação do PowerPoint</vt:lpstr>
      <vt:lpstr>Situação da Saúde da Mulher no Brasil </vt:lpstr>
      <vt:lpstr>Apresentação do PowerPoint</vt:lpstr>
      <vt:lpstr>Mortalidade Materna no Brasil</vt:lpstr>
      <vt:lpstr>Apresentação do PowerPoint</vt:lpstr>
      <vt:lpstr>Precariedade da Atenção Obstétrica</vt:lpstr>
      <vt:lpstr>Apresentação do PowerPoint</vt:lpstr>
      <vt:lpstr>Apresentação do PowerPoint</vt:lpstr>
      <vt:lpstr>Abortamento em Condições de Risco</vt:lpstr>
      <vt:lpstr>Precariedade da Assistência em Anticoncepção</vt:lpstr>
      <vt:lpstr>Apresentação do PowerPoint</vt:lpstr>
      <vt:lpstr>DST/HIV/Aids</vt:lpstr>
      <vt:lpstr>Apresentação do PowerPoint</vt:lpstr>
      <vt:lpstr>Apresentação do PowerPoint</vt:lpstr>
      <vt:lpstr>Humanização e Qualidade: Princípios para uma Política de Atenção Integral à Saúde da Mulher </vt:lpstr>
      <vt:lpstr>Apresentação do PowerPoint</vt:lpstr>
      <vt:lpstr>Humanização</vt:lpstr>
      <vt:lpstr>O que fazer para HUMANIZAR</vt:lpstr>
      <vt:lpstr>HumanizaSUS</vt:lpstr>
      <vt:lpstr>Apresentação do PowerPoint</vt:lpstr>
      <vt:lpstr>Qualidade em saúde</vt:lpstr>
      <vt:lpstr>Qual a importância da Atenção à saúde</vt:lpstr>
      <vt:lpstr>Apresentação do PowerPoint</vt:lpstr>
      <vt:lpstr>Apresentação do PowerPoint</vt:lpstr>
      <vt:lpstr>Apresentação do PowerPoint</vt:lpstr>
      <vt:lpstr>Diretrizes da Política Nacional de Atenção Integral à Saúde da Mulher </vt:lpstr>
      <vt:lpstr>Apresentação do PowerPoint</vt:lpstr>
      <vt:lpstr>Apresentação do PowerPoint</vt:lpstr>
      <vt:lpstr>Objetivos Gerais da Política Nacional de Atenção Integral à Saúde da Mulher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Politícas de Atenção à saúde da mulher</dc:title>
  <dc:creator>User</dc:creator>
  <cp:lastModifiedBy>Claudine Baqueiro</cp:lastModifiedBy>
  <cp:revision>94</cp:revision>
  <dcterms:created xsi:type="dcterms:W3CDTF">2020-04-02T23:10:54Z</dcterms:created>
  <dcterms:modified xsi:type="dcterms:W3CDTF">2022-02-22T22:00:18Z</dcterms:modified>
</cp:coreProperties>
</file>