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ítulo 28"/>
          <p:cNvSpPr>
            <a:spLocks noGrp="1"/>
          </p:cNvSpPr>
          <p:nvPr>
            <p:ph type="ctrTitle"/>
          </p:nvPr>
        </p:nvSpPr>
        <p:spPr>
          <a:xfrm>
            <a:off x="381000" y="4853411"/>
            <a:ext cx="8458200" cy="1222375"/>
          </a:xfrm>
        </p:spPr>
        <p:txBody>
          <a:bodyPr anchor="t"/>
          <a:lstStyle/>
          <a:p>
            <a:r>
              <a:rPr kumimoji="0" lang="pt-BR" smtClean="0"/>
              <a:t>Clique para editar o estilo do título mestre</a:t>
            </a:r>
            <a:endParaRPr kumimoji="0" lang="en-US"/>
          </a:p>
        </p:txBody>
      </p:sp>
      <p:sp>
        <p:nvSpPr>
          <p:cNvPr id="9" name="Subtítu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16" name="Espaço Reservado para Data 15"/>
          <p:cNvSpPr>
            <a:spLocks noGrp="1"/>
          </p:cNvSpPr>
          <p:nvPr>
            <p:ph type="dt" sz="half" idx="10"/>
          </p:nvPr>
        </p:nvSpPr>
        <p:spPr/>
        <p:txBody>
          <a:bodyPr/>
          <a:lstStyle/>
          <a:p>
            <a:fld id="{74CBEAF9-9E58-4CC8-A6FF-6DD8A58DEEA4}" type="datetimeFigureOut">
              <a:rPr lang="en-US" smtClean="0"/>
              <a:pPr/>
              <a:t>9/5/2023</a:t>
            </a:fld>
            <a:endParaRPr lang="en-US"/>
          </a:p>
        </p:txBody>
      </p:sp>
      <p:sp>
        <p:nvSpPr>
          <p:cNvPr id="2" name="Espaço Reservado para Rodapé 1"/>
          <p:cNvSpPr>
            <a:spLocks noGrp="1"/>
          </p:cNvSpPr>
          <p:nvPr>
            <p:ph type="ftr" sz="quarter" idx="11"/>
          </p:nvPr>
        </p:nvSpPr>
        <p:spPr/>
        <p:txBody>
          <a:bodyPr/>
          <a:lstStyle/>
          <a:p>
            <a:endParaRPr kumimoji="0" lang="en-US"/>
          </a:p>
        </p:txBody>
      </p:sp>
      <p:sp>
        <p:nvSpPr>
          <p:cNvPr id="15" name="Espaço Reservado para Número de Slide 14"/>
          <p:cNvSpPr>
            <a:spLocks noGrp="1"/>
          </p:cNvSpPr>
          <p:nvPr>
            <p:ph type="sldNum" sz="quarter" idx="12"/>
          </p:nvPr>
        </p:nvSpPr>
        <p:spPr>
          <a:xfrm>
            <a:off x="8229600" y="6473952"/>
            <a:ext cx="758952" cy="246888"/>
          </a:xfrm>
        </p:spPr>
        <p:txBody>
          <a:bodyPr/>
          <a:lstStyle/>
          <a:p>
            <a:fld id="{CA15C064-DD44-4CAC-873E-2D1F54821676}" type="slidenum">
              <a:rPr kumimoji="0" lang="en-US" smtClean="0"/>
              <a:pPr/>
              <a:t>‹nº›</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74CBEAF9-9E58-4CC8-A6FF-6DD8A58DEEA4}" type="datetimeFigureOut">
              <a:rPr lang="en-US" smtClean="0"/>
              <a:pPr/>
              <a:t>9/5/2023</a:t>
            </a:fld>
            <a:endParaRPr lang="en-US"/>
          </a:p>
        </p:txBody>
      </p:sp>
      <p:sp>
        <p:nvSpPr>
          <p:cNvPr id="5" name="Espaço Reservado para Rodapé 4"/>
          <p:cNvSpPr>
            <a:spLocks noGrp="1"/>
          </p:cNvSpPr>
          <p:nvPr>
            <p:ph type="ftr" sz="quarter" idx="11"/>
          </p:nvPr>
        </p:nvSpPr>
        <p:spPr/>
        <p:txBody>
          <a:bodyPr/>
          <a:lstStyle/>
          <a:p>
            <a:endParaRPr kumimoji="0" lang="en-US"/>
          </a:p>
        </p:txBody>
      </p:sp>
      <p:sp>
        <p:nvSpPr>
          <p:cNvPr id="6" name="Espaço Reservado para Número de Slide 5"/>
          <p:cNvSpPr>
            <a:spLocks noGrp="1"/>
          </p:cNvSpPr>
          <p:nvPr>
            <p:ph type="sldNum" sz="quarter" idx="12"/>
          </p:nvPr>
        </p:nvSpPr>
        <p:spPr/>
        <p:txBody>
          <a:bodyPr/>
          <a:lstStyle/>
          <a:p>
            <a:fld id="{CA15C064-DD44-4CAC-873E-2D1F54821676}" type="slidenum">
              <a:rPr kumimoji="0" lang="en-US" smtClean="0"/>
              <a:pPr/>
              <a:t>‹nº›</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549276"/>
            <a:ext cx="18288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549276"/>
            <a:ext cx="62484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74CBEAF9-9E58-4CC8-A6FF-6DD8A58DEEA4}" type="datetimeFigureOut">
              <a:rPr lang="en-US" smtClean="0"/>
              <a:pPr/>
              <a:t>9/5/2023</a:t>
            </a:fld>
            <a:endParaRPr lang="en-US"/>
          </a:p>
        </p:txBody>
      </p:sp>
      <p:sp>
        <p:nvSpPr>
          <p:cNvPr id="5" name="Espaço Reservado para Rodapé 4"/>
          <p:cNvSpPr>
            <a:spLocks noGrp="1"/>
          </p:cNvSpPr>
          <p:nvPr>
            <p:ph type="ftr" sz="quarter" idx="11"/>
          </p:nvPr>
        </p:nvSpPr>
        <p:spPr/>
        <p:txBody>
          <a:bodyPr/>
          <a:lstStyle/>
          <a:p>
            <a:endParaRPr kumimoji="0" lang="en-US"/>
          </a:p>
        </p:txBody>
      </p:sp>
      <p:sp>
        <p:nvSpPr>
          <p:cNvPr id="6" name="Espaço Reservado para Número de Slide 5"/>
          <p:cNvSpPr>
            <a:spLocks noGrp="1"/>
          </p:cNvSpPr>
          <p:nvPr>
            <p:ph type="sldNum" sz="quarter" idx="12"/>
          </p:nvPr>
        </p:nvSpPr>
        <p:spPr/>
        <p:txBody>
          <a:bodyPr/>
          <a:lstStyle/>
          <a:p>
            <a:fld id="{CA15C064-DD44-4CAC-873E-2D1F54821676}" type="slidenum">
              <a:rPr kumimoji="0" lang="en-US" smtClean="0"/>
              <a:pPr/>
              <a:t>‹nº›</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2" name="Título 21"/>
          <p:cNvSpPr>
            <a:spLocks noGrp="1"/>
          </p:cNvSpPr>
          <p:nvPr>
            <p:ph type="title"/>
          </p:nvPr>
        </p:nvSpPr>
        <p:spPr/>
        <p:txBody>
          <a:bodyPr/>
          <a:lstStyle/>
          <a:p>
            <a:r>
              <a:rPr kumimoji="0" lang="pt-BR" smtClean="0"/>
              <a:t>Clique para editar o estilo do título mestre</a:t>
            </a:r>
            <a:endParaRPr kumimoji="0" lang="en-US"/>
          </a:p>
        </p:txBody>
      </p:sp>
      <p:sp>
        <p:nvSpPr>
          <p:cNvPr id="27" name="Espaço Reservado para Conteúdo 26"/>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spaço Reservado para Data 24"/>
          <p:cNvSpPr>
            <a:spLocks noGrp="1"/>
          </p:cNvSpPr>
          <p:nvPr>
            <p:ph type="dt" sz="half" idx="10"/>
          </p:nvPr>
        </p:nvSpPr>
        <p:spPr/>
        <p:txBody>
          <a:bodyPr/>
          <a:lstStyle/>
          <a:p>
            <a:fld id="{74CBEAF9-9E58-4CC8-A6FF-6DD8A58DEEA4}" type="datetimeFigureOut">
              <a:rPr lang="en-US" smtClean="0"/>
              <a:pPr/>
              <a:t>9/5/2023</a:t>
            </a:fld>
            <a:endParaRPr lang="en-US"/>
          </a:p>
        </p:txBody>
      </p:sp>
      <p:sp>
        <p:nvSpPr>
          <p:cNvPr id="19" name="Espaço Reservado para Rodapé 18"/>
          <p:cNvSpPr>
            <a:spLocks noGrp="1"/>
          </p:cNvSpPr>
          <p:nvPr>
            <p:ph type="ftr" sz="quarter" idx="11"/>
          </p:nvPr>
        </p:nvSpPr>
        <p:spPr>
          <a:xfrm>
            <a:off x="3581400" y="76200"/>
            <a:ext cx="2895600" cy="288925"/>
          </a:xfrm>
        </p:spPr>
        <p:txBody>
          <a:bodyPr/>
          <a:lstStyle/>
          <a:p>
            <a:endParaRPr kumimoji="0" lang="en-US"/>
          </a:p>
        </p:txBody>
      </p:sp>
      <p:sp>
        <p:nvSpPr>
          <p:cNvPr id="16" name="Espaço Reservado para Número de Slide 15"/>
          <p:cNvSpPr>
            <a:spLocks noGrp="1"/>
          </p:cNvSpPr>
          <p:nvPr>
            <p:ph type="sldNum" sz="quarter" idx="12"/>
          </p:nvPr>
        </p:nvSpPr>
        <p:spPr>
          <a:xfrm>
            <a:off x="8229600" y="6473952"/>
            <a:ext cx="758952" cy="246888"/>
          </a:xfrm>
        </p:spPr>
        <p:txBody>
          <a:bodyPr/>
          <a:lstStyle/>
          <a:p>
            <a:fld id="{CA15C064-DD44-4CAC-873E-2D1F54821676}" type="slidenum">
              <a:rPr kumimoji="0" lang="en-US" smtClean="0"/>
              <a:pPr/>
              <a:t>‹nº›</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3">
        <a:schemeClr val="bg2"/>
      </p:bgRef>
    </p:bg>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ço Reservado para Tex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19" name="Espaço Reservado para Data 18"/>
          <p:cNvSpPr>
            <a:spLocks noGrp="1"/>
          </p:cNvSpPr>
          <p:nvPr>
            <p:ph type="dt" sz="half" idx="10"/>
          </p:nvPr>
        </p:nvSpPr>
        <p:spPr/>
        <p:txBody>
          <a:bodyPr/>
          <a:lstStyle/>
          <a:p>
            <a:fld id="{74CBEAF9-9E58-4CC8-A6FF-6DD8A58DEEA4}" type="datetimeFigureOut">
              <a:rPr lang="en-US" smtClean="0"/>
              <a:pPr/>
              <a:t>9/5/2023</a:t>
            </a:fld>
            <a:endParaRPr lang="en-US"/>
          </a:p>
        </p:txBody>
      </p:sp>
      <p:sp>
        <p:nvSpPr>
          <p:cNvPr id="11" name="Espaço Reservado para Rodapé 10"/>
          <p:cNvSpPr>
            <a:spLocks noGrp="1"/>
          </p:cNvSpPr>
          <p:nvPr>
            <p:ph type="ftr" sz="quarter" idx="11"/>
          </p:nvPr>
        </p:nvSpPr>
        <p:spPr/>
        <p:txBody>
          <a:bodyPr/>
          <a:lstStyle/>
          <a:p>
            <a:endParaRPr kumimoji="0" lang="en-US"/>
          </a:p>
        </p:txBody>
      </p:sp>
      <p:sp>
        <p:nvSpPr>
          <p:cNvPr id="16" name="Espaço Reservado para Número de Slide 15"/>
          <p:cNvSpPr>
            <a:spLocks noGrp="1"/>
          </p:cNvSpPr>
          <p:nvPr>
            <p:ph type="sldNum" sz="quarter" idx="12"/>
          </p:nvPr>
        </p:nvSpPr>
        <p:spPr/>
        <p:txBody>
          <a:bodyPr/>
          <a:lstStyle/>
          <a:p>
            <a:fld id="{CA15C064-DD44-4CAC-873E-2D1F54821676}" type="slidenum">
              <a:rPr kumimoji="0" lang="en-US" smtClean="0"/>
              <a:pPr/>
              <a:t>‹nº›</a:t>
            </a:fld>
            <a:endParaRPr kumimoji="0" lang="en-US"/>
          </a:p>
        </p:txBody>
      </p:sp>
      <p:sp>
        <p:nvSpPr>
          <p:cNvPr id="8" name="Título 7"/>
          <p:cNvSpPr>
            <a:spLocks noGrp="1"/>
          </p:cNvSpPr>
          <p:nvPr>
            <p:ph type="title"/>
          </p:nvPr>
        </p:nvSpPr>
        <p:spPr>
          <a:xfrm>
            <a:off x="180475" y="2947085"/>
            <a:ext cx="8686800" cy="1184825"/>
          </a:xfrm>
        </p:spPr>
        <p:txBody>
          <a:bodyPr rtlCol="0" anchor="t"/>
          <a:lstStyle>
            <a:lvl1pPr algn="r">
              <a:defRPr/>
            </a:lvl1pPr>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0" name="Título 19"/>
          <p:cNvSpPr>
            <a:spLocks noGrp="1"/>
          </p:cNvSpPr>
          <p:nvPr>
            <p:ph type="title"/>
          </p:nvPr>
        </p:nvSpPr>
        <p:spPr>
          <a:xfrm>
            <a:off x="301752" y="457200"/>
            <a:ext cx="8686800" cy="841248"/>
          </a:xfrm>
        </p:spPr>
        <p:txBody>
          <a:bodyPr/>
          <a:lstStyle/>
          <a:p>
            <a:r>
              <a:rPr kumimoji="0" lang="pt-BR" smtClean="0"/>
              <a:t>Clique para editar o estilo do título mestre</a:t>
            </a:r>
            <a:endParaRPr kumimoji="0" lang="en-US"/>
          </a:p>
        </p:txBody>
      </p:sp>
      <p:sp>
        <p:nvSpPr>
          <p:cNvPr id="14" name="Espaço Reservado para Conteúd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1" name="Espaço Reservado para Data 20"/>
          <p:cNvSpPr>
            <a:spLocks noGrp="1"/>
          </p:cNvSpPr>
          <p:nvPr>
            <p:ph type="dt" sz="half" idx="10"/>
          </p:nvPr>
        </p:nvSpPr>
        <p:spPr/>
        <p:txBody>
          <a:bodyPr/>
          <a:lstStyle/>
          <a:p>
            <a:fld id="{74CBEAF9-9E58-4CC8-A6FF-6DD8A58DEEA4}" type="datetimeFigureOut">
              <a:rPr lang="en-US" smtClean="0"/>
              <a:pPr/>
              <a:t>9/5/2023</a:t>
            </a:fld>
            <a:endParaRPr lang="en-US"/>
          </a:p>
        </p:txBody>
      </p:sp>
      <p:sp>
        <p:nvSpPr>
          <p:cNvPr id="10" name="Espaço Reservado para Rodapé 9"/>
          <p:cNvSpPr>
            <a:spLocks noGrp="1"/>
          </p:cNvSpPr>
          <p:nvPr>
            <p:ph type="ftr" sz="quarter" idx="11"/>
          </p:nvPr>
        </p:nvSpPr>
        <p:spPr/>
        <p:txBody>
          <a:bodyPr/>
          <a:lstStyle/>
          <a:p>
            <a:endParaRPr kumimoji="0" lang="en-US"/>
          </a:p>
        </p:txBody>
      </p:sp>
      <p:sp>
        <p:nvSpPr>
          <p:cNvPr id="31" name="Espaço Reservado para Número de Slide 30"/>
          <p:cNvSpPr>
            <a:spLocks noGrp="1"/>
          </p:cNvSpPr>
          <p:nvPr>
            <p:ph type="sldNum" sz="quarter" idx="12"/>
          </p:nvPr>
        </p:nvSpPr>
        <p:spPr/>
        <p:txBody>
          <a:bodyPr/>
          <a:lstStyle/>
          <a:p>
            <a:fld id="{CA15C064-DD44-4CAC-873E-2D1F54821676}" type="slidenum">
              <a:rPr kumimoji="0" lang="en-US" smtClean="0"/>
              <a:pPr/>
              <a:t>‹nº›</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9" name="Título 28"/>
          <p:cNvSpPr>
            <a:spLocks noGrp="1"/>
          </p:cNvSpPr>
          <p:nvPr>
            <p:ph type="title"/>
          </p:nvPr>
        </p:nvSpPr>
        <p:spPr>
          <a:xfrm>
            <a:off x="304800" y="5410200"/>
            <a:ext cx="8610600" cy="882650"/>
          </a:xfrm>
        </p:spPr>
        <p:txBody>
          <a:bodyPr anchor="ctr"/>
          <a:lstStyle>
            <a:lvl1pPr>
              <a:defRPr/>
            </a:lvl1p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25" name="Espaço Reservado para Tex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8" name="Espaço Reservado para Conteúd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spaço Reservado para Data 9"/>
          <p:cNvSpPr>
            <a:spLocks noGrp="1"/>
          </p:cNvSpPr>
          <p:nvPr>
            <p:ph type="dt" sz="half" idx="10"/>
          </p:nvPr>
        </p:nvSpPr>
        <p:spPr/>
        <p:txBody>
          <a:bodyPr/>
          <a:lstStyle/>
          <a:p>
            <a:fld id="{74CBEAF9-9E58-4CC8-A6FF-6DD8A58DEEA4}" type="datetimeFigureOut">
              <a:rPr lang="en-US" smtClean="0"/>
              <a:pPr/>
              <a:t>9/5/2023</a:t>
            </a:fld>
            <a:endParaRPr lang="en-US"/>
          </a:p>
        </p:txBody>
      </p:sp>
      <p:sp>
        <p:nvSpPr>
          <p:cNvPr id="6" name="Espaço Reservado para Rodapé 5"/>
          <p:cNvSpPr>
            <a:spLocks noGrp="1"/>
          </p:cNvSpPr>
          <p:nvPr>
            <p:ph type="ftr" sz="quarter" idx="11"/>
          </p:nvPr>
        </p:nvSpPr>
        <p:spPr/>
        <p:txBody>
          <a:bodyPr/>
          <a:lstStyle/>
          <a:p>
            <a:endParaRPr kumimoji="0" lang="en-US"/>
          </a:p>
        </p:txBody>
      </p:sp>
      <p:sp>
        <p:nvSpPr>
          <p:cNvPr id="7" name="Espaço Reservado para Número de Slide 6"/>
          <p:cNvSpPr>
            <a:spLocks noGrp="1"/>
          </p:cNvSpPr>
          <p:nvPr>
            <p:ph type="sldNum" sz="quarter" idx="12"/>
          </p:nvPr>
        </p:nvSpPr>
        <p:spPr>
          <a:xfrm>
            <a:off x="8229600" y="6477000"/>
            <a:ext cx="762000" cy="246888"/>
          </a:xfrm>
        </p:spPr>
        <p:txBody>
          <a:bodyPr/>
          <a:lstStyle/>
          <a:p>
            <a:fld id="{CA15C064-DD44-4CAC-873E-2D1F54821676}" type="slidenum">
              <a:rPr kumimoji="0" lang="en-US" smtClean="0"/>
              <a:pPr/>
              <a:t>‹nº›</a:t>
            </a:fld>
            <a:endParaRPr kumimoji="0" lang="en-US" dirty="0"/>
          </a:p>
        </p:txBody>
      </p:sp>
      <p:sp>
        <p:nvSpPr>
          <p:cNvPr id="11" name="Conector reto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0" name="Título 29"/>
          <p:cNvSpPr>
            <a:spLocks noGrp="1"/>
          </p:cNvSpPr>
          <p:nvPr>
            <p:ph type="title"/>
          </p:nvPr>
        </p:nvSpPr>
        <p:spPr>
          <a:xfrm>
            <a:off x="301752" y="457200"/>
            <a:ext cx="8686800" cy="841248"/>
          </a:xfrm>
        </p:spPr>
        <p:txBody>
          <a:bodyPr/>
          <a:lstStyle/>
          <a:p>
            <a:r>
              <a:rPr kumimoji="0" lang="pt-BR" smtClean="0"/>
              <a:t>Clique para editar o estilo do título mestre</a:t>
            </a:r>
            <a:endParaRPr kumimoji="0" lang="en-US"/>
          </a:p>
        </p:txBody>
      </p:sp>
      <p:sp>
        <p:nvSpPr>
          <p:cNvPr id="12" name="Espaço Reservado para Data 11"/>
          <p:cNvSpPr>
            <a:spLocks noGrp="1"/>
          </p:cNvSpPr>
          <p:nvPr>
            <p:ph type="dt" sz="half" idx="10"/>
          </p:nvPr>
        </p:nvSpPr>
        <p:spPr/>
        <p:txBody>
          <a:bodyPr/>
          <a:lstStyle/>
          <a:p>
            <a:fld id="{74CBEAF9-9E58-4CC8-A6FF-6DD8A58DEEA4}" type="datetimeFigureOut">
              <a:rPr lang="en-US" smtClean="0"/>
              <a:pPr/>
              <a:t>9/5/2023</a:t>
            </a:fld>
            <a:endParaRPr lang="en-US"/>
          </a:p>
        </p:txBody>
      </p:sp>
      <p:sp>
        <p:nvSpPr>
          <p:cNvPr id="21" name="Espaço Reservado para Rodapé 20"/>
          <p:cNvSpPr>
            <a:spLocks noGrp="1"/>
          </p:cNvSpPr>
          <p:nvPr>
            <p:ph type="ftr" sz="quarter" idx="11"/>
          </p:nvPr>
        </p:nvSpPr>
        <p:spPr/>
        <p:txBody>
          <a:bodyPr/>
          <a:lstStyle/>
          <a:p>
            <a:endParaRPr kumimoji="0" lang="en-US"/>
          </a:p>
        </p:txBody>
      </p:sp>
      <p:sp>
        <p:nvSpPr>
          <p:cNvPr id="6" name="Espaço Reservado para Número de Slide 5"/>
          <p:cNvSpPr>
            <a:spLocks noGrp="1"/>
          </p:cNvSpPr>
          <p:nvPr>
            <p:ph type="sldNum" sz="quarter" idx="12"/>
          </p:nvPr>
        </p:nvSpPr>
        <p:spPr/>
        <p:txBody>
          <a:bodyPr/>
          <a:lstStyle/>
          <a:p>
            <a:fld id="{CA15C064-DD44-4CAC-873E-2D1F54821676}" type="slidenum">
              <a:rPr kumimoji="0" lang="en-US" smtClean="0"/>
              <a:pPr/>
              <a:t>‹nº›</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p>
            <a:fld id="{74CBEAF9-9E58-4CC8-A6FF-6DD8A58DEEA4}" type="datetimeFigureOut">
              <a:rPr lang="en-US" smtClean="0"/>
              <a:pPr/>
              <a:t>9/5/2023</a:t>
            </a:fld>
            <a:endParaRPr lang="en-US"/>
          </a:p>
        </p:txBody>
      </p:sp>
      <p:sp>
        <p:nvSpPr>
          <p:cNvPr id="24" name="Espaço Reservado para Rodapé 23"/>
          <p:cNvSpPr>
            <a:spLocks noGrp="1"/>
          </p:cNvSpPr>
          <p:nvPr>
            <p:ph type="ftr" sz="quarter" idx="11"/>
          </p:nvPr>
        </p:nvSpPr>
        <p:spPr/>
        <p:txBody>
          <a:bodyPr/>
          <a:lstStyle/>
          <a:p>
            <a:endParaRPr kumimoji="0" lang="en-US"/>
          </a:p>
        </p:txBody>
      </p:sp>
      <p:sp>
        <p:nvSpPr>
          <p:cNvPr id="7" name="Espaço Reservado para Número de Slide 6"/>
          <p:cNvSpPr>
            <a:spLocks noGrp="1"/>
          </p:cNvSpPr>
          <p:nvPr>
            <p:ph type="sldNum" sz="quarter" idx="12"/>
          </p:nvPr>
        </p:nvSpPr>
        <p:spPr/>
        <p:txBody>
          <a:bodyPr/>
          <a:lstStyle/>
          <a:p>
            <a:fld id="{CA15C064-DD44-4CAC-873E-2D1F54821676}" type="slidenum">
              <a:rPr kumimoji="0" lang="en-US" smtClean="0"/>
              <a:pPr/>
              <a:t>‹nº›</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Conector reto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ítulo 11"/>
          <p:cNvSpPr>
            <a:spLocks noGrp="1"/>
          </p:cNvSpPr>
          <p:nvPr>
            <p:ph type="title"/>
          </p:nvPr>
        </p:nvSpPr>
        <p:spPr>
          <a:xfrm>
            <a:off x="457200" y="5486400"/>
            <a:ext cx="8458200" cy="520700"/>
          </a:xfrm>
        </p:spPr>
        <p:txBody>
          <a:bodyPr anchor="ctr"/>
          <a:lstStyle>
            <a:lvl1pPr algn="l">
              <a:buNone/>
              <a:defRPr sz="2000" b="1"/>
            </a:lvl1pPr>
          </a:lstStyle>
          <a:p>
            <a:r>
              <a:rPr kumimoji="0" lang="pt-BR" smtClean="0"/>
              <a:t>Clique para editar o estilo do título mestre</a:t>
            </a:r>
            <a:endParaRPr kumimoji="0" lang="en-US"/>
          </a:p>
        </p:txBody>
      </p:sp>
      <p:sp>
        <p:nvSpPr>
          <p:cNvPr id="26" name="Espaço Reservado para Tex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14" name="Espaço Reservado para Conteúd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spaço Reservado para Data 24"/>
          <p:cNvSpPr>
            <a:spLocks noGrp="1"/>
          </p:cNvSpPr>
          <p:nvPr>
            <p:ph type="dt" sz="half" idx="10"/>
          </p:nvPr>
        </p:nvSpPr>
        <p:spPr/>
        <p:txBody>
          <a:bodyPr/>
          <a:lstStyle/>
          <a:p>
            <a:fld id="{74CBEAF9-9E58-4CC8-A6FF-6DD8A58DEEA4}" type="datetimeFigureOut">
              <a:rPr lang="en-US" smtClean="0"/>
              <a:pPr/>
              <a:t>9/5/2023</a:t>
            </a:fld>
            <a:endParaRPr lang="en-US"/>
          </a:p>
        </p:txBody>
      </p:sp>
      <p:sp>
        <p:nvSpPr>
          <p:cNvPr id="29" name="Espaço Reservado para Rodapé 28"/>
          <p:cNvSpPr>
            <a:spLocks noGrp="1"/>
          </p:cNvSpPr>
          <p:nvPr>
            <p:ph type="ftr" sz="quarter" idx="11"/>
          </p:nvPr>
        </p:nvSpPr>
        <p:spPr/>
        <p:txBody>
          <a:bodyPr/>
          <a:lstStyle/>
          <a:p>
            <a:endParaRPr kumimoji="0" lang="en-US" dirty="0"/>
          </a:p>
        </p:txBody>
      </p:sp>
      <p:sp>
        <p:nvSpPr>
          <p:cNvPr id="7" name="Espaço Reservado para Número de Slide 6"/>
          <p:cNvSpPr>
            <a:spLocks noGrp="1"/>
          </p:cNvSpPr>
          <p:nvPr>
            <p:ph type="sldNum" sz="quarter" idx="12"/>
          </p:nvPr>
        </p:nvSpPr>
        <p:spPr/>
        <p:txBody>
          <a:bodyPr/>
          <a:lstStyle/>
          <a:p>
            <a:fld id="{CA15C064-DD44-4CAC-873E-2D1F54821676}" type="slidenum">
              <a:rPr kumimoji="0" lang="en-US" smtClean="0"/>
              <a:pPr/>
              <a:t>‹nº›</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3" name="Espaço Reservado para Imagem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t-BR" smtClean="0"/>
              <a:t>Clique no ícone para adicionar uma imagem</a:t>
            </a:r>
            <a:endParaRPr kumimoji="0" lang="en-US" dirty="0"/>
          </a:p>
        </p:txBody>
      </p:sp>
      <p:sp>
        <p:nvSpPr>
          <p:cNvPr id="7" name="Espaço Reservado para Data 6"/>
          <p:cNvSpPr>
            <a:spLocks noGrp="1"/>
          </p:cNvSpPr>
          <p:nvPr>
            <p:ph type="dt" sz="half" idx="10"/>
          </p:nvPr>
        </p:nvSpPr>
        <p:spPr/>
        <p:txBody>
          <a:bodyPr/>
          <a:lstStyle/>
          <a:p>
            <a:fld id="{74CBEAF9-9E58-4CC8-A6FF-6DD8A58DEEA4}" type="datetimeFigureOut">
              <a:rPr lang="en-US" smtClean="0"/>
              <a:pPr/>
              <a:t>9/5/2023</a:t>
            </a:fld>
            <a:endParaRPr lang="en-US"/>
          </a:p>
        </p:txBody>
      </p:sp>
      <p:sp>
        <p:nvSpPr>
          <p:cNvPr id="5" name="Espaço Reservado para Rodapé 4"/>
          <p:cNvSpPr>
            <a:spLocks noGrp="1"/>
          </p:cNvSpPr>
          <p:nvPr>
            <p:ph type="ftr" sz="quarter" idx="11"/>
          </p:nvPr>
        </p:nvSpPr>
        <p:spPr/>
        <p:txBody>
          <a:bodyPr/>
          <a:lstStyle/>
          <a:p>
            <a:endParaRPr kumimoji="0" lang="en-US"/>
          </a:p>
        </p:txBody>
      </p:sp>
      <p:sp>
        <p:nvSpPr>
          <p:cNvPr id="31" name="Espaço Reservado para Número de Slide 30"/>
          <p:cNvSpPr>
            <a:spLocks noGrp="1"/>
          </p:cNvSpPr>
          <p:nvPr>
            <p:ph type="sldNum" sz="quarter" idx="12"/>
          </p:nvPr>
        </p:nvSpPr>
        <p:spPr/>
        <p:txBody>
          <a:bodyPr/>
          <a:lstStyle/>
          <a:p>
            <a:fld id="{CA15C064-DD44-4CAC-873E-2D1F54821676}" type="slidenum">
              <a:rPr kumimoji="0" lang="en-US" smtClean="0"/>
              <a:pPr/>
              <a:t>‹nº›</a:t>
            </a:fld>
            <a:endParaRPr kumimoji="0" lang="en-US"/>
          </a:p>
        </p:txBody>
      </p:sp>
      <p:sp>
        <p:nvSpPr>
          <p:cNvPr id="17" name="Título 16"/>
          <p:cNvSpPr>
            <a:spLocks noGrp="1"/>
          </p:cNvSpPr>
          <p:nvPr>
            <p:ph type="title"/>
          </p:nvPr>
        </p:nvSpPr>
        <p:spPr>
          <a:xfrm>
            <a:off x="381000" y="4993760"/>
            <a:ext cx="5867400" cy="522288"/>
          </a:xfrm>
        </p:spPr>
        <p:txBody>
          <a:bodyPr anchor="ctr"/>
          <a:lstStyle>
            <a:lvl1pPr algn="l">
              <a:buNone/>
              <a:defRPr sz="2000" b="1"/>
            </a:lvl1pPr>
          </a:lstStyle>
          <a:p>
            <a:r>
              <a:rPr kumimoji="0" lang="pt-BR" smtClean="0"/>
              <a:t>Clique para editar o estilo do título mestre</a:t>
            </a:r>
            <a:endParaRPr kumimoji="0" lang="en-US"/>
          </a:p>
        </p:txBody>
      </p:sp>
      <p:sp>
        <p:nvSpPr>
          <p:cNvPr id="26" name="Espaço Reservado para Tex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ço Reservado para Tex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1" name="Espaço Reservado para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74CBEAF9-9E58-4CC8-A6FF-6DD8A58DEEA4}" type="datetimeFigureOut">
              <a:rPr lang="en-US" smtClean="0"/>
              <a:pPr algn="l" eaLnBrk="1" latinLnBrk="0" hangingPunct="1"/>
              <a:t>9/5/2023</a:t>
            </a:fld>
            <a:endParaRPr lang="en-US" dirty="0">
              <a:solidFill>
                <a:schemeClr val="accent1">
                  <a:shade val="75000"/>
                </a:schemeClr>
              </a:solidFill>
            </a:endParaRPr>
          </a:p>
        </p:txBody>
      </p:sp>
      <p:sp>
        <p:nvSpPr>
          <p:cNvPr id="28" name="Espaço Reservado para Rodapé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r" eaLnBrk="1" latinLnBrk="0" hangingPunct="1"/>
            <a:endParaRPr kumimoji="0" lang="en-US" dirty="0">
              <a:solidFill>
                <a:schemeClr val="accent1">
                  <a:shade val="75000"/>
                </a:schemeClr>
              </a:solidFill>
            </a:endParaRPr>
          </a:p>
        </p:txBody>
      </p:sp>
      <p:sp>
        <p:nvSpPr>
          <p:cNvPr id="5" name="Espaço Reservado para Número de Slid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kumimoji="0" lang="en-US" smtClean="0"/>
              <a:pPr/>
              <a:t>‹nº›</a:t>
            </a:fld>
            <a:endParaRPr kumimoji="0" lang="en-US" dirty="0">
              <a:solidFill>
                <a:schemeClr val="accent1">
                  <a:shade val="75000"/>
                </a:schemeClr>
              </a:solidFill>
            </a:endParaRPr>
          </a:p>
        </p:txBody>
      </p:sp>
      <p:sp>
        <p:nvSpPr>
          <p:cNvPr id="10" name="Espaço Reservado para Título 9"/>
          <p:cNvSpPr>
            <a:spLocks noGrp="1"/>
          </p:cNvSpPr>
          <p:nvPr>
            <p:ph type="title"/>
          </p:nvPr>
        </p:nvSpPr>
        <p:spPr>
          <a:xfrm>
            <a:off x="304800" y="457200"/>
            <a:ext cx="8686800" cy="838200"/>
          </a:xfrm>
          <a:prstGeom prst="rect">
            <a:avLst/>
          </a:prstGeom>
        </p:spPr>
        <p:txBody>
          <a:bodyPr vert="horz" anchor="ctr">
            <a:normAutofit/>
          </a:bodyPr>
          <a:lstStyle/>
          <a:p>
            <a:r>
              <a:rPr kumimoji="0" lang="pt-BR" smtClean="0"/>
              <a:t>Clique para editar o estilo do título mestre</a:t>
            </a:r>
            <a:endParaRPr kumimoji="0" lang="en-US"/>
          </a:p>
        </p:txBody>
      </p:sp>
      <p:sp>
        <p:nvSpPr>
          <p:cNvPr id="9" name="Conector reto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ector reto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dirty="0"/>
          </a:p>
        </p:txBody>
      </p:sp>
      <p:sp>
        <p:nvSpPr>
          <p:cNvPr id="3" name="Subtítulo 2"/>
          <p:cNvSpPr>
            <a:spLocks noGrp="1"/>
          </p:cNvSpPr>
          <p:nvPr>
            <p:ph type="subTitle" idx="1"/>
          </p:nvPr>
        </p:nvSpPr>
        <p:spPr/>
        <p:txBody>
          <a:bodyPr/>
          <a:lstStyle/>
          <a:p>
            <a:endParaRPr lang="pt-BR" dirty="0"/>
          </a:p>
        </p:txBody>
      </p:sp>
      <p:pic>
        <p:nvPicPr>
          <p:cNvPr id="1026"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dirty="0" smtClean="0"/>
              <a:t>CLIMA</a:t>
            </a:r>
            <a:endParaRPr lang="pt-BR" sz="4800" dirty="0"/>
          </a:p>
        </p:txBody>
      </p:sp>
      <p:sp>
        <p:nvSpPr>
          <p:cNvPr id="3" name="Espaço Reservado para Conteúdo 2"/>
          <p:cNvSpPr>
            <a:spLocks noGrp="1"/>
          </p:cNvSpPr>
          <p:nvPr>
            <p:ph idx="1"/>
          </p:nvPr>
        </p:nvSpPr>
        <p:spPr/>
        <p:txBody>
          <a:bodyPr>
            <a:normAutofit lnSpcReduction="10000"/>
          </a:bodyPr>
          <a:lstStyle/>
          <a:p>
            <a:pPr algn="just"/>
            <a:r>
              <a:rPr lang="pt-BR" sz="4400" dirty="0" smtClean="0">
                <a:latin typeface="Arial" panose="020B0604020202020204" pitchFamily="34" charset="0"/>
                <a:cs typeface="Arial" panose="020B0604020202020204" pitchFamily="34" charset="0"/>
              </a:rPr>
              <a:t>O clima em Amargosa tem grande variação, abrangendo o </a:t>
            </a:r>
            <a:r>
              <a:rPr lang="pt-BR" sz="4400" dirty="0" smtClean="0">
                <a:latin typeface="Arial" panose="020B0604020202020204" pitchFamily="34" charset="0"/>
                <a:cs typeface="Arial" panose="020B0604020202020204" pitchFamily="34" charset="0"/>
              </a:rPr>
              <a:t>úmido, </a:t>
            </a:r>
            <a:r>
              <a:rPr lang="pt-BR" sz="4400" dirty="0" err="1" smtClean="0">
                <a:latin typeface="Arial" panose="020B0604020202020204" pitchFamily="34" charset="0"/>
                <a:cs typeface="Arial" panose="020B0604020202020204" pitchFamily="34" charset="0"/>
              </a:rPr>
              <a:t>úmido-subúmido</a:t>
            </a:r>
            <a:r>
              <a:rPr lang="pt-BR" sz="4400" dirty="0" smtClean="0">
                <a:latin typeface="Arial" panose="020B0604020202020204" pitchFamily="34" charset="0"/>
                <a:cs typeface="Arial" panose="020B0604020202020204" pitchFamily="34" charset="0"/>
              </a:rPr>
              <a:t>, </a:t>
            </a:r>
            <a:r>
              <a:rPr lang="pt-BR" sz="4400" dirty="0" err="1" smtClean="0">
                <a:latin typeface="Arial" panose="020B0604020202020204" pitchFamily="34" charset="0"/>
                <a:cs typeface="Arial" panose="020B0604020202020204" pitchFamily="34" charset="0"/>
              </a:rPr>
              <a:t>subúmido-semi-árido</a:t>
            </a:r>
            <a:r>
              <a:rPr lang="pt-BR" sz="4400" dirty="0" smtClean="0">
                <a:latin typeface="Arial" panose="020B0604020202020204" pitchFamily="34" charset="0"/>
                <a:cs typeface="Arial" panose="020B0604020202020204" pitchFamily="34" charset="0"/>
              </a:rPr>
              <a:t> e semi-árido. As temperaturas variam de 15ºC no inverno a 26ºC nas estações mais quentes.</a:t>
            </a:r>
          </a:p>
          <a:p>
            <a:endParaRPr lang="pt-B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latin typeface="Arial Black" panose="020B0A04020102020204" pitchFamily="34" charset="0"/>
              </a:rPr>
              <a:t>BREVE HISTÓRICO DE AMARGOSA</a:t>
            </a:r>
            <a:endParaRPr lang="pt-BR" dirty="0"/>
          </a:p>
        </p:txBody>
      </p:sp>
      <p:sp>
        <p:nvSpPr>
          <p:cNvPr id="3" name="Espaço Reservado para Conteúdo 2"/>
          <p:cNvSpPr>
            <a:spLocks noGrp="1"/>
          </p:cNvSpPr>
          <p:nvPr>
            <p:ph idx="1"/>
          </p:nvPr>
        </p:nvSpPr>
        <p:spPr>
          <a:xfrm>
            <a:off x="304800" y="1554162"/>
            <a:ext cx="8410604" cy="4875233"/>
          </a:xfrm>
        </p:spPr>
        <p:txBody>
          <a:bodyPr>
            <a:normAutofit/>
          </a:bodyPr>
          <a:lstStyle/>
          <a:p>
            <a:pPr algn="just"/>
            <a:r>
              <a:rPr lang="pt-BR" sz="3400" b="1" dirty="0" smtClean="0">
                <a:latin typeface="Arial" panose="020B0604020202020204" pitchFamily="34" charset="0"/>
                <a:cs typeface="Arial" panose="020B0604020202020204" pitchFamily="34" charset="0"/>
              </a:rPr>
              <a:t>A região onde hoje está situado o município de Amargosa era dominada pelos índios </a:t>
            </a:r>
            <a:r>
              <a:rPr lang="pt-BR" sz="3400" b="1" dirty="0" err="1" smtClean="0">
                <a:latin typeface="Arial" panose="020B0604020202020204" pitchFamily="34" charset="0"/>
                <a:cs typeface="Arial" panose="020B0604020202020204" pitchFamily="34" charset="0"/>
              </a:rPr>
              <a:t>Sapuyás</a:t>
            </a:r>
            <a:r>
              <a:rPr lang="pt-BR" sz="3400" b="1" dirty="0" smtClean="0">
                <a:latin typeface="Arial" panose="020B0604020202020204" pitchFamily="34" charset="0"/>
                <a:cs typeface="Arial" panose="020B0604020202020204" pitchFamily="34" charset="0"/>
              </a:rPr>
              <a:t> e </a:t>
            </a:r>
            <a:r>
              <a:rPr lang="pt-BR" sz="3400" b="1" dirty="0" err="1" smtClean="0">
                <a:latin typeface="Arial" panose="020B0604020202020204" pitchFamily="34" charset="0"/>
                <a:cs typeface="Arial" panose="020B0604020202020204" pitchFamily="34" charset="0"/>
              </a:rPr>
              <a:t>Kariris</a:t>
            </a:r>
            <a:r>
              <a:rPr lang="pt-BR" sz="3400" b="1" dirty="0" smtClean="0">
                <a:latin typeface="Arial" panose="020B0604020202020204" pitchFamily="34" charset="0"/>
                <a:cs typeface="Arial" panose="020B0604020202020204" pitchFamily="34" charset="0"/>
              </a:rPr>
              <a:t>, que viveram na região até o final do século XIX, quando, por volta do ano de 1884, após cerca de 40 anos de lutas, um grupo de índios foi preso e levado para Jequié e posteriormente Santa Cruz de Cabrália.</a:t>
            </a:r>
          </a:p>
          <a:p>
            <a:pPr algn="just"/>
            <a:endParaRPr lang="pt-B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85720" y="357166"/>
            <a:ext cx="8643998" cy="6370975"/>
          </a:xfrm>
          <a:prstGeom prst="rect">
            <a:avLst/>
          </a:prstGeom>
        </p:spPr>
        <p:txBody>
          <a:bodyPr wrap="square">
            <a:spAutoFit/>
          </a:bodyPr>
          <a:lstStyle/>
          <a:p>
            <a:pPr algn="just"/>
            <a:r>
              <a:rPr lang="pt-BR" sz="3400" dirty="0" smtClean="0">
                <a:latin typeface="Arial" panose="020B0604020202020204" pitchFamily="34" charset="0"/>
                <a:cs typeface="Arial" panose="020B0604020202020204" pitchFamily="34" charset="0"/>
              </a:rPr>
              <a:t>A resolução provincial nº 1.726 de 21 de abril de 1877 criou a </a:t>
            </a:r>
            <a:r>
              <a:rPr lang="pt-BR" sz="3400" u="sng" dirty="0" smtClean="0">
                <a:solidFill>
                  <a:srgbClr val="7030A0"/>
                </a:solidFill>
                <a:latin typeface="Arial" panose="020B0604020202020204" pitchFamily="34" charset="0"/>
                <a:cs typeface="Arial" panose="020B0604020202020204" pitchFamily="34" charset="0"/>
              </a:rPr>
              <a:t>Vila de Nossa Senhora do Bom Conselho de Amargosa</a:t>
            </a:r>
            <a:r>
              <a:rPr lang="pt-BR" sz="3400" dirty="0" smtClean="0">
                <a:latin typeface="Arial" panose="020B0604020202020204" pitchFamily="34" charset="0"/>
                <a:cs typeface="Arial" panose="020B0604020202020204" pitchFamily="34" charset="0"/>
              </a:rPr>
              <a:t>, desmembrando-a de Tapera (atual Santa Terezinha). Amargosa foi elevada de Vila a condição de cidade pelo ato de criação datado de </a:t>
            </a:r>
            <a:r>
              <a:rPr lang="pt-BR" sz="3400" u="sng" dirty="0" smtClean="0">
                <a:solidFill>
                  <a:srgbClr val="FF0000"/>
                </a:solidFill>
                <a:latin typeface="Arial" panose="020B0604020202020204" pitchFamily="34" charset="0"/>
                <a:cs typeface="Arial" panose="020B0604020202020204" pitchFamily="34" charset="0"/>
              </a:rPr>
              <a:t>19 de junho de 1891</a:t>
            </a:r>
            <a:r>
              <a:rPr lang="pt-BR" sz="3400" dirty="0" smtClean="0">
                <a:latin typeface="Arial" panose="020B0604020202020204" pitchFamily="34" charset="0"/>
                <a:cs typeface="Arial" panose="020B0604020202020204" pitchFamily="34" charset="0"/>
              </a:rPr>
              <a:t>, assinado pelo então Governador do Estado da Bahia, José Gonçalves da Silva. Esse ato, porém, só foi efetivado em sessão solene do Conselho Municipal, realizada em 02 de julho de 1891.</a:t>
            </a:r>
            <a:endParaRPr lang="pt-BR" sz="3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28596" y="357167"/>
            <a:ext cx="8429684" cy="6001643"/>
          </a:xfrm>
          <a:prstGeom prst="rect">
            <a:avLst/>
          </a:prstGeom>
        </p:spPr>
        <p:txBody>
          <a:bodyPr wrap="square">
            <a:spAutoFit/>
          </a:bodyPr>
          <a:lstStyle/>
          <a:p>
            <a:pPr algn="just"/>
            <a:r>
              <a:rPr lang="pt-BR" sz="4800" dirty="0" smtClean="0">
                <a:latin typeface="Arial" panose="020B0604020202020204" pitchFamily="34" charset="0"/>
                <a:cs typeface="Arial" panose="020B0604020202020204" pitchFamily="34" charset="0"/>
              </a:rPr>
              <a:t>Em </a:t>
            </a:r>
            <a:r>
              <a:rPr lang="pt-BR" sz="4800" dirty="0" smtClean="0">
                <a:solidFill>
                  <a:srgbClr val="00B050"/>
                </a:solidFill>
                <a:latin typeface="Arial" panose="020B0604020202020204" pitchFamily="34" charset="0"/>
                <a:cs typeface="Arial" panose="020B0604020202020204" pitchFamily="34" charset="0"/>
              </a:rPr>
              <a:t>1894 foi inaugurado o Hospital da Santa Casa de Misericórdia</a:t>
            </a:r>
            <a:r>
              <a:rPr lang="pt-BR" sz="4800" dirty="0" smtClean="0">
                <a:latin typeface="Arial" panose="020B0604020202020204" pitchFamily="34" charset="0"/>
                <a:cs typeface="Arial" panose="020B0604020202020204" pitchFamily="34" charset="0"/>
              </a:rPr>
              <a:t>, diante do crescimento populacional da cidade. Em </a:t>
            </a:r>
            <a:r>
              <a:rPr lang="pt-BR" sz="4800" dirty="0" smtClean="0">
                <a:solidFill>
                  <a:srgbClr val="0070C0"/>
                </a:solidFill>
                <a:latin typeface="Arial" panose="020B0604020202020204" pitchFamily="34" charset="0"/>
                <a:cs typeface="Arial" panose="020B0604020202020204" pitchFamily="34" charset="0"/>
              </a:rPr>
              <a:t>1905 foi fundada a Filarmônica Lira Carlos Gomes</a:t>
            </a:r>
            <a:r>
              <a:rPr lang="pt-BR" sz="4800" dirty="0" smtClean="0">
                <a:latin typeface="Arial" panose="020B0604020202020204" pitchFamily="34" charset="0"/>
                <a:cs typeface="Arial" panose="020B0604020202020204" pitchFamily="34" charset="0"/>
              </a:rPr>
              <a:t>, importante instituição cultural da região. </a:t>
            </a:r>
            <a:endParaRPr lang="pt-BR" sz="4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28596" y="357166"/>
            <a:ext cx="8358246" cy="5909310"/>
          </a:xfrm>
          <a:prstGeom prst="rect">
            <a:avLst/>
          </a:prstGeom>
        </p:spPr>
        <p:txBody>
          <a:bodyPr wrap="square">
            <a:spAutoFit/>
          </a:bodyPr>
          <a:lstStyle/>
          <a:p>
            <a:pPr algn="just"/>
            <a:r>
              <a:rPr lang="pt-BR" sz="5400" b="1" dirty="0" smtClean="0">
                <a:latin typeface="Arial" panose="020B0604020202020204" pitchFamily="34" charset="0"/>
                <a:cs typeface="Arial" panose="020B0604020202020204" pitchFamily="34" charset="0"/>
              </a:rPr>
              <a:t>A Catedral de Nossa Senhora do Bom Conselho, localizada na Praça Lourival Monte, começou a ser construída em 1917 e foi inaugurada em 1936. </a:t>
            </a:r>
            <a:endParaRPr lang="pt-BR" sz="5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00034" y="500042"/>
            <a:ext cx="8286808" cy="6001643"/>
          </a:xfrm>
          <a:prstGeom prst="rect">
            <a:avLst/>
          </a:prstGeom>
        </p:spPr>
        <p:txBody>
          <a:bodyPr wrap="square">
            <a:spAutoFit/>
          </a:bodyPr>
          <a:lstStyle/>
          <a:p>
            <a:pPr algn="just"/>
            <a:r>
              <a:rPr lang="pt-BR" sz="4800" b="1" dirty="0" smtClean="0">
                <a:latin typeface="Arial" panose="020B0604020202020204" pitchFamily="34" charset="0"/>
                <a:cs typeface="Arial" panose="020B0604020202020204" pitchFamily="34" charset="0"/>
              </a:rPr>
              <a:t>O </a:t>
            </a:r>
            <a:r>
              <a:rPr lang="pt-BR" sz="4800" b="1" dirty="0" smtClean="0">
                <a:solidFill>
                  <a:srgbClr val="0070C0"/>
                </a:solidFill>
                <a:latin typeface="Arial" panose="020B0604020202020204" pitchFamily="34" charset="0"/>
                <a:cs typeface="Arial" panose="020B0604020202020204" pitchFamily="34" charset="0"/>
              </a:rPr>
              <a:t>Cristo Redentor</a:t>
            </a:r>
            <a:r>
              <a:rPr lang="pt-BR" sz="4800" b="1" dirty="0" smtClean="0">
                <a:latin typeface="Arial" panose="020B0604020202020204" pitchFamily="34" charset="0"/>
                <a:cs typeface="Arial" panose="020B0604020202020204" pitchFamily="34" charset="0"/>
              </a:rPr>
              <a:t>, obra do escultor </a:t>
            </a:r>
            <a:r>
              <a:rPr lang="pt-BR" sz="4800" b="1" u="sng" dirty="0" smtClean="0">
                <a:latin typeface="Arial" panose="020B0604020202020204" pitchFamily="34" charset="0"/>
                <a:cs typeface="Arial" panose="020B0604020202020204" pitchFamily="34" charset="0"/>
              </a:rPr>
              <a:t>Pedro Ferreira</a:t>
            </a:r>
            <a:r>
              <a:rPr lang="pt-BR" sz="4800" b="1" dirty="0" smtClean="0">
                <a:latin typeface="Arial" panose="020B0604020202020204" pitchFamily="34" charset="0"/>
                <a:cs typeface="Arial" panose="020B0604020202020204" pitchFamily="34" charset="0"/>
              </a:rPr>
              <a:t>, que fica localizado onde antes estava erigida a primeira igreja da cidade, foi </a:t>
            </a:r>
            <a:r>
              <a:rPr lang="pt-BR" sz="4800" b="1" dirty="0" smtClean="0">
                <a:solidFill>
                  <a:srgbClr val="0070C0"/>
                </a:solidFill>
                <a:latin typeface="Arial" panose="020B0604020202020204" pitchFamily="34" charset="0"/>
                <a:cs typeface="Arial" panose="020B0604020202020204" pitchFamily="34" charset="0"/>
              </a:rPr>
              <a:t>inaugurado em 1938 </a:t>
            </a:r>
            <a:r>
              <a:rPr lang="pt-BR" sz="4800" b="1" dirty="0" smtClean="0">
                <a:latin typeface="Arial" panose="020B0604020202020204" pitchFamily="34" charset="0"/>
                <a:cs typeface="Arial" panose="020B0604020202020204" pitchFamily="34" charset="0"/>
              </a:rPr>
              <a:t>pelo então prefeito Raul Paranhos.</a:t>
            </a:r>
            <a:endParaRPr lang="pt-BR" sz="4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57158" y="357166"/>
            <a:ext cx="8429684" cy="6186309"/>
          </a:xfrm>
          <a:prstGeom prst="rect">
            <a:avLst/>
          </a:prstGeom>
        </p:spPr>
        <p:txBody>
          <a:bodyPr wrap="square">
            <a:spAutoFit/>
          </a:bodyPr>
          <a:lstStyle/>
          <a:p>
            <a:pPr algn="just"/>
            <a:r>
              <a:rPr lang="pt-BR" sz="3600" b="1" dirty="0" smtClean="0">
                <a:latin typeface="Arial" panose="020B0604020202020204" pitchFamily="34" charset="0"/>
                <a:cs typeface="Arial" panose="020B0604020202020204" pitchFamily="34" charset="0"/>
              </a:rPr>
              <a:t>Em Amargosa, o carnaval representava uma disputa de beleza e luxo entre os blocos. Esmeravam-se em fantasias, criavam carros alegóricos admiráveis e músicos de fama abrilhantavam a alegria nas ruas e nos salões. Havia destaque também nas representações folclóricas e teatrais, sempre acompanhadas por um público entusiasmado.</a:t>
            </a:r>
            <a:endParaRPr lang="pt-BR" sz="3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57158" y="357166"/>
            <a:ext cx="8501122" cy="5632311"/>
          </a:xfrm>
          <a:prstGeom prst="rect">
            <a:avLst/>
          </a:prstGeom>
        </p:spPr>
        <p:txBody>
          <a:bodyPr wrap="square">
            <a:spAutoFit/>
          </a:bodyPr>
          <a:lstStyle/>
          <a:p>
            <a:pPr algn="just"/>
            <a:r>
              <a:rPr lang="pt-BR" sz="3000" b="1" dirty="0" smtClean="0">
                <a:latin typeface="Arial" panose="020B0604020202020204" pitchFamily="34" charset="0"/>
                <a:cs typeface="Arial" panose="020B0604020202020204" pitchFamily="34" charset="0"/>
              </a:rPr>
              <a:t>Em </a:t>
            </a:r>
            <a:r>
              <a:rPr lang="pt-BR" sz="3000" b="1" dirty="0" smtClean="0">
                <a:solidFill>
                  <a:srgbClr val="0070C0"/>
                </a:solidFill>
                <a:latin typeface="Arial" panose="020B0604020202020204" pitchFamily="34" charset="0"/>
                <a:cs typeface="Arial" panose="020B0604020202020204" pitchFamily="34" charset="0"/>
              </a:rPr>
              <a:t>17 de julho de 1892, foi inaugurado em Amargosa o Ramal da Estrada de Ferro de Nazaré</a:t>
            </a:r>
            <a:r>
              <a:rPr lang="pt-BR" sz="3000" b="1" dirty="0" smtClean="0">
                <a:latin typeface="Arial" panose="020B0604020202020204" pitchFamily="34" charset="0"/>
                <a:cs typeface="Arial" panose="020B0604020202020204" pitchFamily="34" charset="0"/>
              </a:rPr>
              <a:t>, com o objetivo de facilitar o comércio direto com os grandes centros e escoar a produção local. Nesse período de sua história, até a década de </a:t>
            </a:r>
            <a:r>
              <a:rPr lang="pt-BR" sz="3000" b="1" dirty="0" smtClean="0">
                <a:latin typeface="Arial" panose="020B0604020202020204" pitchFamily="34" charset="0"/>
                <a:cs typeface="Arial" panose="020B0604020202020204" pitchFamily="34" charset="0"/>
              </a:rPr>
              <a:t>1960, </a:t>
            </a:r>
            <a:r>
              <a:rPr lang="pt-BR" sz="3000" b="1" dirty="0" smtClean="0">
                <a:latin typeface="Arial" panose="020B0604020202020204" pitchFamily="34" charset="0"/>
                <a:cs typeface="Arial" panose="020B0604020202020204" pitchFamily="34" charset="0"/>
              </a:rPr>
              <a:t>Amargosa viveu o seu apogeu econômico, registrando o surgimento de vários estabelecimentos comerciais, grandes armazéns, alguns deles com filiais na Europa, como era a Casa Paris na América, conhecida por emitir sua própria moeda, que circulava na cidade e na região.</a:t>
            </a:r>
            <a:endParaRPr lang="pt-BR" sz="30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85720" y="285728"/>
            <a:ext cx="8572560" cy="6247864"/>
          </a:xfrm>
          <a:prstGeom prst="rect">
            <a:avLst/>
          </a:prstGeom>
        </p:spPr>
        <p:txBody>
          <a:bodyPr wrap="square">
            <a:spAutoFit/>
          </a:bodyPr>
          <a:lstStyle/>
          <a:p>
            <a:pPr algn="just"/>
            <a:r>
              <a:rPr lang="pt-BR" sz="4000" b="1" dirty="0" smtClean="0">
                <a:latin typeface="Arial" panose="020B0604020202020204" pitchFamily="34" charset="0"/>
                <a:cs typeface="Arial" panose="020B0604020202020204" pitchFamily="34" charset="0"/>
              </a:rPr>
              <a:t>Além do comércio, a agricultura e pecuária tiveram muita prosperidade, principalmente as fazendas de </a:t>
            </a:r>
            <a:r>
              <a:rPr lang="pt-BR" sz="4000" b="1" dirty="0" smtClean="0">
                <a:solidFill>
                  <a:srgbClr val="0070C0"/>
                </a:solidFill>
                <a:latin typeface="Arial" panose="020B0604020202020204" pitchFamily="34" charset="0"/>
                <a:cs typeface="Arial" panose="020B0604020202020204" pitchFamily="34" charset="0"/>
              </a:rPr>
              <a:t>gado, café e fumo</a:t>
            </a:r>
            <a:r>
              <a:rPr lang="pt-BR" sz="4000" b="1" dirty="0" smtClean="0">
                <a:latin typeface="Arial" panose="020B0604020202020204" pitchFamily="34" charset="0"/>
                <a:cs typeface="Arial" panose="020B0604020202020204" pitchFamily="34" charset="0"/>
              </a:rPr>
              <a:t>, fazendo com que Amargosa fosse conhecida na época como a </a:t>
            </a:r>
            <a:r>
              <a:rPr lang="pt-BR" sz="4000" b="1" dirty="0" smtClean="0">
                <a:solidFill>
                  <a:srgbClr val="00B050"/>
                </a:solidFill>
                <a:latin typeface="Arial" panose="020B0604020202020204" pitchFamily="34" charset="0"/>
                <a:cs typeface="Arial" panose="020B0604020202020204" pitchFamily="34" charset="0"/>
              </a:rPr>
              <a:t>“pequena São Paulo”</a:t>
            </a:r>
            <a:r>
              <a:rPr lang="pt-BR" sz="4000" b="1" dirty="0" smtClean="0">
                <a:latin typeface="Arial" panose="020B0604020202020204" pitchFamily="34" charset="0"/>
                <a:cs typeface="Arial" panose="020B0604020202020204" pitchFamily="34" charset="0"/>
              </a:rPr>
              <a:t>, cujas marcas ainda são perceptíveis na arquitetura dos prédios mais antigos ainda preservados.</a:t>
            </a:r>
            <a:endParaRPr lang="pt-BR" sz="40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85720" y="285728"/>
            <a:ext cx="8572560" cy="6247864"/>
          </a:xfrm>
          <a:prstGeom prst="rect">
            <a:avLst/>
          </a:prstGeom>
        </p:spPr>
        <p:txBody>
          <a:bodyPr wrap="square">
            <a:spAutoFit/>
          </a:bodyPr>
          <a:lstStyle/>
          <a:p>
            <a:pPr algn="just"/>
            <a:r>
              <a:rPr lang="pt-BR" sz="4000" b="1" dirty="0" smtClean="0">
                <a:latin typeface="Arial" panose="020B0604020202020204" pitchFamily="34" charset="0"/>
                <a:cs typeface="Arial" panose="020B0604020202020204" pitchFamily="34" charset="0"/>
              </a:rPr>
              <a:t>Com o encerramento das atividades na linha férrea, através do “Projeto de Erradicação dos Trilhos”, datado de 04 de março de 1966, e com o declínio na produção de café, Amargosa perde sua hegemonia econômica para cidades como Santo Antonio de Jesus, Jequié e Feira de Santana. </a:t>
            </a:r>
            <a:endParaRPr lang="pt-BR" sz="4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81000" y="642918"/>
            <a:ext cx="8458200" cy="5432869"/>
          </a:xfrm>
        </p:spPr>
        <p:txBody>
          <a:bodyPr>
            <a:normAutofit/>
          </a:bodyPr>
          <a:lstStyle/>
          <a:p>
            <a:pPr algn="ctr"/>
            <a:r>
              <a:rPr lang="pt-BR" sz="4400" dirty="0" smtClean="0">
                <a:latin typeface="Arial Black" panose="020B0A04020102020204" pitchFamily="34" charset="0"/>
              </a:rPr>
              <a:t>CONTEXTO E REALIDADE SOCIOECONÔMICO LOCAL </a:t>
            </a:r>
            <a:r>
              <a:rPr lang="pt-BR" sz="4400" dirty="0" smtClean="0">
                <a:latin typeface="Arial Black" panose="020B0A04020102020204" pitchFamily="34" charset="0"/>
              </a:rPr>
              <a:t/>
            </a:r>
            <a:br>
              <a:rPr lang="pt-BR" sz="4400" dirty="0" smtClean="0">
                <a:latin typeface="Arial Black" panose="020B0A04020102020204" pitchFamily="34" charset="0"/>
              </a:rPr>
            </a:br>
            <a:r>
              <a:rPr lang="pt-BR" sz="4400" dirty="0" smtClean="0">
                <a:latin typeface="Arial Black" panose="020B0A04020102020204" pitchFamily="34" charset="0"/>
              </a:rPr>
              <a:t>DO </a:t>
            </a:r>
            <a:r>
              <a:rPr lang="pt-BR" sz="4400" dirty="0" smtClean="0">
                <a:latin typeface="Arial Black" panose="020B0A04020102020204" pitchFamily="34" charset="0"/>
              </a:rPr>
              <a:t>MUNICÍPIO DE </a:t>
            </a:r>
            <a:r>
              <a:rPr lang="pt-BR" sz="4400" dirty="0" smtClean="0">
                <a:latin typeface="Arial Black" panose="020B0A04020102020204" pitchFamily="34" charset="0"/>
              </a:rPr>
              <a:t/>
            </a:r>
            <a:br>
              <a:rPr lang="pt-BR" sz="4400" dirty="0" smtClean="0">
                <a:latin typeface="Arial Black" panose="020B0A04020102020204" pitchFamily="34" charset="0"/>
              </a:rPr>
            </a:br>
            <a:r>
              <a:rPr lang="pt-BR" sz="6600" dirty="0" smtClean="0">
                <a:latin typeface="Arial Black" panose="020B0A04020102020204" pitchFamily="34" charset="0"/>
              </a:rPr>
              <a:t>AMARGOSA - BA</a:t>
            </a:r>
            <a:endParaRPr lang="pt-BR" sz="6600" dirty="0"/>
          </a:p>
        </p:txBody>
      </p:sp>
      <p:sp>
        <p:nvSpPr>
          <p:cNvPr id="3" name="Subtítulo 2"/>
          <p:cNvSpPr>
            <a:spLocks noGrp="1"/>
          </p:cNvSpPr>
          <p:nvPr>
            <p:ph type="subTitle" idx="1"/>
          </p:nvPr>
        </p:nvSpPr>
        <p:spPr>
          <a:xfrm>
            <a:off x="381000" y="4429132"/>
            <a:ext cx="8458200" cy="1285884"/>
          </a:xfrm>
        </p:spPr>
        <p:txBody>
          <a:bodyPr/>
          <a:lstStyle/>
          <a:p>
            <a:r>
              <a:rPr lang="pt-BR" b="1" dirty="0" smtClean="0"/>
              <a:t>Professor</a:t>
            </a:r>
            <a:r>
              <a:rPr lang="pt-BR" dirty="0" smtClean="0"/>
              <a:t> </a:t>
            </a:r>
            <a:r>
              <a:rPr lang="pt-BR" i="1" dirty="0" smtClean="0"/>
              <a:t>Eleandro de Carvalho  </a:t>
            </a:r>
            <a:endParaRPr lang="pt-BR" i="1" dirty="0"/>
          </a:p>
        </p:txBody>
      </p:sp>
      <p:pic>
        <p:nvPicPr>
          <p:cNvPr id="2050" name="Picture 2"/>
          <p:cNvPicPr>
            <a:picLocks noChangeAspect="1" noChangeArrowheads="1"/>
          </p:cNvPicPr>
          <p:nvPr/>
        </p:nvPicPr>
        <p:blipFill>
          <a:blip r:embed="rId2"/>
          <a:srcRect/>
          <a:stretch>
            <a:fillRect/>
          </a:stretch>
        </p:blipFill>
        <p:spPr bwMode="auto">
          <a:xfrm>
            <a:off x="6143626" y="3714752"/>
            <a:ext cx="2219330" cy="29289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85720" y="285728"/>
            <a:ext cx="8643998" cy="6186309"/>
          </a:xfrm>
          <a:prstGeom prst="rect">
            <a:avLst/>
          </a:prstGeom>
        </p:spPr>
        <p:txBody>
          <a:bodyPr wrap="square">
            <a:spAutoFit/>
          </a:bodyPr>
          <a:lstStyle/>
          <a:p>
            <a:pPr algn="just"/>
            <a:r>
              <a:rPr lang="pt-BR" sz="3600" b="1" dirty="0" smtClean="0">
                <a:latin typeface="Arial" panose="020B0604020202020204" pitchFamily="34" charset="0"/>
                <a:cs typeface="Arial" panose="020B0604020202020204" pitchFamily="34" charset="0"/>
              </a:rPr>
              <a:t>Para isso também contribuiu a </a:t>
            </a:r>
            <a:r>
              <a:rPr lang="pt-BR" sz="3600" b="1" dirty="0" smtClean="0">
                <a:solidFill>
                  <a:srgbClr val="00B050"/>
                </a:solidFill>
                <a:latin typeface="Arial" panose="020B0604020202020204" pitchFamily="34" charset="0"/>
                <a:cs typeface="Arial" panose="020B0604020202020204" pitchFamily="34" charset="0"/>
              </a:rPr>
              <a:t>distância das grandes rodovias nacionais e a precariedade das estradas que faziam essa ligação</a:t>
            </a:r>
            <a:r>
              <a:rPr lang="pt-BR" sz="3600" b="1" dirty="0" smtClean="0">
                <a:latin typeface="Arial" panose="020B0604020202020204" pitchFamily="34" charset="0"/>
                <a:cs typeface="Arial" panose="020B0604020202020204" pitchFamily="34" charset="0"/>
              </a:rPr>
              <a:t>. Por conta dessa complexa história econômica e influência regional, a cidade de Amargosa </a:t>
            </a:r>
            <a:r>
              <a:rPr lang="pt-BR" sz="3600" b="1" dirty="0" smtClean="0">
                <a:solidFill>
                  <a:srgbClr val="002060"/>
                </a:solidFill>
                <a:latin typeface="Arial" panose="020B0604020202020204" pitchFamily="34" charset="0"/>
                <a:cs typeface="Arial" panose="020B0604020202020204" pitchFamily="34" charset="0"/>
              </a:rPr>
              <a:t>foi estudada pelo mais importante geógrafo brasileiro, o </a:t>
            </a:r>
            <a:r>
              <a:rPr lang="pt-BR" sz="3600" b="1" dirty="0" smtClean="0">
                <a:solidFill>
                  <a:srgbClr val="FF0000"/>
                </a:solidFill>
                <a:latin typeface="Arial" panose="020B0604020202020204" pitchFamily="34" charset="0"/>
                <a:cs typeface="Arial" panose="020B0604020202020204" pitchFamily="34" charset="0"/>
              </a:rPr>
              <a:t>Professor Milton Santos</a:t>
            </a:r>
            <a:r>
              <a:rPr lang="pt-BR" sz="3600" b="1" dirty="0" smtClean="0">
                <a:latin typeface="Arial" panose="020B0604020202020204" pitchFamily="34" charset="0"/>
                <a:cs typeface="Arial" panose="020B0604020202020204" pitchFamily="34" charset="0"/>
              </a:rPr>
              <a:t>, que elaborou um importante trabalho sobre o município no século XX.</a:t>
            </a:r>
            <a:endParaRPr lang="pt-BR" sz="36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85720" y="357166"/>
            <a:ext cx="8572560" cy="6186309"/>
          </a:xfrm>
          <a:prstGeom prst="rect">
            <a:avLst/>
          </a:prstGeom>
        </p:spPr>
        <p:txBody>
          <a:bodyPr wrap="square">
            <a:spAutoFit/>
          </a:bodyPr>
          <a:lstStyle/>
          <a:p>
            <a:pPr algn="just"/>
            <a:r>
              <a:rPr lang="pt-BR" sz="4400" b="1" dirty="0" smtClean="0">
                <a:latin typeface="Arial" panose="020B0604020202020204" pitchFamily="34" charset="0"/>
                <a:cs typeface="Arial" panose="020B0604020202020204" pitchFamily="34" charset="0"/>
              </a:rPr>
              <a:t>Amargosa retomou sua importância econômica no século XXI, graças aos investimentos em turismo, com a popularização da sua Festa de São João, conhecida nacional e internacionalmente, e com os investimentos no comércio e na indústria.</a:t>
            </a:r>
            <a:endParaRPr lang="pt-BR" sz="4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Arial Black" panose="020B0A04020102020204" pitchFamily="34" charset="0"/>
              </a:rPr>
              <a:t>A ORIGEM DO </a:t>
            </a:r>
            <a:r>
              <a:rPr lang="pt-BR" dirty="0" smtClean="0">
                <a:latin typeface="Arial Black" panose="020B0A04020102020204" pitchFamily="34" charset="0"/>
              </a:rPr>
              <a:t>NOME </a:t>
            </a:r>
            <a:endParaRPr lang="pt-BR" dirty="0"/>
          </a:p>
        </p:txBody>
      </p:sp>
      <p:sp>
        <p:nvSpPr>
          <p:cNvPr id="3" name="Espaço Reservado para Conteúdo 2"/>
          <p:cNvSpPr>
            <a:spLocks noGrp="1"/>
          </p:cNvSpPr>
          <p:nvPr>
            <p:ph idx="1"/>
          </p:nvPr>
        </p:nvSpPr>
        <p:spPr/>
        <p:txBody>
          <a:bodyPr>
            <a:normAutofit fontScale="85000" lnSpcReduction="20000"/>
          </a:bodyPr>
          <a:lstStyle/>
          <a:p>
            <a:pPr algn="just"/>
            <a:endParaRPr lang="pt-BR" sz="3500" b="1" dirty="0" smtClean="0">
              <a:latin typeface="Arial" panose="020B0604020202020204" pitchFamily="34" charset="0"/>
              <a:cs typeface="Arial" panose="020B0604020202020204" pitchFamily="34" charset="0"/>
            </a:endParaRPr>
          </a:p>
          <a:p>
            <a:pPr algn="just"/>
            <a:r>
              <a:rPr lang="pt-BR" sz="3500" b="1" dirty="0" smtClean="0">
                <a:latin typeface="Arial" panose="020B0604020202020204" pitchFamily="34" charset="0"/>
                <a:cs typeface="Arial" panose="020B0604020202020204" pitchFamily="34" charset="0"/>
              </a:rPr>
              <a:t>O </a:t>
            </a:r>
            <a:r>
              <a:rPr lang="pt-BR" sz="3500" b="1" dirty="0" smtClean="0">
                <a:latin typeface="Arial" panose="020B0604020202020204" pitchFamily="34" charset="0"/>
                <a:cs typeface="Arial" panose="020B0604020202020204" pitchFamily="34" charset="0"/>
              </a:rPr>
              <a:t>nome da cidade é inspirado em uma espécie de pomba comum da região, a Pomba-Amargosa </a:t>
            </a:r>
            <a:r>
              <a:rPr lang="pt-BR" sz="3500" i="1" dirty="0" smtClean="0">
                <a:latin typeface="Arial" panose="020B0604020202020204" pitchFamily="34" charset="0"/>
                <a:cs typeface="Arial" panose="020B0604020202020204" pitchFamily="34" charset="0"/>
              </a:rPr>
              <a:t>(</a:t>
            </a:r>
            <a:r>
              <a:rPr lang="pt-BR" sz="3500" i="1" dirty="0" err="1" smtClean="0">
                <a:latin typeface="Arial" panose="020B0604020202020204" pitchFamily="34" charset="0"/>
                <a:cs typeface="Arial" panose="020B0604020202020204" pitchFamily="34" charset="0"/>
              </a:rPr>
              <a:t>Patagioneas</a:t>
            </a:r>
            <a:r>
              <a:rPr lang="pt-BR" sz="3500" i="1" dirty="0" smtClean="0">
                <a:latin typeface="Arial" panose="020B0604020202020204" pitchFamily="34" charset="0"/>
                <a:cs typeface="Arial" panose="020B0604020202020204" pitchFamily="34" charset="0"/>
              </a:rPr>
              <a:t> </a:t>
            </a:r>
            <a:r>
              <a:rPr lang="pt-BR" sz="3500" i="1" dirty="0" err="1" smtClean="0">
                <a:latin typeface="Arial" panose="020B0604020202020204" pitchFamily="34" charset="0"/>
                <a:cs typeface="Arial" panose="020B0604020202020204" pitchFamily="34" charset="0"/>
              </a:rPr>
              <a:t>Plumbea</a:t>
            </a:r>
            <a:r>
              <a:rPr lang="pt-BR" sz="3500" i="1" dirty="0" smtClean="0">
                <a:latin typeface="Arial" panose="020B0604020202020204" pitchFamily="34" charset="0"/>
                <a:cs typeface="Arial" panose="020B0604020202020204" pitchFamily="34" charset="0"/>
              </a:rPr>
              <a:t>)</a:t>
            </a:r>
            <a:r>
              <a:rPr lang="pt-BR" sz="3500" b="1" dirty="0" smtClean="0">
                <a:latin typeface="Arial" panose="020B0604020202020204" pitchFamily="34" charset="0"/>
                <a:cs typeface="Arial" panose="020B0604020202020204" pitchFamily="34" charset="0"/>
              </a:rPr>
              <a:t>, de cor pardo-cinzento com lustro roxo. Sua carne é amarga, mas muito saborosa, o que atraía vários caçadores à região, através do convite: </a:t>
            </a:r>
            <a:r>
              <a:rPr lang="pt-BR" sz="3500" i="1" dirty="0" smtClean="0">
                <a:latin typeface="Arial" panose="020B0604020202020204" pitchFamily="34" charset="0"/>
                <a:cs typeface="Arial" panose="020B0604020202020204" pitchFamily="34" charset="0"/>
              </a:rPr>
              <a:t>“Vamos às Amargosas!”</a:t>
            </a:r>
            <a:r>
              <a:rPr lang="pt-BR" sz="3500" b="1" dirty="0" smtClean="0">
                <a:latin typeface="Arial" panose="020B0604020202020204" pitchFamily="34" charset="0"/>
                <a:cs typeface="Arial" panose="020B0604020202020204" pitchFamily="34" charset="0"/>
              </a:rPr>
              <a:t>. Atualmente existem registros dessa espécie vivendo na região do Timbó, reduto de Mata Atlântica da região.</a:t>
            </a:r>
          </a:p>
          <a:p>
            <a:pPr algn="just"/>
            <a:endParaRPr lang="pt-BR" dirty="0"/>
          </a:p>
        </p:txBody>
      </p:sp>
      <p:pic>
        <p:nvPicPr>
          <p:cNvPr id="5122" name="Picture 2"/>
          <p:cNvPicPr>
            <a:picLocks noChangeAspect="1" noChangeArrowheads="1"/>
          </p:cNvPicPr>
          <p:nvPr/>
        </p:nvPicPr>
        <p:blipFill>
          <a:blip r:embed="rId2"/>
          <a:srcRect/>
          <a:stretch>
            <a:fillRect/>
          </a:stretch>
        </p:blipFill>
        <p:spPr bwMode="auto">
          <a:xfrm>
            <a:off x="6500826" y="357166"/>
            <a:ext cx="2443049" cy="1571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Formação Acadêmica</a:t>
            </a:r>
            <a:br>
              <a:rPr lang="pt-BR" dirty="0" smtClean="0"/>
            </a:br>
            <a:endParaRPr lang="pt-BR" dirty="0"/>
          </a:p>
        </p:txBody>
      </p:sp>
      <p:sp>
        <p:nvSpPr>
          <p:cNvPr id="3" name="Espaço Reservado para Conteúdo 2"/>
          <p:cNvSpPr>
            <a:spLocks noGrp="1"/>
          </p:cNvSpPr>
          <p:nvPr>
            <p:ph idx="1"/>
          </p:nvPr>
        </p:nvSpPr>
        <p:spPr/>
        <p:txBody>
          <a:bodyPr/>
          <a:lstStyle/>
          <a:p>
            <a:r>
              <a:rPr lang="pt-BR" dirty="0" smtClean="0"/>
              <a:t>Licenciatura em História;</a:t>
            </a:r>
          </a:p>
          <a:p>
            <a:r>
              <a:rPr lang="pt-BR" dirty="0" smtClean="0"/>
              <a:t>Licenciatura em Filosofia;</a:t>
            </a:r>
          </a:p>
          <a:p>
            <a:r>
              <a:rPr lang="pt-BR" dirty="0" smtClean="0"/>
              <a:t>Licenciatura em Pedagogia;</a:t>
            </a:r>
          </a:p>
          <a:p>
            <a:r>
              <a:rPr lang="pt-BR" dirty="0" smtClean="0"/>
              <a:t>Pós graduado em:</a:t>
            </a:r>
          </a:p>
          <a:p>
            <a:pPr>
              <a:buFontTx/>
              <a:buChar char="-"/>
            </a:pPr>
            <a:r>
              <a:rPr lang="pt-BR" dirty="0" smtClean="0"/>
              <a:t>Educação e </a:t>
            </a:r>
            <a:r>
              <a:rPr lang="pt-BR" dirty="0" smtClean="0"/>
              <a:t>G</a:t>
            </a:r>
            <a:r>
              <a:rPr lang="pt-BR" dirty="0" smtClean="0"/>
              <a:t>estão Ambiental;</a:t>
            </a:r>
          </a:p>
          <a:p>
            <a:pPr>
              <a:buFontTx/>
              <a:buChar char="-"/>
            </a:pPr>
            <a:r>
              <a:rPr lang="pt-BR" dirty="0" smtClean="0"/>
              <a:t>Gestão Escolar: Supervisão e Orientação;</a:t>
            </a:r>
          </a:p>
          <a:p>
            <a:pPr>
              <a:buFontTx/>
              <a:buChar char="-"/>
            </a:pPr>
            <a:r>
              <a:rPr lang="pt-BR" dirty="0" smtClean="0"/>
              <a:t>Arte e Educação.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Aprovações em concursos e processos seletivos </a:t>
            </a:r>
            <a:br>
              <a:rPr lang="pt-BR" dirty="0" smtClean="0"/>
            </a:br>
            <a:endParaRPr lang="pt-BR" dirty="0"/>
          </a:p>
        </p:txBody>
      </p:sp>
      <p:sp>
        <p:nvSpPr>
          <p:cNvPr id="3" name="Espaço Reservado para Conteúdo 2"/>
          <p:cNvSpPr>
            <a:spLocks noGrp="1"/>
          </p:cNvSpPr>
          <p:nvPr>
            <p:ph idx="1"/>
          </p:nvPr>
        </p:nvSpPr>
        <p:spPr/>
        <p:txBody>
          <a:bodyPr/>
          <a:lstStyle/>
          <a:p>
            <a:r>
              <a:rPr lang="pt-BR" sz="2400" dirty="0" smtClean="0"/>
              <a:t>Correios – 2005 (convocado);</a:t>
            </a:r>
          </a:p>
          <a:p>
            <a:r>
              <a:rPr lang="pt-BR" sz="2400" dirty="0" smtClean="0"/>
              <a:t>IBGE – Supervisor 2007 (contratado);</a:t>
            </a:r>
          </a:p>
          <a:p>
            <a:r>
              <a:rPr lang="pt-BR" sz="2400" dirty="0" err="1" smtClean="0"/>
              <a:t>Detran</a:t>
            </a:r>
            <a:r>
              <a:rPr lang="pt-BR" sz="2400" dirty="0" smtClean="0"/>
              <a:t>/PR – 2007;</a:t>
            </a:r>
          </a:p>
          <a:p>
            <a:r>
              <a:rPr lang="pt-BR" sz="2400" dirty="0" smtClean="0"/>
              <a:t>Bombeiro/PR – 2009 (convocado etapa 2);</a:t>
            </a:r>
          </a:p>
          <a:p>
            <a:r>
              <a:rPr lang="pt-BR" sz="2400" dirty="0" smtClean="0"/>
              <a:t>Guarda Municipal de </a:t>
            </a:r>
            <a:r>
              <a:rPr lang="pt-BR" sz="2400" dirty="0" err="1" smtClean="0"/>
              <a:t>Irati</a:t>
            </a:r>
            <a:r>
              <a:rPr lang="pt-BR" sz="2400" dirty="0" smtClean="0"/>
              <a:t>/PR – 2009 (convocado);</a:t>
            </a:r>
          </a:p>
          <a:p>
            <a:r>
              <a:rPr lang="pt-BR" sz="2400" dirty="0" smtClean="0"/>
              <a:t>Processos Seletivos SEED/PR – 2010 a 2023; </a:t>
            </a:r>
          </a:p>
          <a:p>
            <a:r>
              <a:rPr lang="pt-BR" sz="2400" dirty="0" smtClean="0"/>
              <a:t>Prefeitura de Rebouças/PR – 2022;</a:t>
            </a:r>
          </a:p>
          <a:p>
            <a:r>
              <a:rPr lang="pt-BR" sz="2400" dirty="0" smtClean="0"/>
              <a:t>Prefeitura de Fernandes Pinheiro/PR – 2022 (contratado); </a:t>
            </a:r>
          </a:p>
          <a:p>
            <a:r>
              <a:rPr lang="pt-BR" sz="2400" dirty="0" smtClean="0"/>
              <a:t>Prefeitura de </a:t>
            </a:r>
            <a:r>
              <a:rPr lang="pt-BR" sz="2400" dirty="0" err="1" smtClean="0"/>
              <a:t>Irati</a:t>
            </a:r>
            <a:r>
              <a:rPr lang="pt-BR" sz="2400" dirty="0" smtClean="0"/>
              <a:t>/PR – 2022 (contratado);</a:t>
            </a:r>
          </a:p>
          <a:p>
            <a:r>
              <a:rPr lang="pt-BR" sz="2400" dirty="0" smtClean="0"/>
              <a:t>REDA – SEC/BA – 2023 (contratado).</a:t>
            </a:r>
          </a:p>
          <a:p>
            <a:endParaRPr lang="pt-B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28596" y="428604"/>
            <a:ext cx="8429684" cy="6001643"/>
          </a:xfrm>
          <a:prstGeom prst="rect">
            <a:avLst/>
          </a:prstGeom>
        </p:spPr>
        <p:txBody>
          <a:bodyPr wrap="square">
            <a:spAutoFit/>
          </a:bodyPr>
          <a:lstStyle/>
          <a:p>
            <a:pPr algn="ctr"/>
            <a:r>
              <a:rPr lang="pt-BR" sz="3200" b="1" dirty="0" smtClean="0"/>
              <a:t>Edital Concurso 2020</a:t>
            </a:r>
          </a:p>
          <a:p>
            <a:pPr algn="ctr"/>
            <a:endParaRPr lang="pt-BR" sz="3200" b="1" dirty="0" smtClean="0"/>
          </a:p>
          <a:p>
            <a:pPr algn="just"/>
            <a:r>
              <a:rPr lang="pt-BR" sz="3200" dirty="0" smtClean="0"/>
              <a:t>Contexto </a:t>
            </a:r>
            <a:r>
              <a:rPr lang="pt-BR" sz="3200" dirty="0" smtClean="0"/>
              <a:t>e realidade socioeconômico local do município de Amargosa: Histórico do município, cultura, economia geografia, política local e atualidades. Normas gerais e critérios básicos para a promoção e incentivos à Inovação, objetivando ambientes produtivos e regras para implementação da Cidade Inteligente (</a:t>
            </a:r>
            <a:r>
              <a:rPr lang="pt-BR" sz="3200" dirty="0" err="1" smtClean="0"/>
              <a:t>Smart</a:t>
            </a:r>
            <a:r>
              <a:rPr lang="pt-BR" sz="3200" dirty="0" smtClean="0"/>
              <a:t> City) no âmbito do </a:t>
            </a:r>
            <a:r>
              <a:rPr lang="pt-BR" sz="3200" dirty="0" smtClean="0"/>
              <a:t>município </a:t>
            </a:r>
            <a:r>
              <a:rPr lang="pt-BR" sz="3200" dirty="0" smtClean="0"/>
              <a:t>de Amargosa (Lei nº 582, de 21 de agosto de 2020).</a:t>
            </a:r>
            <a:endParaRPr lang="pt-BR"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457200"/>
            <a:ext cx="8686800" cy="1257288"/>
          </a:xfrm>
        </p:spPr>
        <p:txBody>
          <a:bodyPr>
            <a:normAutofit fontScale="90000"/>
          </a:bodyPr>
          <a:lstStyle/>
          <a:p>
            <a:pPr algn="just"/>
            <a:r>
              <a:rPr lang="pt-BR" b="1" dirty="0" smtClean="0">
                <a:latin typeface="Arial" panose="020B0604020202020204" pitchFamily="34" charset="0"/>
                <a:cs typeface="Arial" panose="020B0604020202020204" pitchFamily="34" charset="0"/>
              </a:rPr>
              <a:t>HISTÓRICO DO MUNICÍPIO, CULTURA, ECONOMIA GEOGRAFIA, POLÍTICA LOCAL E ATUALIDADES</a:t>
            </a:r>
            <a:endParaRPr lang="pt-BR" b="1" dirty="0"/>
          </a:p>
        </p:txBody>
      </p:sp>
      <p:sp>
        <p:nvSpPr>
          <p:cNvPr id="3" name="Espaço Reservado para Conteúdo 2"/>
          <p:cNvSpPr>
            <a:spLocks noGrp="1"/>
          </p:cNvSpPr>
          <p:nvPr>
            <p:ph idx="1"/>
          </p:nvPr>
        </p:nvSpPr>
        <p:spPr>
          <a:xfrm>
            <a:off x="304800" y="2285992"/>
            <a:ext cx="8686800" cy="3794133"/>
          </a:xfrm>
        </p:spPr>
        <p:txBody>
          <a:bodyPr/>
          <a:lstStyle/>
          <a:p>
            <a:pPr algn="just"/>
            <a:r>
              <a:rPr lang="pt-BR" b="1" dirty="0" smtClean="0">
                <a:latin typeface="Arial" panose="020B0604020202020204" pitchFamily="34" charset="0"/>
                <a:cs typeface="Arial" panose="020B0604020202020204" pitchFamily="34" charset="0"/>
              </a:rPr>
              <a:t>Amargosa</a:t>
            </a:r>
            <a:r>
              <a:rPr lang="pt-BR" dirty="0" smtClean="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é um município brasileiro do Estado da Bahia localizado na região do </a:t>
            </a:r>
            <a:r>
              <a:rPr lang="pt-BR" dirty="0" smtClean="0">
                <a:latin typeface="Arial" panose="020B0604020202020204" pitchFamily="34" charset="0"/>
                <a:cs typeface="Arial" panose="020B0604020202020204" pitchFamily="34" charset="0"/>
              </a:rPr>
              <a:t>Vale do </a:t>
            </a:r>
            <a:r>
              <a:rPr lang="pt-BR" dirty="0" err="1" smtClean="0">
                <a:latin typeface="Arial" panose="020B0604020202020204" pitchFamily="34" charset="0"/>
                <a:cs typeface="Arial" panose="020B0604020202020204" pitchFamily="34" charset="0"/>
              </a:rPr>
              <a:t>Jiquiriçá</a:t>
            </a:r>
            <a:r>
              <a:rPr lang="pt-BR" dirty="0" smtClean="0">
                <a:latin typeface="Arial" panose="020B0604020202020204" pitchFamily="34" charset="0"/>
                <a:cs typeface="Arial" panose="020B0604020202020204" pitchFamily="34" charset="0"/>
              </a:rPr>
              <a:t> e na Microrregião de Jequié. O município é  conhecido </a:t>
            </a:r>
            <a:r>
              <a:rPr lang="pt-BR" dirty="0" smtClean="0">
                <a:latin typeface="Arial" panose="020B0604020202020204" pitchFamily="34" charset="0"/>
                <a:cs typeface="Arial" panose="020B0604020202020204" pitchFamily="34" charset="0"/>
              </a:rPr>
              <a:t>como “Cidade Jardim” pela beleza de suas praças e jardins, atração imperdível para moradores e visitantes da cidade.</a:t>
            </a:r>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28596" y="500042"/>
            <a:ext cx="8429684" cy="5078313"/>
          </a:xfrm>
          <a:prstGeom prst="rect">
            <a:avLst/>
          </a:prstGeom>
        </p:spPr>
        <p:txBody>
          <a:bodyPr wrap="square">
            <a:spAutoFit/>
          </a:bodyPr>
          <a:lstStyle/>
          <a:p>
            <a:pPr algn="just"/>
            <a:r>
              <a:rPr lang="pt-BR" sz="3600" dirty="0" smtClean="0">
                <a:latin typeface="Arial" panose="020B0604020202020204" pitchFamily="34" charset="0"/>
                <a:cs typeface="Arial" panose="020B0604020202020204" pitchFamily="34" charset="0"/>
              </a:rPr>
              <a:t>A importância </a:t>
            </a:r>
            <a:r>
              <a:rPr lang="pt-BR" sz="3600" dirty="0" smtClean="0">
                <a:latin typeface="Arial" panose="020B0604020202020204" pitchFamily="34" charset="0"/>
                <a:cs typeface="Arial" panose="020B0604020202020204" pitchFamily="34" charset="0"/>
              </a:rPr>
              <a:t>regional se verifica pela sua relevância política (sede da 29ª Região Administrativa do Estado), por ser conhecida internacionalmente pela </a:t>
            </a:r>
            <a:r>
              <a:rPr lang="pt-BR" sz="3600" dirty="0" smtClean="0">
                <a:latin typeface="Arial" panose="020B0604020202020204" pitchFamily="34" charset="0"/>
                <a:cs typeface="Arial" panose="020B0604020202020204" pitchFamily="34" charset="0"/>
              </a:rPr>
              <a:t>Festa </a:t>
            </a:r>
            <a:r>
              <a:rPr lang="pt-BR" sz="3600" dirty="0" smtClean="0">
                <a:latin typeface="Arial" panose="020B0604020202020204" pitchFamily="34" charset="0"/>
                <a:cs typeface="Arial" panose="020B0604020202020204" pitchFamily="34" charset="0"/>
              </a:rPr>
              <a:t>de São João e pelo crescimento econômico e </a:t>
            </a:r>
            <a:r>
              <a:rPr lang="pt-BR" sz="3600" dirty="0" smtClean="0">
                <a:latin typeface="Arial" panose="020B0604020202020204" pitchFamily="34" charset="0"/>
                <a:cs typeface="Arial" panose="020B0604020202020204" pitchFamily="34" charset="0"/>
              </a:rPr>
              <a:t>educacional, que vêm ocorrendo, principalmente, </a:t>
            </a:r>
            <a:r>
              <a:rPr lang="pt-BR" sz="3600" dirty="0" smtClean="0">
                <a:latin typeface="Arial" panose="020B0604020202020204" pitchFamily="34" charset="0"/>
                <a:cs typeface="Arial" panose="020B0604020202020204" pitchFamily="34" charset="0"/>
              </a:rPr>
              <a:t>depois da implantação do Centro de Formação de Professores da UFRB, em 2006.</a:t>
            </a:r>
            <a:endParaRPr lang="pt-BR"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22224"/>
            <a:ext cx="9144000" cy="6880224"/>
          </a:xfrm>
          <a:prstGeom prst="rect">
            <a:avLst/>
          </a:prstGeom>
          <a:noFill/>
          <a:ln w="9525">
            <a:noFill/>
            <a:miter lim="800000"/>
            <a:headEnd/>
            <a:tailEnd/>
          </a:ln>
          <a:effectLst/>
          <a:scene3d>
            <a:camera prst="orthographicFront">
              <a:rot lat="0" lon="0" rev="0"/>
            </a:camera>
            <a:lightRig rig="chilly" dir="t">
              <a:rot lat="0" lon="0" rev="18480000"/>
            </a:lightRig>
          </a:scene3d>
          <a:sp3d prstMaterial="clear">
            <a:bevelT h="63500"/>
          </a:sp3d>
        </p:spPr>
      </p:pic>
      <p:sp>
        <p:nvSpPr>
          <p:cNvPr id="3" name="Retângulo 2"/>
          <p:cNvSpPr/>
          <p:nvPr/>
        </p:nvSpPr>
        <p:spPr>
          <a:xfrm>
            <a:off x="357158" y="285728"/>
            <a:ext cx="8501122" cy="6001643"/>
          </a:xfrm>
          <a:prstGeom prst="rect">
            <a:avLst/>
          </a:prstGeom>
        </p:spPr>
        <p:txBody>
          <a:bodyPr wrap="square">
            <a:spAutoFit/>
          </a:bodyPr>
          <a:lstStyle/>
          <a:p>
            <a:pPr algn="just"/>
            <a:r>
              <a:rPr lang="pt-BR" sz="3200" b="1" dirty="0" smtClean="0">
                <a:latin typeface="Arial" panose="020B0604020202020204" pitchFamily="34" charset="0"/>
                <a:cs typeface="Arial" panose="020B0604020202020204" pitchFamily="34" charset="0"/>
              </a:rPr>
              <a:t>Belas praças e jardins, clima agradável, população hospitaleira, fartas paisagens naturais, progresso econômico, tudo isso faz com que Amargosa seja uma cidade de referência no interior da Bahia. Aqui o Centro de Formação de Professores da UFRB ajuda a ratificar a vocação histórica da cidade na formação de professores, registrada desde a atuação do Ginásio Santa Bernadete (</a:t>
            </a:r>
            <a:r>
              <a:rPr lang="pt-BR" sz="3200" b="1" dirty="0" err="1" smtClean="0">
                <a:latin typeface="Arial" panose="020B0604020202020204" pitchFamily="34" charset="0"/>
                <a:cs typeface="Arial" panose="020B0604020202020204" pitchFamily="34" charset="0"/>
              </a:rPr>
              <a:t>Sacramentinas</a:t>
            </a:r>
            <a:r>
              <a:rPr lang="pt-BR" sz="3200" b="1" dirty="0" smtClean="0">
                <a:latin typeface="Arial" panose="020B0604020202020204" pitchFamily="34" charset="0"/>
                <a:cs typeface="Arial" panose="020B0604020202020204" pitchFamily="34" charset="0"/>
              </a:rPr>
              <a:t>) e do Seminário Menor da Imaculada Conceição, no século XX.</a:t>
            </a:r>
            <a:endParaRPr lang="pt-BR" sz="32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INFORMAÇÕES GERAIS SOBRE AMARGOSA</a:t>
            </a:r>
            <a:endParaRPr lang="pt-BR" dirty="0"/>
          </a:p>
        </p:txBody>
      </p:sp>
      <p:sp>
        <p:nvSpPr>
          <p:cNvPr id="3" name="Espaço Reservado para Texto 2"/>
          <p:cNvSpPr>
            <a:spLocks noGrp="1"/>
          </p:cNvSpPr>
          <p:nvPr>
            <p:ph type="body" idx="2"/>
          </p:nvPr>
        </p:nvSpPr>
        <p:spPr/>
        <p:txBody>
          <a:bodyPr/>
          <a:lstStyle/>
          <a:p>
            <a:endParaRPr lang="pt-BR" dirty="0"/>
          </a:p>
        </p:txBody>
      </p:sp>
      <p:sp>
        <p:nvSpPr>
          <p:cNvPr id="4" name="Espaço Reservado para Conteúdo 3"/>
          <p:cNvSpPr>
            <a:spLocks noGrp="1"/>
          </p:cNvSpPr>
          <p:nvPr>
            <p:ph sz="half" idx="1"/>
          </p:nvPr>
        </p:nvSpPr>
        <p:spPr/>
        <p:txBody>
          <a:bodyPr>
            <a:normAutofit fontScale="77500" lnSpcReduction="20000"/>
          </a:bodyPr>
          <a:lstStyle/>
          <a:p>
            <a:pPr algn="just"/>
            <a:r>
              <a:rPr lang="pt-BR" dirty="0" smtClean="0">
                <a:latin typeface="Arial" panose="020B0604020202020204" pitchFamily="34" charset="0"/>
                <a:cs typeface="Arial" panose="020B0604020202020204" pitchFamily="34" charset="0"/>
              </a:rPr>
              <a:t>País: </a:t>
            </a:r>
            <a:r>
              <a:rPr lang="pt-BR" b="1" dirty="0" smtClean="0">
                <a:latin typeface="Arial" panose="020B0604020202020204" pitchFamily="34" charset="0"/>
                <a:cs typeface="Arial" panose="020B0604020202020204" pitchFamily="34" charset="0"/>
              </a:rPr>
              <a:t>Brasil</a:t>
            </a:r>
          </a:p>
          <a:p>
            <a:pPr algn="just"/>
            <a:r>
              <a:rPr lang="pt-BR" dirty="0" smtClean="0">
                <a:latin typeface="Arial" panose="020B0604020202020204" pitchFamily="34" charset="0"/>
                <a:cs typeface="Arial" panose="020B0604020202020204" pitchFamily="34" charset="0"/>
              </a:rPr>
              <a:t>Unidade Federativa: </a:t>
            </a:r>
            <a:r>
              <a:rPr lang="pt-BR" b="1" dirty="0" smtClean="0">
                <a:latin typeface="Arial" panose="020B0604020202020204" pitchFamily="34" charset="0"/>
                <a:cs typeface="Arial" panose="020B0604020202020204" pitchFamily="34" charset="0"/>
              </a:rPr>
              <a:t>Bahia</a:t>
            </a:r>
          </a:p>
          <a:p>
            <a:pPr algn="just"/>
            <a:r>
              <a:rPr lang="pt-BR" dirty="0" smtClean="0">
                <a:latin typeface="Arial" panose="020B0604020202020204" pitchFamily="34" charset="0"/>
                <a:cs typeface="Arial" panose="020B0604020202020204" pitchFamily="34" charset="0"/>
              </a:rPr>
              <a:t>Municípios limítrofes: </a:t>
            </a:r>
            <a:r>
              <a:rPr lang="pt-BR" b="1" dirty="0" smtClean="0">
                <a:latin typeface="Arial" panose="020B0604020202020204" pitchFamily="34" charset="0"/>
                <a:cs typeface="Arial" panose="020B0604020202020204" pitchFamily="34" charset="0"/>
              </a:rPr>
              <a:t>Milagres, Brejões, </a:t>
            </a:r>
            <a:r>
              <a:rPr lang="pt-BR" b="1" dirty="0" err="1" smtClean="0">
                <a:latin typeface="Arial" panose="020B0604020202020204" pitchFamily="34" charset="0"/>
                <a:cs typeface="Arial" panose="020B0604020202020204" pitchFamily="34" charset="0"/>
              </a:rPr>
              <a:t>Ubaíra</a:t>
            </a:r>
            <a:r>
              <a:rPr lang="pt-BR" b="1" dirty="0" smtClean="0">
                <a:latin typeface="Arial" panose="020B0604020202020204" pitchFamily="34" charset="0"/>
                <a:cs typeface="Arial" panose="020B0604020202020204" pitchFamily="34" charset="0"/>
              </a:rPr>
              <a:t>, Laje, Elísio Medrado, São Miguel das Matas</a:t>
            </a:r>
          </a:p>
          <a:p>
            <a:pPr algn="just"/>
            <a:r>
              <a:rPr lang="pt-BR" dirty="0" smtClean="0">
                <a:latin typeface="Arial" panose="020B0604020202020204" pitchFamily="34" charset="0"/>
                <a:cs typeface="Arial" panose="020B0604020202020204" pitchFamily="34" charset="0"/>
              </a:rPr>
              <a:t>Prefeito: </a:t>
            </a:r>
            <a:r>
              <a:rPr lang="pt-BR" b="1" dirty="0" smtClean="0"/>
              <a:t>JÚLIO PINHEIRO DOS SANTOS </a:t>
            </a:r>
            <a:r>
              <a:rPr lang="pt-BR" b="1" dirty="0" smtClean="0"/>
              <a:t>JÚNIOR </a:t>
            </a:r>
            <a:r>
              <a:rPr lang="pt-BR" sz="2300" dirty="0" smtClean="0">
                <a:latin typeface="Arial" panose="020B0604020202020204" pitchFamily="34" charset="0"/>
                <a:cs typeface="Arial" panose="020B0604020202020204" pitchFamily="34" charset="0"/>
              </a:rPr>
              <a:t>(PT</a:t>
            </a:r>
            <a:r>
              <a:rPr lang="pt-BR" sz="2300" dirty="0" smtClean="0">
                <a:latin typeface="Arial" panose="020B0604020202020204" pitchFamily="34" charset="0"/>
                <a:cs typeface="Arial" panose="020B0604020202020204" pitchFamily="34" charset="0"/>
              </a:rPr>
              <a:t>, </a:t>
            </a:r>
            <a:r>
              <a:rPr lang="pt-BR" sz="2300" dirty="0" smtClean="0">
                <a:latin typeface="Arial" panose="020B0604020202020204" pitchFamily="34" charset="0"/>
                <a:cs typeface="Arial" panose="020B0604020202020204" pitchFamily="34" charset="0"/>
              </a:rPr>
              <a:t>2021-2024)</a:t>
            </a:r>
            <a:endParaRPr lang="pt-BR" sz="2300" dirty="0" smtClean="0">
              <a:latin typeface="Arial" panose="020B0604020202020204" pitchFamily="34" charset="0"/>
              <a:cs typeface="Arial" panose="020B0604020202020204" pitchFamily="34" charset="0"/>
            </a:endParaRPr>
          </a:p>
          <a:p>
            <a:pPr algn="just"/>
            <a:r>
              <a:rPr lang="pt-BR" dirty="0" smtClean="0">
                <a:latin typeface="Arial" panose="020B0604020202020204" pitchFamily="34" charset="0"/>
                <a:cs typeface="Arial" panose="020B0604020202020204" pitchFamily="34" charset="0"/>
              </a:rPr>
              <a:t>População: </a:t>
            </a:r>
            <a:r>
              <a:rPr lang="pt-BR" dirty="0" smtClean="0">
                <a:solidFill>
                  <a:schemeClr val="bg1">
                    <a:lumMod val="65000"/>
                  </a:schemeClr>
                </a:solidFill>
                <a:latin typeface="Arial" panose="020B0604020202020204" pitchFamily="34" charset="0"/>
                <a:cs typeface="Arial" panose="020B0604020202020204" pitchFamily="34" charset="0"/>
              </a:rPr>
              <a:t>37.241 HAB (Censo 2018</a:t>
            </a:r>
            <a:r>
              <a:rPr lang="pt-BR" dirty="0" smtClean="0">
                <a:solidFill>
                  <a:schemeClr val="bg1">
                    <a:lumMod val="65000"/>
                  </a:schemeClr>
                </a:solidFill>
                <a:latin typeface="Arial" panose="020B0604020202020204" pitchFamily="34" charset="0"/>
                <a:cs typeface="Arial" panose="020B0604020202020204" pitchFamily="34" charset="0"/>
              </a:rPr>
              <a:t>)</a:t>
            </a:r>
            <a:r>
              <a:rPr lang="pt-BR" dirty="0" smtClean="0">
                <a:latin typeface="Arial" panose="020B0604020202020204" pitchFamily="34" charset="0"/>
                <a:cs typeface="Arial" panose="020B0604020202020204" pitchFamily="34" charset="0"/>
              </a:rPr>
              <a:t> </a:t>
            </a:r>
            <a:r>
              <a:rPr lang="pt-BR" b="1" dirty="0" smtClean="0"/>
              <a:t>36.522 </a:t>
            </a:r>
            <a:r>
              <a:rPr lang="pt-BR" b="1" dirty="0" smtClean="0">
                <a:latin typeface="Arial" panose="020B0604020202020204" pitchFamily="34" charset="0"/>
                <a:cs typeface="Arial" panose="020B0604020202020204" pitchFamily="34" charset="0"/>
              </a:rPr>
              <a:t>(Censo </a:t>
            </a:r>
            <a:r>
              <a:rPr lang="pt-BR" b="1" dirty="0" smtClean="0">
                <a:latin typeface="Arial" panose="020B0604020202020204" pitchFamily="34" charset="0"/>
                <a:cs typeface="Arial" panose="020B0604020202020204" pitchFamily="34" charset="0"/>
              </a:rPr>
              <a:t>2022)</a:t>
            </a:r>
            <a:endParaRPr lang="pt-BR" b="1" dirty="0" smtClean="0">
              <a:latin typeface="Arial" panose="020B0604020202020204" pitchFamily="34" charset="0"/>
              <a:cs typeface="Arial" panose="020B0604020202020204" pitchFamily="34" charset="0"/>
            </a:endParaRPr>
          </a:p>
          <a:p>
            <a:pPr algn="just"/>
            <a:r>
              <a:rPr lang="pt-BR" dirty="0" smtClean="0">
                <a:latin typeface="Arial" panose="020B0604020202020204" pitchFamily="34" charset="0"/>
                <a:cs typeface="Arial" panose="020B0604020202020204" pitchFamily="34" charset="0"/>
              </a:rPr>
              <a:t> Área: </a:t>
            </a:r>
            <a:r>
              <a:rPr lang="pt-BR" b="1" dirty="0" smtClean="0">
                <a:latin typeface="Arial" panose="020B0604020202020204" pitchFamily="34" charset="0"/>
                <a:cs typeface="Arial" panose="020B0604020202020204" pitchFamily="34" charset="0"/>
              </a:rPr>
              <a:t>463,2 Km2</a:t>
            </a:r>
          </a:p>
          <a:p>
            <a:pPr algn="just"/>
            <a:r>
              <a:rPr lang="pt-BR" dirty="0" smtClean="0">
                <a:latin typeface="Arial" panose="020B0604020202020204" pitchFamily="34" charset="0"/>
                <a:cs typeface="Arial" panose="020B0604020202020204" pitchFamily="34" charset="0"/>
              </a:rPr>
              <a:t> Gentílico: </a:t>
            </a:r>
            <a:r>
              <a:rPr lang="pt-BR" b="1" dirty="0" smtClean="0">
                <a:latin typeface="Arial" panose="020B0604020202020204" pitchFamily="34" charset="0"/>
                <a:cs typeface="Arial" panose="020B0604020202020204" pitchFamily="34" charset="0"/>
              </a:rPr>
              <a:t>Amargosense </a:t>
            </a:r>
          </a:p>
          <a:p>
            <a:pPr algn="just"/>
            <a:r>
              <a:rPr lang="pt-BR" dirty="0" smtClean="0">
                <a:latin typeface="Arial" panose="020B0604020202020204" pitchFamily="34" charset="0"/>
                <a:cs typeface="Arial" panose="020B0604020202020204" pitchFamily="34" charset="0"/>
              </a:rPr>
              <a:t>Altitude: </a:t>
            </a:r>
            <a:r>
              <a:rPr lang="pt-BR" b="1" dirty="0" smtClean="0">
                <a:latin typeface="Arial" panose="020B0604020202020204" pitchFamily="34" charset="0"/>
                <a:cs typeface="Arial" panose="020B0604020202020204" pitchFamily="34" charset="0"/>
              </a:rPr>
              <a:t>400m</a:t>
            </a:r>
          </a:p>
          <a:p>
            <a:endParaRPr lang="pt-BR" dirty="0"/>
          </a:p>
        </p:txBody>
      </p:sp>
      <p:pic>
        <p:nvPicPr>
          <p:cNvPr id="4098" name="Picture 2"/>
          <p:cNvPicPr>
            <a:picLocks noChangeAspect="1" noChangeArrowheads="1"/>
          </p:cNvPicPr>
          <p:nvPr/>
        </p:nvPicPr>
        <p:blipFill>
          <a:blip r:embed="rId2"/>
          <a:srcRect/>
          <a:stretch>
            <a:fillRect/>
          </a:stretch>
        </p:blipFill>
        <p:spPr bwMode="auto">
          <a:xfrm>
            <a:off x="0" y="1571612"/>
            <a:ext cx="4092334" cy="2714643"/>
          </a:xfrm>
          <a:prstGeom prst="rect">
            <a:avLst/>
          </a:prstGeom>
          <a:noFill/>
          <a:ln w="9525">
            <a:noFill/>
            <a:miter lim="800000"/>
            <a:headEnd/>
            <a:tailEnd/>
          </a:ln>
          <a:effectLst/>
          <a:scene3d>
            <a:camera prst="perspectiveContrastingRightFacing"/>
            <a:lightRig rig="threePt" dir="t"/>
          </a:scene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116</TotalTime>
  <Words>1170</Words>
  <Application>Microsoft Office PowerPoint</Application>
  <PresentationFormat>Apresentação na tela (4:3)</PresentationFormat>
  <Paragraphs>54</Paragraphs>
  <Slides>22</Slides>
  <Notes>0</Notes>
  <HiddenSlides>0</HiddenSlides>
  <MMClips>0</MMClips>
  <ScaleCrop>false</ScaleCrop>
  <HeadingPairs>
    <vt:vector size="4" baseType="variant">
      <vt:variant>
        <vt:lpstr>Tema</vt:lpstr>
      </vt:variant>
      <vt:variant>
        <vt:i4>1</vt:i4>
      </vt:variant>
      <vt:variant>
        <vt:lpstr>Títulos de slides</vt:lpstr>
      </vt:variant>
      <vt:variant>
        <vt:i4>22</vt:i4>
      </vt:variant>
    </vt:vector>
  </HeadingPairs>
  <TitlesOfParts>
    <vt:vector size="23" baseType="lpstr">
      <vt:lpstr>Trek</vt:lpstr>
      <vt:lpstr>Slide 1</vt:lpstr>
      <vt:lpstr>CONTEXTO E REALIDADE SOCIOECONÔMICO LOCAL  DO MUNICÍPIO DE  AMARGOSA - BA</vt:lpstr>
      <vt:lpstr>Formação Acadêmica </vt:lpstr>
      <vt:lpstr>Aprovações em concursos e processos seletivos  </vt:lpstr>
      <vt:lpstr>Slide 5</vt:lpstr>
      <vt:lpstr>HISTÓRICO DO MUNICÍPIO, CULTURA, ECONOMIA GEOGRAFIA, POLÍTICA LOCAL E ATUALIDADES</vt:lpstr>
      <vt:lpstr>Slide 7</vt:lpstr>
      <vt:lpstr>Slide 8</vt:lpstr>
      <vt:lpstr>INFORMAÇÕES GERAIS SOBRE AMARGOSA</vt:lpstr>
      <vt:lpstr>CLIMA</vt:lpstr>
      <vt:lpstr>BREVE HISTÓRICO DE AMARGOSA</vt:lpstr>
      <vt:lpstr>Slide 12</vt:lpstr>
      <vt:lpstr>Slide 13</vt:lpstr>
      <vt:lpstr>Slide 14</vt:lpstr>
      <vt:lpstr>Slide 15</vt:lpstr>
      <vt:lpstr>Slide 16</vt:lpstr>
      <vt:lpstr>Slide 17</vt:lpstr>
      <vt:lpstr>Slide 18</vt:lpstr>
      <vt:lpstr>Slide 19</vt:lpstr>
      <vt:lpstr>Slide 20</vt:lpstr>
      <vt:lpstr>Slide 21</vt:lpstr>
      <vt:lpstr>A ORIGEM DO NOME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13</cp:revision>
  <dcterms:created xsi:type="dcterms:W3CDTF">2023-09-05T23:24:48Z</dcterms:created>
  <dcterms:modified xsi:type="dcterms:W3CDTF">2023-09-06T01:21:03Z</dcterms:modified>
</cp:coreProperties>
</file>