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4365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535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24721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8679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3397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0585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159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7611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2891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187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17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797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3324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7642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9209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0833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B323-7995-42B1-B462-500EF2360C0A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7E725D5-A73F-4460-9F79-3794489118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8468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8000" dirty="0"/>
              <a:t>Patologias da Boca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pt-BR" sz="3200" dirty="0"/>
          </a:p>
          <a:p>
            <a:pPr algn="ctr"/>
            <a:r>
              <a:rPr lang="pt-BR" sz="3200" dirty="0"/>
              <a:t>Ana Rafaela Azevedo</a:t>
            </a:r>
          </a:p>
        </p:txBody>
      </p:sp>
    </p:spTree>
    <p:extLst>
      <p:ext uri="{BB962C8B-B14F-4D97-AF65-F5344CB8AC3E}">
        <p14:creationId xmlns:p14="http://schemas.microsoft.com/office/powerpoint/2010/main" val="1101401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/>
              <a:t>Papel da Saliva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/>
              <a:t>Saliva com pH normal, em torno de 7, com a proliferação bacteriana na boca, fica ácida, pH de 5,5;</a:t>
            </a:r>
          </a:p>
          <a:p>
            <a:pPr algn="just"/>
            <a:r>
              <a:rPr lang="pt-BR" sz="2000" dirty="0"/>
              <a:t>A mastigação promove a produção de saliva e pode ser responsável pela redução da </a:t>
            </a:r>
            <a:r>
              <a:rPr lang="pt-BR" sz="2000" dirty="0" err="1"/>
              <a:t>cariogenicidade</a:t>
            </a:r>
            <a:r>
              <a:rPr lang="pt-BR" sz="2000" dirty="0"/>
              <a:t> dos carboidratos fermentáveis consumidos com a refeição;</a:t>
            </a:r>
          </a:p>
          <a:p>
            <a:pPr algn="just"/>
            <a:r>
              <a:rPr lang="pt-BR" sz="2000" dirty="0"/>
              <a:t>A saliva é supersaturada de cálcio e fósforo. A partir do momento em que a ação tampão restaura o pH acima do ponto crítico, a </a:t>
            </a:r>
            <a:r>
              <a:rPr lang="pt-BR" sz="2000" dirty="0" err="1"/>
              <a:t>remineralização</a:t>
            </a:r>
            <a:r>
              <a:rPr lang="pt-BR" sz="2000" dirty="0"/>
              <a:t> pode ocorrer. Se o fluoreto estiver presente na saliva, os minerais são depositados na forma de </a:t>
            </a:r>
            <a:r>
              <a:rPr lang="pt-BR" sz="2000" dirty="0" err="1"/>
              <a:t>fluoroapatita</a:t>
            </a:r>
            <a:r>
              <a:rPr lang="pt-BR" sz="2000" dirty="0"/>
              <a:t>, que é resistente à erosão.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71317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 err="1"/>
              <a:t>Edentulismo</a:t>
            </a:r>
            <a:endParaRPr lang="pt-BR" sz="6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/>
              <a:t>A perda dentária pode ter um impacto significativo nos hábitos alimentares, refletindo na saúde (baixo peso – desnutrição);</a:t>
            </a:r>
          </a:p>
          <a:p>
            <a:pPr algn="just"/>
            <a:r>
              <a:rPr lang="pt-BR" sz="2000" dirty="0"/>
              <a:t> A função mastigatória comprometida devido ao </a:t>
            </a:r>
            <a:r>
              <a:rPr lang="pt-BR" sz="2000" dirty="0" err="1"/>
              <a:t>edentulismo</a:t>
            </a:r>
            <a:r>
              <a:rPr lang="pt-BR" sz="2000" dirty="0"/>
              <a:t> completo ou parcial, ou por dentaduras completas pode ter um impacto negativo na escolha de alimentos, resultando na redução da ingestão adequada de nutrientes;</a:t>
            </a:r>
          </a:p>
          <a:p>
            <a:pPr algn="just"/>
            <a:r>
              <a:rPr lang="pt-BR" sz="2000" dirty="0"/>
              <a:t>Este problema é mais evidente em adultos mais velhos e idosos, cujo apetite e ingestão podem está ainda mais comprometidos por doenças crônicas, isolamento social e uso de diversos medicamentos.</a:t>
            </a:r>
          </a:p>
        </p:txBody>
      </p:sp>
    </p:spTree>
    <p:extLst>
      <p:ext uri="{BB962C8B-B14F-4D97-AF65-F5344CB8AC3E}">
        <p14:creationId xmlns:p14="http://schemas.microsoft.com/office/powerpoint/2010/main" val="2018988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/>
              <a:t>Cuidado Nutricional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000" dirty="0" err="1"/>
              <a:t>Edentulismo</a:t>
            </a:r>
            <a:r>
              <a:rPr lang="pt-BR" sz="2000" dirty="0"/>
              <a:t> ou prótese dentária não ajustada, causam dificuldade no consumo de alimentos duros, crus, integrais e com maior teor de fibra;</a:t>
            </a:r>
          </a:p>
          <a:p>
            <a:pPr algn="just"/>
            <a:r>
              <a:rPr lang="pt-BR" sz="2000" dirty="0"/>
              <a:t>Avaliação e aconselhamento nutricional relacionado à saúde oral devem ser fornecidos aos indivíduos com </a:t>
            </a:r>
            <a:r>
              <a:rPr lang="pt-BR" sz="2000" dirty="0" err="1"/>
              <a:t>edentulismo</a:t>
            </a:r>
            <a:r>
              <a:rPr lang="pt-BR" sz="2000" dirty="0"/>
              <a:t> e/ou dentadura;</a:t>
            </a:r>
          </a:p>
          <a:p>
            <a:pPr algn="just"/>
            <a:r>
              <a:rPr lang="pt-BR" sz="2000" dirty="0"/>
              <a:t>Diretrizes simples devem ser fornecidas no preparo dos alimentos para minimizar a perda nutricional na rotina alimentar;</a:t>
            </a:r>
          </a:p>
          <a:p>
            <a:pPr algn="just"/>
            <a:r>
              <a:rPr lang="pt-BR" sz="2000" dirty="0"/>
              <a:t>Salientar a importância das dentaduras serem verificadas periodicamente por um profissional para um encaixe apropriado.</a:t>
            </a:r>
          </a:p>
        </p:txBody>
      </p:sp>
    </p:spTree>
    <p:extLst>
      <p:ext uri="{BB962C8B-B14F-4D97-AF65-F5344CB8AC3E}">
        <p14:creationId xmlns:p14="http://schemas.microsoft.com/office/powerpoint/2010/main" val="1808673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/>
              <a:t>Doença Periodontal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000" dirty="0"/>
              <a:t>Inflamação da gengiva com infecção ocasionada por bactéria oral e subsequente destruição do aparato de sustentação do dente. A periodontite não tratada resulta na perda gradual da sustentação óssea do dente; </a:t>
            </a:r>
          </a:p>
          <a:p>
            <a:pPr algn="just"/>
            <a:r>
              <a:rPr lang="pt-BR" sz="2000" dirty="0"/>
              <a:t>O progresso é influenciado pela saúde geral do hospedeiro e integridade do sistema imunológico;</a:t>
            </a:r>
          </a:p>
          <a:p>
            <a:pPr algn="just"/>
            <a:r>
              <a:rPr lang="pt-BR" sz="2000" dirty="0"/>
              <a:t>Os mecanismos de defesa do tecido gengival, da barreira epitelial e da saliva são afetados pela ingestão alimentar e pelo estado nutricional;</a:t>
            </a:r>
          </a:p>
          <a:p>
            <a:pPr algn="just"/>
            <a:r>
              <a:rPr lang="pt-BR" sz="2000" dirty="0"/>
              <a:t>Fatores importantes: higiene oral, integridade do sistema imunológico e nutrição ideal. </a:t>
            </a:r>
          </a:p>
        </p:txBody>
      </p:sp>
    </p:spTree>
    <p:extLst>
      <p:ext uri="{BB962C8B-B14F-4D97-AF65-F5344CB8AC3E}">
        <p14:creationId xmlns:p14="http://schemas.microsoft.com/office/powerpoint/2010/main" val="256599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6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Cuidado Nutricional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/>
              <a:t>A falta de vitamina C, </a:t>
            </a:r>
            <a:r>
              <a:rPr lang="pt-BR" sz="2000" dirty="0" err="1"/>
              <a:t>folato</a:t>
            </a:r>
            <a:r>
              <a:rPr lang="pt-BR" sz="2000" dirty="0"/>
              <a:t> e zinco aumenta a permeabilidade da barreira gengival no sulco gengival, aumentando a suscetibilidade a doenças periodontais;</a:t>
            </a:r>
          </a:p>
          <a:p>
            <a:pPr algn="just"/>
            <a:r>
              <a:rPr lang="pt-BR" sz="2000" dirty="0"/>
              <a:t>As vitaminas A, E, β-caroteno, e proteínas, tem uma função na manutenção gengival e na integridade do sistema imunológico;</a:t>
            </a:r>
          </a:p>
          <a:p>
            <a:pPr algn="just"/>
            <a:r>
              <a:rPr lang="pt-BR" sz="2000" dirty="0"/>
              <a:t>As funções do cálcio e da vitamina D estão relacionadas à ligação entre a osteoporose e a doença periodontal;</a:t>
            </a:r>
          </a:p>
          <a:p>
            <a:pPr algn="just"/>
            <a:r>
              <a:rPr lang="pt-BR" sz="2000" dirty="0"/>
              <a:t>Importante o consumo de laticínios, fontes ricas em cálcio e vitamina D.</a:t>
            </a:r>
          </a:p>
        </p:txBody>
      </p:sp>
    </p:spTree>
    <p:extLst>
      <p:ext uri="{BB962C8B-B14F-4D97-AF65-F5344CB8AC3E}">
        <p14:creationId xmlns:p14="http://schemas.microsoft.com/office/powerpoint/2010/main" val="3041410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5400" dirty="0"/>
              <a:t>Doenças Sistêmicas e </a:t>
            </a:r>
            <a:br>
              <a:rPr lang="pt-BR" sz="5400" dirty="0"/>
            </a:br>
            <a:r>
              <a:rPr lang="pt-BR" sz="5400" dirty="0"/>
              <a:t>Crônicas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pPr algn="just"/>
            <a:r>
              <a:rPr lang="pt-BR" sz="2000" dirty="0"/>
              <a:t>Algumas patologias têm um impacto importante na integridade da cavidade oral e na capacidade de ingestão de alimentos, que pode como consequência afetar o estado nutricional;</a:t>
            </a:r>
          </a:p>
          <a:p>
            <a:pPr algn="just"/>
            <a:r>
              <a:rPr lang="pt-BR" sz="2000" dirty="0"/>
              <a:t>Dificultando seguir uma dieta adequada para o próprio tratamento nutricional clínico da patologia apresentada;</a:t>
            </a:r>
          </a:p>
          <a:p>
            <a:pPr algn="just"/>
            <a:r>
              <a:rPr lang="pt-BR" sz="2000" dirty="0"/>
              <a:t>Diversos medicamentos podem também alterar a integridade da mucosa oral, o paladar e a produção de saliva.</a:t>
            </a:r>
          </a:p>
        </p:txBody>
      </p:sp>
    </p:spTree>
    <p:extLst>
      <p:ext uri="{BB962C8B-B14F-4D97-AF65-F5344CB8AC3E}">
        <p14:creationId xmlns:p14="http://schemas.microsoft.com/office/powerpoint/2010/main" val="1933225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/>
              <a:t>Diabetes Mellitus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O não controle ou controle inadequado da glicemia, leva ao aparecimento de:</a:t>
            </a:r>
          </a:p>
          <a:p>
            <a:pPr marL="0" indent="0">
              <a:buNone/>
            </a:pPr>
            <a:endParaRPr lang="pt-BR" sz="2000" dirty="0"/>
          </a:p>
          <a:p>
            <a:r>
              <a:rPr lang="pt-BR" sz="2000" dirty="0"/>
              <a:t>Síndrome da ardência bucal;</a:t>
            </a:r>
          </a:p>
          <a:p>
            <a:r>
              <a:rPr lang="pt-BR" sz="2000" dirty="0"/>
              <a:t>Doença periodontal;</a:t>
            </a:r>
          </a:p>
          <a:p>
            <a:r>
              <a:rPr lang="pt-BR" sz="2000" dirty="0"/>
              <a:t>Candidíase;</a:t>
            </a:r>
          </a:p>
          <a:p>
            <a:r>
              <a:rPr lang="pt-BR" sz="2000" dirty="0"/>
              <a:t>Cáries dentárias;</a:t>
            </a:r>
          </a:p>
          <a:p>
            <a:r>
              <a:rPr lang="pt-BR" sz="2000" dirty="0"/>
              <a:t>Xerostomia.</a:t>
            </a:r>
          </a:p>
        </p:txBody>
      </p:sp>
    </p:spTree>
    <p:extLst>
      <p:ext uri="{BB962C8B-B14F-4D97-AF65-F5344CB8AC3E}">
        <p14:creationId xmlns:p14="http://schemas.microsoft.com/office/powerpoint/2010/main" val="2345827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/>
              <a:t>Infecções </a:t>
            </a:r>
            <a:r>
              <a:rPr lang="pt-BR" sz="6000" dirty="0" err="1"/>
              <a:t>Fúngicas</a:t>
            </a:r>
            <a:endParaRPr lang="pt-BR" sz="6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As úlceras que acompanham as infecções </a:t>
            </a:r>
            <a:r>
              <a:rPr lang="pt-BR" dirty="0" err="1"/>
              <a:t>fúngicas</a:t>
            </a:r>
            <a:r>
              <a:rPr lang="pt-BR" dirty="0"/>
              <a:t> na orofaringe causam queimação, dor na boca e disfagia;</a:t>
            </a:r>
          </a:p>
          <a:p>
            <a:pPr algn="just"/>
            <a:r>
              <a:rPr lang="pt-BR" sz="2400" b="1" dirty="0"/>
              <a:t>Cuidado Nutricional</a:t>
            </a:r>
          </a:p>
          <a:p>
            <a:pPr algn="just"/>
            <a:r>
              <a:rPr lang="pt-BR" dirty="0"/>
              <a:t>Alimentos ou bebidas muito quentes ou frias e apimentadas, alimentos azedos ou ácidos devem ser evitados;</a:t>
            </a:r>
          </a:p>
          <a:p>
            <a:pPr algn="just"/>
            <a:r>
              <a:rPr lang="pt-BR" dirty="0"/>
              <a:t>Refeições pequenas e frequentes seguidas da higienização bucal, devem ser orientadas;</a:t>
            </a:r>
          </a:p>
          <a:p>
            <a:pPr algn="just"/>
            <a:r>
              <a:rPr lang="pt-BR" dirty="0"/>
              <a:t>Suplementos orais com alto teor de caloria e proteína podem ser necessários para suprir as necessidades nutricionais e otimizar o tratamento.</a:t>
            </a:r>
          </a:p>
        </p:txBody>
      </p:sp>
    </p:spTree>
    <p:extLst>
      <p:ext uri="{BB962C8B-B14F-4D97-AF65-F5344CB8AC3E}">
        <p14:creationId xmlns:p14="http://schemas.microsoft.com/office/powerpoint/2010/main" val="1963735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6000" dirty="0"/>
              <a:t>Cânceres de Cabeça e Pescoço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pPr algn="just"/>
            <a:r>
              <a:rPr lang="pt-BR" sz="2000" dirty="0"/>
              <a:t>Os cânceres de cabeça, pescoço, incluindo o oral, podem alterar o estado nutricional devido a localização dos tumores e às cirurgias e terapias utilizadas nos tratamentos destes tipos de câncer;</a:t>
            </a:r>
          </a:p>
          <a:p>
            <a:pPr algn="just"/>
            <a:r>
              <a:rPr lang="pt-BR" sz="2000" dirty="0"/>
              <a:t>Pode alterar a capacidade de ingestão e/ou deglutição, assim como a capacidade de produção de saliva;</a:t>
            </a:r>
          </a:p>
          <a:p>
            <a:pPr algn="just"/>
            <a:r>
              <a:rPr lang="pt-BR" sz="2000" dirty="0"/>
              <a:t>A conduta dietética foca nas recomendações descritas previamente para a xerostomia, disfagia, juntamente com as descritas para esses tipos de câncer.</a:t>
            </a:r>
          </a:p>
        </p:txBody>
      </p:sp>
    </p:spTree>
    <p:extLst>
      <p:ext uri="{BB962C8B-B14F-4D97-AF65-F5344CB8AC3E}">
        <p14:creationId xmlns:p14="http://schemas.microsoft.com/office/powerpoint/2010/main" val="35267266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/>
              <a:t>HIV e AIDS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Ocasionam imunológico comprometido, desnutrição preexistente e consequências gastrointestinais;</a:t>
            </a:r>
          </a:p>
          <a:p>
            <a:pPr algn="just"/>
            <a:r>
              <a:rPr lang="pt-BR" dirty="0"/>
              <a:t>Levam a infecções virais e </a:t>
            </a:r>
            <a:r>
              <a:rPr lang="pt-BR" dirty="0" err="1"/>
              <a:t>fúngicas</a:t>
            </a:r>
            <a:r>
              <a:rPr lang="pt-BR" dirty="0"/>
              <a:t>, estomatite, xerostomia, doença periodontal e sarcoma de </a:t>
            </a:r>
            <a:r>
              <a:rPr lang="pt-BR" dirty="0" err="1"/>
              <a:t>Kaposi</a:t>
            </a:r>
            <a:r>
              <a:rPr lang="pt-BR" dirty="0"/>
              <a:t> (câncer de tecidos moles);</a:t>
            </a:r>
          </a:p>
          <a:p>
            <a:pPr algn="just"/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/>
          <a:srcRect l="21011" t="23195" r="21328" b="29798"/>
          <a:stretch/>
        </p:blipFill>
        <p:spPr>
          <a:xfrm>
            <a:off x="3580326" y="3576384"/>
            <a:ext cx="6864439" cy="3069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637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/>
              <a:t>Introdução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000" dirty="0"/>
              <a:t>Nutrição e dieta afetam a cavidade oral, e o estado da cavidade oral pode afetar a capacidade de consumir uma dieta adequada e alcançar um equilíbrio de nutrientes;</a:t>
            </a:r>
          </a:p>
          <a:p>
            <a:pPr algn="just"/>
            <a:r>
              <a:rPr lang="pt-BR" sz="2000" dirty="0"/>
              <a:t>A dieta e a nutrição desempenham um papel importante no desenvolvimento dental, integridade da gengiva e da mucosa, força óssea e na prevenção e condução das doenças da cavidade oral;</a:t>
            </a:r>
          </a:p>
          <a:p>
            <a:pPr algn="just"/>
            <a:r>
              <a:rPr lang="pt-BR" sz="2000" dirty="0"/>
              <a:t>A dieta tem um efeito local na integridade do dente, o tipo, a forma e a frequência de alimentos e bebidas consumidas têm um efeito direto no pH oral e na atividade microbiana;</a:t>
            </a:r>
          </a:p>
          <a:p>
            <a:pPr algn="just"/>
            <a:r>
              <a:rPr lang="pt-BR" sz="2000" dirty="0"/>
              <a:t>A nutrição afeta sistemicamente o desenvolvimento, a manutenção e o reparo dos dentes e dos tecidos orais.</a:t>
            </a:r>
          </a:p>
        </p:txBody>
      </p:sp>
    </p:spTree>
    <p:extLst>
      <p:ext uri="{BB962C8B-B14F-4D97-AF65-F5344CB8AC3E}">
        <p14:creationId xmlns:p14="http://schemas.microsoft.com/office/powerpoint/2010/main" val="17610689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/>
              <a:t>Xerostomia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A falta de saliva impede todos os aspectos da ingestão, desde a mastigação, a formação de bolo alimentar, a deglutição e o paladar;</a:t>
            </a:r>
          </a:p>
          <a:p>
            <a:pPr algn="just"/>
            <a:r>
              <a:rPr lang="pt-BR" dirty="0"/>
              <a:t>Causa dor e aumenta o risco de cáries dentárias e infecções;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sz="2000" b="1" dirty="0"/>
              <a:t>Cuidado Nutricional</a:t>
            </a:r>
          </a:p>
          <a:p>
            <a:pPr algn="just"/>
            <a:r>
              <a:rPr lang="pt-BR" dirty="0"/>
              <a:t>As diretrizes dietéticas focam o uso de alimentos úmidos sem adição de pimenta e condimentos apimentados, aumento do consumo de líquidos durante e entre todas as refeições e lanches, e escolhas alimentares ponderadas;</a:t>
            </a:r>
          </a:p>
          <a:p>
            <a:pPr algn="just"/>
            <a:r>
              <a:rPr lang="pt-BR" dirty="0"/>
              <a:t>Beber água com gotas de limão ou efervescentes com sabores cítricos ou chupar frutas azedas e geladas ou balas sem açúcar pode ajudar.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05358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/>
              <a:t>Referência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92925" y="1468191"/>
            <a:ext cx="8915400" cy="5177307"/>
          </a:xfrm>
        </p:spPr>
        <p:txBody>
          <a:bodyPr>
            <a:normAutofit/>
          </a:bodyPr>
          <a:lstStyle/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MAHAM, L. Kathleen; ESCOTT-STUMP, Sylvia; RAYMOND, Janice L. </a:t>
            </a:r>
            <a:r>
              <a:rPr lang="pt-BR" dirty="0" err="1"/>
              <a:t>Krause</a:t>
            </a:r>
            <a:r>
              <a:rPr lang="pt-BR" dirty="0"/>
              <a:t>: Alimentos, Nutrição e </a:t>
            </a:r>
            <a:r>
              <a:rPr lang="pt-BR" dirty="0" err="1"/>
              <a:t>Dietoterapia</a:t>
            </a:r>
            <a:r>
              <a:rPr lang="pt-BR" dirty="0"/>
              <a:t>. Ed. (13). Rio de Janeiro, </a:t>
            </a:r>
            <a:r>
              <a:rPr lang="pt-BR" dirty="0" err="1"/>
              <a:t>Elsevier</a:t>
            </a:r>
            <a:r>
              <a:rPr lang="pt-BR" dirty="0"/>
              <a:t>, 2012.</a:t>
            </a:r>
          </a:p>
          <a:p>
            <a:pPr algn="just"/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4400" dirty="0"/>
              <a:t>Obrigada!</a:t>
            </a:r>
          </a:p>
          <a:p>
            <a:pPr marL="0" indent="0" algn="ctr">
              <a:buNone/>
            </a:pPr>
            <a:endParaRPr lang="pt-BR" sz="4400" dirty="0"/>
          </a:p>
          <a:p>
            <a:pPr marL="0" indent="0" algn="ctr">
              <a:buNone/>
            </a:pP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3040321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000" dirty="0"/>
              <a:t>O desenvolvimento dental primário inicia-se entre o 2° e o 3° mês da gestação. A mineralização começa aproximadamente aos 4 meses de gestação e continua durante os anos da pré-adolescência;</a:t>
            </a:r>
          </a:p>
          <a:p>
            <a:pPr algn="just"/>
            <a:r>
              <a:rPr lang="pt-BR" sz="2000" dirty="0"/>
              <a:t>Os dentes são formados pela mineralização, na dentina a proteína presente é o colágeno, que depende da vitamina C para síntese;</a:t>
            </a:r>
          </a:p>
          <a:p>
            <a:pPr algn="just"/>
            <a:r>
              <a:rPr lang="pt-BR" sz="2000" dirty="0"/>
              <a:t> A vitamina D é essencial para  que o cálcio e o fósforo sejam depositados em cristais de </a:t>
            </a:r>
            <a:r>
              <a:rPr lang="pt-BR" sz="2000" dirty="0" err="1"/>
              <a:t>hidroxiapatita</a:t>
            </a:r>
            <a:r>
              <a:rPr lang="pt-BR" sz="2000" dirty="0"/>
              <a:t>, uma forma de cálcio e fósforo que ocorre naturalmente e é o componente mineral do esmalte e da dentina;</a:t>
            </a:r>
          </a:p>
          <a:p>
            <a:pPr algn="just"/>
            <a:r>
              <a:rPr lang="pt-BR" sz="2000" dirty="0"/>
              <a:t>Fluoreto adicionado à </a:t>
            </a:r>
            <a:r>
              <a:rPr lang="pt-BR" sz="2000" dirty="0" err="1"/>
              <a:t>hidroxiapatita</a:t>
            </a:r>
            <a:r>
              <a:rPr lang="pt-BR" sz="2000" dirty="0"/>
              <a:t> fornece propriedades únicas resistentes a cáries dos dentes tanto nos períodos de desenvolvimento pré-natal como pós-natal.</a:t>
            </a:r>
          </a:p>
        </p:txBody>
      </p:sp>
    </p:spTree>
    <p:extLst>
      <p:ext uri="{BB962C8B-B14F-4D97-AF65-F5344CB8AC3E}">
        <p14:creationId xmlns:p14="http://schemas.microsoft.com/office/powerpoint/2010/main" val="983741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4867"/>
          <a:stretch/>
        </p:blipFill>
        <p:spPr>
          <a:xfrm>
            <a:off x="3696237" y="669701"/>
            <a:ext cx="6335176" cy="5808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692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2404078" y="3747753"/>
            <a:ext cx="9285668" cy="25498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/>
              <a:t>Cáries Dentárias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000" dirty="0"/>
              <a:t>A cárie dentária é uma doença oral infecciosa na qual ácidos orgânicos produzidos pelo metabolismo levam à desmineralização gradual do esmalte do dente, seguida de rápida destruição da estrutura do dente;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Quatro fatores simultâneos:</a:t>
            </a:r>
          </a:p>
          <a:p>
            <a:pPr marL="0" indent="0" algn="just">
              <a:buNone/>
            </a:pPr>
            <a:r>
              <a:rPr lang="pt-BR" sz="2000" dirty="0">
                <a:solidFill>
                  <a:schemeClr val="bg1"/>
                </a:solidFill>
              </a:rPr>
              <a:t>    1 Suscetibilidade do hospedeiro portador ou do dente; </a:t>
            </a:r>
          </a:p>
          <a:p>
            <a:pPr marL="0" indent="0" algn="just">
              <a:buNone/>
            </a:pPr>
            <a:r>
              <a:rPr lang="pt-BR" sz="2000" dirty="0">
                <a:solidFill>
                  <a:schemeClr val="bg1"/>
                </a:solidFill>
              </a:rPr>
              <a:t>    2  Micro-organismos como o </a:t>
            </a:r>
            <a:r>
              <a:rPr lang="pt-BR" sz="2000" dirty="0" err="1">
                <a:solidFill>
                  <a:schemeClr val="bg1"/>
                </a:solidFill>
              </a:rPr>
              <a:t>Streptococcus</a:t>
            </a:r>
            <a:r>
              <a:rPr lang="pt-BR" sz="2000" dirty="0">
                <a:solidFill>
                  <a:schemeClr val="bg1"/>
                </a:solidFill>
              </a:rPr>
              <a:t> ou </a:t>
            </a:r>
            <a:r>
              <a:rPr lang="pt-BR" sz="2000" dirty="0" err="1">
                <a:solidFill>
                  <a:schemeClr val="bg1"/>
                </a:solidFill>
              </a:rPr>
              <a:t>Lactobacillus</a:t>
            </a:r>
            <a:r>
              <a:rPr lang="pt-BR" sz="2000" dirty="0">
                <a:solidFill>
                  <a:schemeClr val="bg1"/>
                </a:solidFill>
              </a:rPr>
              <a:t>; </a:t>
            </a:r>
          </a:p>
          <a:p>
            <a:pPr marL="0" indent="0" algn="just">
              <a:buNone/>
            </a:pPr>
            <a:r>
              <a:rPr lang="pt-BR" sz="2000" dirty="0">
                <a:solidFill>
                  <a:schemeClr val="bg1"/>
                </a:solidFill>
              </a:rPr>
              <a:t>    3  Dieta com carboidratos fermentáveis (substrato para bactéria); </a:t>
            </a:r>
          </a:p>
          <a:p>
            <a:pPr marL="0" indent="0" algn="just">
              <a:buNone/>
            </a:pPr>
            <a:r>
              <a:rPr lang="pt-BR" sz="2000" dirty="0">
                <a:solidFill>
                  <a:schemeClr val="bg1"/>
                </a:solidFill>
              </a:rPr>
              <a:t>    4 Tempo na boca para a bactéria metabolizar, produção de ácido.</a:t>
            </a:r>
          </a:p>
        </p:txBody>
      </p:sp>
    </p:spTree>
    <p:extLst>
      <p:ext uri="{BB962C8B-B14F-4D97-AF65-F5344CB8AC3E}">
        <p14:creationId xmlns:p14="http://schemas.microsoft.com/office/powerpoint/2010/main" val="2245918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2589212" y="3580328"/>
            <a:ext cx="7597977" cy="31553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800" dirty="0"/>
              <a:t>Carboidratos Fermentáveis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511899"/>
          </a:xfrm>
        </p:spPr>
        <p:txBody>
          <a:bodyPr>
            <a:normAutofit/>
          </a:bodyPr>
          <a:lstStyle/>
          <a:p>
            <a:r>
              <a:rPr lang="pt-BR" dirty="0"/>
              <a:t>Suscetíveis às ações da amilase salivar.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sz="2000" b="1" dirty="0" err="1"/>
              <a:t>Cariogenicidade</a:t>
            </a:r>
            <a:r>
              <a:rPr lang="pt-BR" sz="2000" b="1" dirty="0"/>
              <a:t> dos alimentos</a:t>
            </a:r>
            <a:r>
              <a:rPr lang="pt-BR" b="1" dirty="0"/>
              <a:t>: </a:t>
            </a:r>
            <a:r>
              <a:rPr lang="pt-BR" dirty="0"/>
              <a:t>propriedades de promoção de cáries da dieta ou alimento;</a:t>
            </a:r>
          </a:p>
          <a:p>
            <a:r>
              <a:rPr lang="pt-BR" sz="2000" b="1" dirty="0">
                <a:solidFill>
                  <a:schemeClr val="bg1"/>
                </a:solidFill>
              </a:rPr>
              <a:t>Fatores que Afetam a </a:t>
            </a:r>
            <a:r>
              <a:rPr lang="pt-BR" sz="2000" b="1" dirty="0" err="1">
                <a:solidFill>
                  <a:schemeClr val="bg1"/>
                </a:solidFill>
              </a:rPr>
              <a:t>Cariogenicidade</a:t>
            </a:r>
            <a:r>
              <a:rPr lang="pt-BR" sz="2000" b="1" dirty="0">
                <a:solidFill>
                  <a:schemeClr val="bg1"/>
                </a:solidFill>
              </a:rPr>
              <a:t> de Alimentos:</a:t>
            </a:r>
          </a:p>
          <a:p>
            <a:r>
              <a:rPr lang="pt-BR" sz="1900" dirty="0">
                <a:solidFill>
                  <a:schemeClr val="bg1"/>
                </a:solidFill>
              </a:rPr>
              <a:t>Frequência do consumo;</a:t>
            </a:r>
          </a:p>
          <a:p>
            <a:r>
              <a:rPr lang="pt-BR" sz="1900" dirty="0">
                <a:solidFill>
                  <a:schemeClr val="bg1"/>
                </a:solidFill>
              </a:rPr>
              <a:t>Forma do alimento (líquido ou sólido, de lenta dissolução);</a:t>
            </a:r>
          </a:p>
          <a:p>
            <a:r>
              <a:rPr lang="pt-BR" sz="1900" dirty="0">
                <a:solidFill>
                  <a:schemeClr val="bg1"/>
                </a:solidFill>
              </a:rPr>
              <a:t>Sequência de ingestão de certos alimentos e bebidas;</a:t>
            </a:r>
          </a:p>
          <a:p>
            <a:r>
              <a:rPr lang="pt-BR" sz="1900" dirty="0">
                <a:solidFill>
                  <a:schemeClr val="bg1"/>
                </a:solidFill>
              </a:rPr>
              <a:t>Combinação de alimentos;</a:t>
            </a:r>
          </a:p>
          <a:p>
            <a:r>
              <a:rPr lang="pt-BR" sz="1900" dirty="0">
                <a:solidFill>
                  <a:schemeClr val="bg1"/>
                </a:solidFill>
              </a:rPr>
              <a:t>Composição dos nutrientes de alimentos e bebidas;</a:t>
            </a:r>
          </a:p>
          <a:p>
            <a:r>
              <a:rPr lang="pt-BR" sz="1900" dirty="0">
                <a:solidFill>
                  <a:schemeClr val="bg1"/>
                </a:solidFill>
              </a:rPr>
              <a:t>Duração da exposição do dente.</a:t>
            </a:r>
          </a:p>
        </p:txBody>
      </p:sp>
    </p:spTree>
    <p:extLst>
      <p:ext uri="{BB962C8B-B14F-4D97-AF65-F5344CB8AC3E}">
        <p14:creationId xmlns:p14="http://schemas.microsoft.com/office/powerpoint/2010/main" val="483887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800" dirty="0">
                <a:solidFill>
                  <a:prstClr val="black">
                    <a:lumMod val="85000"/>
                    <a:lumOff val="15000"/>
                  </a:prstClr>
                </a:solidFill>
              </a:rPr>
              <a:t>Carboidratos Fermentáveis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Fontes: </a:t>
            </a:r>
          </a:p>
          <a:p>
            <a:r>
              <a:rPr lang="pt-BR" sz="2000" b="1" dirty="0"/>
              <a:t>Naturais</a:t>
            </a:r>
            <a:r>
              <a:rPr lang="pt-BR" sz="2000" dirty="0"/>
              <a:t> - grãos, frutas e leite;</a:t>
            </a:r>
          </a:p>
          <a:p>
            <a:pPr marL="0" indent="0">
              <a:buNone/>
            </a:pPr>
            <a:r>
              <a:rPr lang="pt-BR" sz="2000" dirty="0"/>
              <a:t>     OBS: frutas com maior teor de liquido são menos </a:t>
            </a:r>
            <a:r>
              <a:rPr lang="pt-BR" sz="2000" dirty="0" err="1"/>
              <a:t>cariogênicas</a:t>
            </a:r>
            <a:r>
              <a:rPr lang="pt-BR" sz="2000" dirty="0"/>
              <a:t>;</a:t>
            </a:r>
          </a:p>
          <a:p>
            <a:pPr algn="just"/>
            <a:r>
              <a:rPr lang="pt-BR" sz="2000" b="1" dirty="0"/>
              <a:t>Industrializados</a:t>
            </a:r>
            <a:r>
              <a:rPr lang="pt-BR" sz="2000" dirty="0"/>
              <a:t>  - alimentos que tem como base o carboidrato refinado e é adicionado a sua composição, açúcares para sabor e/ou conservação;</a:t>
            </a:r>
          </a:p>
          <a:p>
            <a:pPr algn="just"/>
            <a:r>
              <a:rPr lang="pt-BR" sz="2000" dirty="0"/>
              <a:t>Todas as formas dietéticas do açúcar, incluindo o mel, melado, açúcar mascavo e xarope de milho têm potencial </a:t>
            </a:r>
            <a:r>
              <a:rPr lang="pt-BR" sz="2000" dirty="0" err="1"/>
              <a:t>cariogênico</a:t>
            </a:r>
            <a:r>
              <a:rPr lang="pt-BR" sz="2000" dirty="0"/>
              <a:t> e podem ser utilizadas pela bactéria para produzir ácido orgânico.</a:t>
            </a:r>
          </a:p>
          <a:p>
            <a:pPr marL="0" indent="0" algn="just">
              <a:buNone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853717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2589212" y="2537138"/>
            <a:ext cx="9117684" cy="15841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/>
              <a:t>Outros Alimentos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800" b="1" dirty="0"/>
          </a:p>
          <a:p>
            <a:pPr algn="just"/>
            <a:r>
              <a:rPr lang="pt-BR" sz="3200" b="1" dirty="0" err="1">
                <a:solidFill>
                  <a:schemeClr val="bg1"/>
                </a:solidFill>
              </a:rPr>
              <a:t>Cariostáticos</a:t>
            </a:r>
            <a:r>
              <a:rPr lang="pt-BR" sz="3200" b="1" dirty="0">
                <a:solidFill>
                  <a:schemeClr val="bg1"/>
                </a:solidFill>
              </a:rPr>
              <a:t>:</a:t>
            </a:r>
            <a:r>
              <a:rPr lang="pt-BR" b="1" dirty="0">
                <a:solidFill>
                  <a:schemeClr val="bg1"/>
                </a:solidFill>
              </a:rPr>
              <a:t> </a:t>
            </a:r>
            <a:r>
              <a:rPr lang="pt-BR" dirty="0">
                <a:solidFill>
                  <a:schemeClr val="bg1"/>
                </a:solidFill>
              </a:rPr>
              <a:t>não contribuem para cárie, não são metabolizados por microrganismos na placa e não causam uma redução no pH salivar para 5,5 ou menos em 30 minutos;</a:t>
            </a:r>
          </a:p>
          <a:p>
            <a:pPr algn="just"/>
            <a:endParaRPr lang="pt-BR" dirty="0">
              <a:solidFill>
                <a:schemeClr val="bg1"/>
              </a:solidFill>
            </a:endParaRPr>
          </a:p>
          <a:p>
            <a:r>
              <a:rPr lang="pt-BR" b="1" dirty="0"/>
              <a:t>Exemplos:</a:t>
            </a:r>
          </a:p>
          <a:p>
            <a:r>
              <a:rPr lang="pt-BR" dirty="0"/>
              <a:t>Alimentos com proteínas como ovos, peixe, carne, frango, gordura e a maioria das hortaliças.</a:t>
            </a:r>
          </a:p>
        </p:txBody>
      </p:sp>
    </p:spTree>
    <p:extLst>
      <p:ext uri="{BB962C8B-B14F-4D97-AF65-F5344CB8AC3E}">
        <p14:creationId xmlns:p14="http://schemas.microsoft.com/office/powerpoint/2010/main" val="804061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2395470" y="1905000"/>
            <a:ext cx="9414457" cy="1482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6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Outros Alimentos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200" b="1" dirty="0" err="1">
                <a:solidFill>
                  <a:schemeClr val="bg1"/>
                </a:solidFill>
              </a:rPr>
              <a:t>Anticariogênicos</a:t>
            </a:r>
            <a:r>
              <a:rPr lang="pt-BR" sz="3200" b="1" dirty="0">
                <a:solidFill>
                  <a:schemeClr val="bg1"/>
                </a:solidFill>
              </a:rPr>
              <a:t>: </a:t>
            </a:r>
            <a:r>
              <a:rPr lang="pt-BR" dirty="0">
                <a:solidFill>
                  <a:schemeClr val="bg1"/>
                </a:solidFill>
              </a:rPr>
              <a:t>são aqueles que impedem que a placa reconheça um alimento </a:t>
            </a:r>
            <a:r>
              <a:rPr lang="pt-BR" dirty="0" err="1">
                <a:solidFill>
                  <a:schemeClr val="bg1"/>
                </a:solidFill>
              </a:rPr>
              <a:t>acidogênico</a:t>
            </a:r>
            <a:r>
              <a:rPr lang="pt-BR" dirty="0">
                <a:solidFill>
                  <a:schemeClr val="bg1"/>
                </a:solidFill>
              </a:rPr>
              <a:t> logo que é ingerido</a:t>
            </a:r>
            <a:r>
              <a:rPr lang="pt-BR" dirty="0"/>
              <a:t>.</a:t>
            </a:r>
          </a:p>
          <a:p>
            <a:pPr algn="just"/>
            <a:endParaRPr lang="pt-BR" dirty="0"/>
          </a:p>
          <a:p>
            <a:pPr algn="just"/>
            <a:r>
              <a:rPr lang="pt-BR" b="1" dirty="0"/>
              <a:t>Exemplos:</a:t>
            </a:r>
            <a:r>
              <a:rPr lang="pt-BR" dirty="0"/>
              <a:t> </a:t>
            </a:r>
          </a:p>
          <a:p>
            <a:pPr algn="just"/>
            <a:r>
              <a:rPr lang="pt-BR" dirty="0"/>
              <a:t>Queijos como cheddar envelhecido, </a:t>
            </a:r>
            <a:r>
              <a:rPr lang="pt-BR" dirty="0" err="1"/>
              <a:t>Monterey</a:t>
            </a:r>
            <a:r>
              <a:rPr lang="pt-BR" dirty="0"/>
              <a:t> Jack e suíço, em função da caseína, cálcio e fosfato encontrados no queijo;</a:t>
            </a:r>
          </a:p>
          <a:p>
            <a:pPr algn="just"/>
            <a:r>
              <a:rPr lang="pt-BR" dirty="0"/>
              <a:t>O álcool de açúcar com cinco carbonos, xilitol;</a:t>
            </a:r>
          </a:p>
          <a:p>
            <a:pPr marL="0" indent="0" algn="just">
              <a:buNone/>
            </a:pPr>
            <a:r>
              <a:rPr lang="pt-BR" dirty="0"/>
              <a:t>OBS: porque a bactéria não pode metabolizar açúcares de cinco carbonos da mesma maneira que açúcares de seis carbonos, como a glicose, sacarose e frutose.</a:t>
            </a:r>
          </a:p>
        </p:txBody>
      </p:sp>
    </p:spTree>
    <p:extLst>
      <p:ext uri="{BB962C8B-B14F-4D97-AF65-F5344CB8AC3E}">
        <p14:creationId xmlns:p14="http://schemas.microsoft.com/office/powerpoint/2010/main" val="206778036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1979</TotalTime>
  <Words>1503</Words>
  <Application>Microsoft Office PowerPoint</Application>
  <PresentationFormat>Widescreen</PresentationFormat>
  <Paragraphs>118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Wingdings 3</vt:lpstr>
      <vt:lpstr>Cacho</vt:lpstr>
      <vt:lpstr>Patologias da Boca</vt:lpstr>
      <vt:lpstr>Introdução</vt:lpstr>
      <vt:lpstr>Introdução</vt:lpstr>
      <vt:lpstr>Apresentação do PowerPoint</vt:lpstr>
      <vt:lpstr>Cáries Dentárias</vt:lpstr>
      <vt:lpstr>Carboidratos Fermentáveis</vt:lpstr>
      <vt:lpstr>Carboidratos Fermentáveis</vt:lpstr>
      <vt:lpstr>Outros Alimentos</vt:lpstr>
      <vt:lpstr>Outros Alimentos</vt:lpstr>
      <vt:lpstr>Papel da Saliva</vt:lpstr>
      <vt:lpstr>Edentulismo</vt:lpstr>
      <vt:lpstr>Cuidado Nutricional</vt:lpstr>
      <vt:lpstr>Doença Periodontal</vt:lpstr>
      <vt:lpstr>Cuidado Nutricional</vt:lpstr>
      <vt:lpstr>Doenças Sistêmicas e  Crônicas</vt:lpstr>
      <vt:lpstr>Diabetes Mellitus</vt:lpstr>
      <vt:lpstr>Infecções Fúngicas</vt:lpstr>
      <vt:lpstr>Cânceres de Cabeça e Pescoço</vt:lpstr>
      <vt:lpstr>HIV e AIDS</vt:lpstr>
      <vt:lpstr>Xerostomia</vt:lpstr>
      <vt:lpstr>Referência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Patologias da boca</dc:title>
  <dc:creator>Ana Rafaela</dc:creator>
  <cp:lastModifiedBy>Paulo Henrique Santana de Souza</cp:lastModifiedBy>
  <cp:revision>40</cp:revision>
  <dcterms:created xsi:type="dcterms:W3CDTF">2021-07-26T15:29:58Z</dcterms:created>
  <dcterms:modified xsi:type="dcterms:W3CDTF">2023-03-22T18:13:40Z</dcterms:modified>
</cp:coreProperties>
</file>