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67" r:id="rId3"/>
    <p:sldId id="268" r:id="rId4"/>
    <p:sldId id="269" r:id="rId5"/>
    <p:sldId id="270" r:id="rId6"/>
    <p:sldId id="271" r:id="rId7"/>
    <p:sldId id="272" r:id="rId8"/>
    <p:sldId id="273" r:id="rId9"/>
    <p:sldId id="260" r:id="rId10"/>
    <p:sldId id="261" r:id="rId11"/>
    <p:sldId id="262" r:id="rId12"/>
    <p:sldId id="263" r:id="rId13"/>
    <p:sldId id="264" r:id="rId14"/>
    <p:sldId id="265" r:id="rId15"/>
    <p:sldId id="266" r:id="rId16"/>
    <p:sldId id="274" r:id="rId17"/>
    <p:sldId id="275" r:id="rId18"/>
    <p:sldId id="276" r:id="rId19"/>
    <p:sldId id="277" r:id="rId20"/>
    <p:sldId id="278" r:id="rId21"/>
    <p:sldId id="279" r:id="rId22"/>
    <p:sldId id="280" r:id="rId23"/>
    <p:sldId id="281" r:id="rId24"/>
    <p:sldId id="282" r:id="rId25"/>
    <p:sldId id="283"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9" d="100"/>
          <a:sy n="69" d="100"/>
        </p:scale>
        <p:origin x="78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pt-BR"/>
              <a:t>Clique para editar o título Mestre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8/25/2024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8/25/2024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8/25/2024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8/25/2024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pt-BR"/>
              <a:t>Clique para editar o título Mestre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8/25/2024</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8/25/2024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t-BR"/>
              <a:t>Clique para editar o título Mestre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8/25/2024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8/25/2024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8/25/2024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pt-BR"/>
              <a:t>Clique para editar o título Mestre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DA16AA21-1863-4931-97CB-99D0A168701B}" type="datetimeFigureOut">
              <a:rPr lang="en-US" dirty="0"/>
              <a:t>8/25/2024</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3772C379-9A7C-4C87-A116-CBE9F58B04C5}" type="datetimeFigureOut">
              <a:rPr lang="en-US" dirty="0"/>
              <a:t>8/25/2024</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pt-BR"/>
              <a:t>Clique para editar o título Mestre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8/25/2024</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FF7D094-7C33-798E-8943-8057C7D80E59}"/>
              </a:ext>
            </a:extLst>
          </p:cNvPr>
          <p:cNvSpPr>
            <a:spLocks noGrp="1"/>
          </p:cNvSpPr>
          <p:nvPr>
            <p:ph type="ctrTitle"/>
          </p:nvPr>
        </p:nvSpPr>
        <p:spPr/>
        <p:txBody>
          <a:bodyPr/>
          <a:lstStyle/>
          <a:p>
            <a:r>
              <a:rPr lang="pt-BR" sz="7200" b="1" i="0" kern="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Comunicação e Expressão -</a:t>
            </a:r>
            <a:r>
              <a:rPr lang="pt-BR" sz="1800" kern="100" dirty="0">
                <a:effectLst/>
                <a:latin typeface="Calibri" panose="020F0502020204030204" pitchFamily="34" charset="0"/>
                <a:ea typeface="Times New Roman" panose="02020603050405020304" pitchFamily="18" charset="0"/>
                <a:cs typeface="Times New Roman" panose="02020603050405020304" pitchFamily="18" charset="0"/>
              </a:rPr>
              <a:t/>
            </a:r>
            <a:br>
              <a:rPr lang="pt-BR" sz="1800" kern="100" dirty="0">
                <a:effectLst/>
                <a:latin typeface="Calibri" panose="020F0502020204030204" pitchFamily="34" charset="0"/>
                <a:ea typeface="Times New Roman" panose="02020603050405020304" pitchFamily="18" charset="0"/>
                <a:cs typeface="Times New Roman" panose="02020603050405020304" pitchFamily="18" charset="0"/>
              </a:rPr>
            </a:br>
            <a:endParaRPr lang="pt-BR" dirty="0"/>
          </a:p>
        </p:txBody>
      </p:sp>
      <p:sp>
        <p:nvSpPr>
          <p:cNvPr id="3" name="Subtítulo 2">
            <a:extLst>
              <a:ext uri="{FF2B5EF4-FFF2-40B4-BE49-F238E27FC236}">
                <a16:creationId xmlns:a16="http://schemas.microsoft.com/office/drawing/2014/main" id="{2425F470-5063-1716-E49B-B58094C8983C}"/>
              </a:ext>
            </a:extLst>
          </p:cNvPr>
          <p:cNvSpPr>
            <a:spLocks noGrp="1"/>
          </p:cNvSpPr>
          <p:nvPr>
            <p:ph type="subTitle" idx="1"/>
          </p:nvPr>
        </p:nvSpPr>
        <p:spPr/>
        <p:txBody>
          <a:bodyPr/>
          <a:lstStyle/>
          <a:p>
            <a:r>
              <a:rPr lang="pt-BR" dirty="0"/>
              <a:t>Compreensão e Interpretação de Textos </a:t>
            </a:r>
            <a:endParaRPr lang="pt-BR" dirty="0"/>
          </a:p>
        </p:txBody>
      </p:sp>
    </p:spTree>
    <p:extLst>
      <p:ext uri="{BB962C8B-B14F-4D97-AF65-F5344CB8AC3E}">
        <p14:creationId xmlns:p14="http://schemas.microsoft.com/office/powerpoint/2010/main" val="33163398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CDC9B4C2-D1CA-A7D3-4B6B-8FE0050D1A4A}"/>
              </a:ext>
            </a:extLst>
          </p:cNvPr>
          <p:cNvSpPr>
            <a:spLocks noGrp="1"/>
          </p:cNvSpPr>
          <p:nvPr>
            <p:ph idx="1"/>
          </p:nvPr>
        </p:nvSpPr>
        <p:spPr>
          <a:xfrm>
            <a:off x="344129" y="147484"/>
            <a:ext cx="11503742" cy="6351638"/>
          </a:xfrm>
        </p:spPr>
        <p:txBody>
          <a:bodyPr>
            <a:normAutofit/>
          </a:bodyPr>
          <a:lstStyle/>
          <a:p>
            <a:pPr marL="0" indent="0">
              <a:buNone/>
            </a:pPr>
            <a:r>
              <a:rPr lang="pt-BR" sz="4000" dirty="0" smtClean="0"/>
              <a:t>A </a:t>
            </a:r>
            <a:r>
              <a:rPr lang="pt-BR" sz="4000" dirty="0"/>
              <a:t>maioria dos textos são organizados em prosa. Nesse caso, </a:t>
            </a:r>
            <a:r>
              <a:rPr lang="pt-BR" sz="4000" dirty="0" smtClean="0"/>
              <a:t>precisa se ter noções de que são </a:t>
            </a:r>
            <a:r>
              <a:rPr lang="pt-BR" sz="4000" b="1" dirty="0"/>
              <a:t>linha, período e parágrafo</a:t>
            </a:r>
            <a:r>
              <a:rPr lang="pt-BR" sz="4000" dirty="0"/>
              <a:t>. </a:t>
            </a:r>
            <a:endParaRPr lang="pt-BR" sz="4000" dirty="0" smtClean="0"/>
          </a:p>
          <a:p>
            <a:pPr marL="0" indent="0">
              <a:buNone/>
            </a:pPr>
            <a:r>
              <a:rPr lang="pt-BR" sz="4000" dirty="0" smtClean="0"/>
              <a:t>Quando a estrutura é </a:t>
            </a:r>
            <a:r>
              <a:rPr lang="pt-BR" sz="4000" dirty="0"/>
              <a:t>de um poema, há a referência às noções de </a:t>
            </a:r>
            <a:r>
              <a:rPr lang="pt-BR" sz="4000" b="1" dirty="0"/>
              <a:t>verso e estrofe</a:t>
            </a:r>
            <a:r>
              <a:rPr lang="pt-BR" sz="4000" dirty="0"/>
              <a:t>. </a:t>
            </a:r>
            <a:endParaRPr lang="pt-BR" sz="4000" dirty="0"/>
          </a:p>
        </p:txBody>
      </p:sp>
    </p:spTree>
    <p:extLst>
      <p:ext uri="{BB962C8B-B14F-4D97-AF65-F5344CB8AC3E}">
        <p14:creationId xmlns:p14="http://schemas.microsoft.com/office/powerpoint/2010/main" val="28788774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CDC9B4C2-D1CA-A7D3-4B6B-8FE0050D1A4A}"/>
              </a:ext>
            </a:extLst>
          </p:cNvPr>
          <p:cNvSpPr>
            <a:spLocks noGrp="1"/>
          </p:cNvSpPr>
          <p:nvPr>
            <p:ph idx="1"/>
          </p:nvPr>
        </p:nvSpPr>
        <p:spPr>
          <a:xfrm>
            <a:off x="344129" y="147484"/>
            <a:ext cx="11503742" cy="6351638"/>
          </a:xfrm>
        </p:spPr>
        <p:txBody>
          <a:bodyPr>
            <a:normAutofit/>
          </a:bodyPr>
          <a:lstStyle/>
          <a:p>
            <a:pPr marL="0" indent="0">
              <a:buNone/>
            </a:pPr>
            <a:r>
              <a:rPr lang="pt-BR" sz="3600" dirty="0" smtClean="0"/>
              <a:t>FUNÇÕES DA LINGUAGEM</a:t>
            </a:r>
          </a:p>
          <a:p>
            <a:pPr marL="0" indent="0">
              <a:buNone/>
            </a:pPr>
            <a:r>
              <a:rPr lang="pt-BR" sz="2800" dirty="0"/>
              <a:t>Quando nos comunicamos, interagimos com outro(s) indivíduo(s). Esse indivíduo é capaz de nos compreender e, muitas vezes, dialoga conosco (ou seja, ele também fala conosco, responde, discorda etc.). Para que uma comunicação seja realizada, os seguintes elementos devem estar presentes:</a:t>
            </a:r>
            <a:endParaRPr lang="pt-BR" sz="2800" dirty="0"/>
          </a:p>
        </p:txBody>
      </p:sp>
      <p:pic>
        <p:nvPicPr>
          <p:cNvPr id="2" name="Image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44436" y="3297383"/>
            <a:ext cx="7426037" cy="3117272"/>
          </a:xfrm>
          <a:prstGeom prst="rect">
            <a:avLst/>
          </a:prstGeom>
        </p:spPr>
      </p:pic>
    </p:spTree>
    <p:extLst>
      <p:ext uri="{BB962C8B-B14F-4D97-AF65-F5344CB8AC3E}">
        <p14:creationId xmlns:p14="http://schemas.microsoft.com/office/powerpoint/2010/main" val="22814178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CDC9B4C2-D1CA-A7D3-4B6B-8FE0050D1A4A}"/>
              </a:ext>
            </a:extLst>
          </p:cNvPr>
          <p:cNvSpPr>
            <a:spLocks noGrp="1"/>
          </p:cNvSpPr>
          <p:nvPr>
            <p:ph idx="1"/>
          </p:nvPr>
        </p:nvSpPr>
        <p:spPr>
          <a:xfrm>
            <a:off x="344129" y="147484"/>
            <a:ext cx="11503742" cy="6351638"/>
          </a:xfrm>
        </p:spPr>
        <p:txBody>
          <a:bodyPr>
            <a:normAutofit/>
          </a:bodyPr>
          <a:lstStyle/>
          <a:p>
            <a:pPr marL="0" indent="0">
              <a:buNone/>
            </a:pPr>
            <a:r>
              <a:rPr lang="pt-BR" sz="3200" dirty="0"/>
              <a:t>Devemos ler o esquema acima da seguinte maneira: o emissor transmite uma mensagem ao receptor. </a:t>
            </a:r>
            <a:endParaRPr lang="pt-BR" sz="3200" dirty="0" smtClean="0"/>
          </a:p>
          <a:p>
            <a:pPr marL="0" indent="0">
              <a:buNone/>
            </a:pPr>
            <a:r>
              <a:rPr lang="pt-BR" sz="3200" dirty="0" smtClean="0"/>
              <a:t>Essa </a:t>
            </a:r>
            <a:r>
              <a:rPr lang="pt-BR" sz="3200" dirty="0"/>
              <a:t>mensagem tem como suporte o canal (o som de nossa voz ou o registro escrito, por exemplo) e está codificado em nossa língua portuguesa. </a:t>
            </a:r>
            <a:endParaRPr lang="pt-BR" sz="3200" dirty="0" smtClean="0"/>
          </a:p>
          <a:p>
            <a:pPr marL="0" indent="0">
              <a:buNone/>
            </a:pPr>
            <a:r>
              <a:rPr lang="pt-BR" sz="3200" dirty="0" smtClean="0"/>
              <a:t>Essa </a:t>
            </a:r>
            <a:r>
              <a:rPr lang="pt-BR" sz="3200" dirty="0"/>
              <a:t>mensagem está situada em um contexto situacional e faz referência ao mundo biossocial do emissor e do receptor. </a:t>
            </a:r>
            <a:endParaRPr lang="pt-BR" sz="3200" dirty="0" smtClean="0"/>
          </a:p>
          <a:p>
            <a:pPr marL="0" indent="0">
              <a:buNone/>
            </a:pPr>
            <a:r>
              <a:rPr lang="pt-BR" sz="3200" dirty="0" smtClean="0"/>
              <a:t>A </a:t>
            </a:r>
            <a:r>
              <a:rPr lang="pt-BR" sz="3200" dirty="0"/>
              <a:t>depender da ênfase que se dê a cada um desses elementos, a função da linguagem (ou seja, do uso da linguagem) será diferente: </a:t>
            </a:r>
            <a:endParaRPr lang="pt-BR" sz="3600" dirty="0"/>
          </a:p>
        </p:txBody>
      </p:sp>
    </p:spTree>
    <p:extLst>
      <p:ext uri="{BB962C8B-B14F-4D97-AF65-F5344CB8AC3E}">
        <p14:creationId xmlns:p14="http://schemas.microsoft.com/office/powerpoint/2010/main" val="27052189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CDC9B4C2-D1CA-A7D3-4B6B-8FE0050D1A4A}"/>
              </a:ext>
            </a:extLst>
          </p:cNvPr>
          <p:cNvSpPr>
            <a:spLocks noGrp="1"/>
          </p:cNvSpPr>
          <p:nvPr>
            <p:ph idx="1"/>
          </p:nvPr>
        </p:nvSpPr>
        <p:spPr>
          <a:xfrm>
            <a:off x="344129" y="147484"/>
            <a:ext cx="11503742" cy="6351638"/>
          </a:xfrm>
        </p:spPr>
        <p:txBody>
          <a:bodyPr>
            <a:normAutofit/>
          </a:bodyPr>
          <a:lstStyle/>
          <a:p>
            <a:pPr marL="0" indent="0">
              <a:buNone/>
            </a:pPr>
            <a:r>
              <a:rPr lang="pt-BR" sz="2800" dirty="0"/>
              <a:t> </a:t>
            </a:r>
            <a:endParaRPr lang="pt-BR" sz="3600" dirty="0"/>
          </a:p>
        </p:txBody>
      </p:sp>
      <p:pic>
        <p:nvPicPr>
          <p:cNvPr id="2" name="Image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02327" y="955964"/>
            <a:ext cx="9074728" cy="4765963"/>
          </a:xfrm>
          <a:prstGeom prst="rect">
            <a:avLst/>
          </a:prstGeom>
        </p:spPr>
      </p:pic>
    </p:spTree>
    <p:extLst>
      <p:ext uri="{BB962C8B-B14F-4D97-AF65-F5344CB8AC3E}">
        <p14:creationId xmlns:p14="http://schemas.microsoft.com/office/powerpoint/2010/main" val="42039076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CDC9B4C2-D1CA-A7D3-4B6B-8FE0050D1A4A}"/>
              </a:ext>
            </a:extLst>
          </p:cNvPr>
          <p:cNvSpPr>
            <a:spLocks noGrp="1"/>
          </p:cNvSpPr>
          <p:nvPr>
            <p:ph idx="1"/>
          </p:nvPr>
        </p:nvSpPr>
        <p:spPr>
          <a:xfrm>
            <a:off x="344129" y="147484"/>
            <a:ext cx="11503742" cy="6351638"/>
          </a:xfrm>
        </p:spPr>
        <p:txBody>
          <a:bodyPr>
            <a:normAutofit/>
          </a:bodyPr>
          <a:lstStyle/>
          <a:p>
            <a:pPr marL="0" indent="0">
              <a:buNone/>
            </a:pPr>
            <a:r>
              <a:rPr lang="pt-BR" sz="2800" dirty="0"/>
              <a:t> </a:t>
            </a:r>
            <a:endParaRPr lang="pt-BR" sz="3000" dirty="0"/>
          </a:p>
        </p:txBody>
      </p:sp>
      <p:pic>
        <p:nvPicPr>
          <p:cNvPr id="2" name="Image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2836" y="1136074"/>
            <a:ext cx="10404763" cy="4281054"/>
          </a:xfrm>
          <a:prstGeom prst="rect">
            <a:avLst/>
          </a:prstGeom>
        </p:spPr>
      </p:pic>
    </p:spTree>
    <p:extLst>
      <p:ext uri="{BB962C8B-B14F-4D97-AF65-F5344CB8AC3E}">
        <p14:creationId xmlns:p14="http://schemas.microsoft.com/office/powerpoint/2010/main" val="26242544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CDC9B4C2-D1CA-A7D3-4B6B-8FE0050D1A4A}"/>
              </a:ext>
            </a:extLst>
          </p:cNvPr>
          <p:cNvSpPr>
            <a:spLocks noGrp="1"/>
          </p:cNvSpPr>
          <p:nvPr>
            <p:ph idx="1"/>
          </p:nvPr>
        </p:nvSpPr>
        <p:spPr>
          <a:xfrm>
            <a:off x="344129" y="147484"/>
            <a:ext cx="11503742" cy="6351638"/>
          </a:xfrm>
        </p:spPr>
        <p:txBody>
          <a:bodyPr>
            <a:normAutofit/>
          </a:bodyPr>
          <a:lstStyle/>
          <a:p>
            <a:pPr marL="0" indent="0">
              <a:buNone/>
            </a:pPr>
            <a:r>
              <a:rPr lang="pt-BR" sz="2800" dirty="0"/>
              <a:t> </a:t>
            </a:r>
            <a:endParaRPr lang="pt-BR" sz="3600" dirty="0"/>
          </a:p>
        </p:txBody>
      </p:sp>
      <p:pic>
        <p:nvPicPr>
          <p:cNvPr id="2" name="Image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02327" y="914400"/>
            <a:ext cx="9587345" cy="5237018"/>
          </a:xfrm>
          <a:prstGeom prst="rect">
            <a:avLst/>
          </a:prstGeom>
        </p:spPr>
      </p:pic>
    </p:spTree>
    <p:extLst>
      <p:ext uri="{BB962C8B-B14F-4D97-AF65-F5344CB8AC3E}">
        <p14:creationId xmlns:p14="http://schemas.microsoft.com/office/powerpoint/2010/main" val="39926264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CDC9B4C2-D1CA-A7D3-4B6B-8FE0050D1A4A}"/>
              </a:ext>
            </a:extLst>
          </p:cNvPr>
          <p:cNvSpPr>
            <a:spLocks noGrp="1"/>
          </p:cNvSpPr>
          <p:nvPr>
            <p:ph idx="1"/>
          </p:nvPr>
        </p:nvSpPr>
        <p:spPr>
          <a:xfrm>
            <a:off x="344129" y="147484"/>
            <a:ext cx="11503742" cy="6351638"/>
          </a:xfrm>
        </p:spPr>
        <p:txBody>
          <a:bodyPr>
            <a:normAutofit/>
          </a:bodyPr>
          <a:lstStyle/>
          <a:p>
            <a:pPr marL="0" indent="0">
              <a:buNone/>
            </a:pPr>
            <a:r>
              <a:rPr lang="pt-BR" sz="2800" dirty="0"/>
              <a:t> </a:t>
            </a:r>
            <a:endParaRPr lang="pt-BR" sz="3600" dirty="0"/>
          </a:p>
        </p:txBody>
      </p:sp>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6692" y="609600"/>
            <a:ext cx="10335490" cy="4946073"/>
          </a:xfrm>
          <a:prstGeom prst="rect">
            <a:avLst/>
          </a:prstGeom>
        </p:spPr>
      </p:pic>
    </p:spTree>
    <p:extLst>
      <p:ext uri="{BB962C8B-B14F-4D97-AF65-F5344CB8AC3E}">
        <p14:creationId xmlns:p14="http://schemas.microsoft.com/office/powerpoint/2010/main" val="1285951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CDC9B4C2-D1CA-A7D3-4B6B-8FE0050D1A4A}"/>
              </a:ext>
            </a:extLst>
          </p:cNvPr>
          <p:cNvSpPr>
            <a:spLocks noGrp="1"/>
          </p:cNvSpPr>
          <p:nvPr>
            <p:ph idx="1"/>
          </p:nvPr>
        </p:nvSpPr>
        <p:spPr>
          <a:xfrm>
            <a:off x="344129" y="147484"/>
            <a:ext cx="11503742" cy="6351638"/>
          </a:xfrm>
        </p:spPr>
        <p:txBody>
          <a:bodyPr>
            <a:normAutofit/>
          </a:bodyPr>
          <a:lstStyle/>
          <a:p>
            <a:pPr marL="0" indent="0">
              <a:buNone/>
            </a:pPr>
            <a:r>
              <a:rPr lang="pt-BR" sz="2800" dirty="0"/>
              <a:t> </a:t>
            </a:r>
            <a:endParaRPr lang="pt-BR" sz="3600" dirty="0"/>
          </a:p>
        </p:txBody>
      </p:sp>
      <p:sp>
        <p:nvSpPr>
          <p:cNvPr id="2" name="Retângulo 1"/>
          <p:cNvSpPr/>
          <p:nvPr/>
        </p:nvSpPr>
        <p:spPr>
          <a:xfrm>
            <a:off x="290945" y="128579"/>
            <a:ext cx="11776364" cy="6555641"/>
          </a:xfrm>
          <a:prstGeom prst="rect">
            <a:avLst/>
          </a:prstGeom>
        </p:spPr>
        <p:txBody>
          <a:bodyPr wrap="square">
            <a:spAutoFit/>
          </a:bodyPr>
          <a:lstStyle/>
          <a:p>
            <a:r>
              <a:rPr lang="pt-BR" sz="2000" dirty="0"/>
              <a:t>Relações de poder e decisão: conflitos entre médicos e administradores hospitalares Os hospitais abrigam tensões de natureza grupal e profissional. Seu corpo diretivo e clínico é constituído por médicos que usualmente têm dificuldade de aceitar normas disciplinares e de ouvir recomendações, principalmente quando elas vêm dos administradores hospitalares. Esta pesquisa tem como objetivo analisar como administradores hospitalares da cidade de Belo Horizonte percebem as relações de poder entre sua categoria profissional e a dos médicos proprietários de hospitais e suas consequências. Os discursos de nove administradores hospitalares, com experiência mínima de quatro anos na gerência de hospitais, foram coletados e analisados usando a metodologia qualitativa. A pesquisa identificou que o hospital é um local da disciplina médica, no qual o médico controla o cotidiano dos demais profissionais, determinando o tipo de comportamento esperado. Os empregados entrevistados se ressentem da falta de autonomia na gestão e consideram que isso prejudica o andamento dos processos e a qualidade dos serviços prestados. Queixam-se, principalmente, da falta de informações e da impossibilidade de participarem das decisões estratégicas. Admitem que o relacionamento com os médicos proprietários é permeado por conflitos, pois, muitas vezes, estes ignoram as questões colocadas pelos administradores e insistem na diferença de classe como forma de fazer prevalecer suas opiniões. A principal característica dos conflitos refere-se à percepção de superioridade do profissional médico em relação aos demais. </a:t>
            </a:r>
            <a:endParaRPr lang="pt-BR" sz="2000" dirty="0" smtClean="0"/>
          </a:p>
          <a:p>
            <a:endParaRPr lang="pt-BR" sz="2000" dirty="0"/>
          </a:p>
          <a:p>
            <a:r>
              <a:rPr lang="pt-BR" sz="2000" dirty="0" smtClean="0"/>
              <a:t>RAM</a:t>
            </a:r>
            <a:r>
              <a:rPr lang="pt-BR" sz="2000" dirty="0"/>
              <a:t>, Rev. Adm. Mackenzie 11 (6) • Disponível em: https://doi.org/10.1590/S1678-69712010000600004 </a:t>
            </a:r>
          </a:p>
        </p:txBody>
      </p:sp>
    </p:spTree>
    <p:extLst>
      <p:ext uri="{BB962C8B-B14F-4D97-AF65-F5344CB8AC3E}">
        <p14:creationId xmlns:p14="http://schemas.microsoft.com/office/powerpoint/2010/main" val="16432460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CDC9B4C2-D1CA-A7D3-4B6B-8FE0050D1A4A}"/>
              </a:ext>
            </a:extLst>
          </p:cNvPr>
          <p:cNvSpPr>
            <a:spLocks noGrp="1"/>
          </p:cNvSpPr>
          <p:nvPr>
            <p:ph idx="1"/>
          </p:nvPr>
        </p:nvSpPr>
        <p:spPr>
          <a:xfrm>
            <a:off x="344129" y="147484"/>
            <a:ext cx="11503742" cy="6351638"/>
          </a:xfrm>
        </p:spPr>
        <p:txBody>
          <a:bodyPr>
            <a:normAutofit/>
          </a:bodyPr>
          <a:lstStyle/>
          <a:p>
            <a:pPr marL="0" indent="0">
              <a:buNone/>
            </a:pPr>
            <a:r>
              <a:rPr lang="pt-BR" sz="2800" dirty="0"/>
              <a:t> </a:t>
            </a:r>
            <a:endParaRPr lang="pt-BR" sz="3600" dirty="0"/>
          </a:p>
        </p:txBody>
      </p:sp>
      <p:sp>
        <p:nvSpPr>
          <p:cNvPr id="2" name="Retângulo 1"/>
          <p:cNvSpPr/>
          <p:nvPr/>
        </p:nvSpPr>
        <p:spPr>
          <a:xfrm>
            <a:off x="290945" y="128579"/>
            <a:ext cx="11776364" cy="3416320"/>
          </a:xfrm>
          <a:prstGeom prst="rect">
            <a:avLst/>
          </a:prstGeom>
        </p:spPr>
        <p:txBody>
          <a:bodyPr wrap="square">
            <a:spAutoFit/>
          </a:bodyPr>
          <a:lstStyle/>
          <a:p>
            <a:r>
              <a:rPr lang="pt-BR" sz="3600" dirty="0"/>
              <a:t>O tipo de linguagem predominante no Texto é </a:t>
            </a:r>
            <a:endParaRPr lang="pt-BR" sz="3600" dirty="0" smtClean="0"/>
          </a:p>
          <a:p>
            <a:pPr marL="457200" indent="-457200">
              <a:buAutoNum type="alphaLcParenR"/>
            </a:pPr>
            <a:r>
              <a:rPr lang="pt-BR" sz="3600" dirty="0" smtClean="0"/>
              <a:t>referencial </a:t>
            </a:r>
          </a:p>
          <a:p>
            <a:pPr marL="457200" indent="-457200">
              <a:buAutoNum type="alphaLcParenR"/>
            </a:pPr>
            <a:r>
              <a:rPr lang="pt-BR" sz="3600" dirty="0" smtClean="0"/>
              <a:t>conativa </a:t>
            </a:r>
          </a:p>
          <a:p>
            <a:pPr marL="457200" indent="-457200">
              <a:buAutoNum type="alphaLcParenR"/>
            </a:pPr>
            <a:r>
              <a:rPr lang="pt-BR" sz="3600" dirty="0" smtClean="0"/>
              <a:t> </a:t>
            </a:r>
            <a:r>
              <a:rPr lang="pt-BR" sz="3600" dirty="0"/>
              <a:t>metalinguística </a:t>
            </a:r>
            <a:endParaRPr lang="pt-BR" sz="3600" dirty="0" smtClean="0"/>
          </a:p>
          <a:p>
            <a:pPr marL="457200" indent="-457200">
              <a:buAutoNum type="alphaLcParenR"/>
            </a:pPr>
            <a:r>
              <a:rPr lang="pt-BR" sz="3600" dirty="0" smtClean="0"/>
              <a:t> </a:t>
            </a:r>
            <a:r>
              <a:rPr lang="pt-BR" sz="3600" dirty="0"/>
              <a:t>fática </a:t>
            </a:r>
            <a:endParaRPr lang="pt-BR" sz="3600" dirty="0" smtClean="0"/>
          </a:p>
          <a:p>
            <a:pPr marL="457200" indent="-457200">
              <a:buAutoNum type="alphaLcParenR"/>
            </a:pPr>
            <a:r>
              <a:rPr lang="pt-BR" sz="3600" dirty="0" smtClean="0"/>
              <a:t>poética</a:t>
            </a:r>
            <a:endParaRPr lang="pt-BR" sz="3600" dirty="0"/>
          </a:p>
        </p:txBody>
      </p:sp>
    </p:spTree>
    <p:extLst>
      <p:ext uri="{BB962C8B-B14F-4D97-AF65-F5344CB8AC3E}">
        <p14:creationId xmlns:p14="http://schemas.microsoft.com/office/powerpoint/2010/main" val="3283172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CDC9B4C2-D1CA-A7D3-4B6B-8FE0050D1A4A}"/>
              </a:ext>
            </a:extLst>
          </p:cNvPr>
          <p:cNvSpPr>
            <a:spLocks noGrp="1"/>
          </p:cNvSpPr>
          <p:nvPr>
            <p:ph idx="1"/>
          </p:nvPr>
        </p:nvSpPr>
        <p:spPr>
          <a:xfrm>
            <a:off x="344129" y="147484"/>
            <a:ext cx="11503742" cy="6351638"/>
          </a:xfrm>
        </p:spPr>
        <p:txBody>
          <a:bodyPr>
            <a:normAutofit/>
          </a:bodyPr>
          <a:lstStyle/>
          <a:p>
            <a:pPr marL="0" indent="0">
              <a:buNone/>
            </a:pPr>
            <a:r>
              <a:rPr lang="pt-BR" sz="2800" dirty="0"/>
              <a:t> </a:t>
            </a:r>
            <a:endParaRPr lang="pt-BR" sz="3600" dirty="0"/>
          </a:p>
        </p:txBody>
      </p:sp>
      <p:sp>
        <p:nvSpPr>
          <p:cNvPr id="2" name="Retângulo 1"/>
          <p:cNvSpPr/>
          <p:nvPr/>
        </p:nvSpPr>
        <p:spPr>
          <a:xfrm>
            <a:off x="290945" y="128579"/>
            <a:ext cx="11776364" cy="4524315"/>
          </a:xfrm>
          <a:prstGeom prst="rect">
            <a:avLst/>
          </a:prstGeom>
        </p:spPr>
        <p:txBody>
          <a:bodyPr wrap="square">
            <a:spAutoFit/>
          </a:bodyPr>
          <a:lstStyle/>
          <a:p>
            <a:r>
              <a:rPr lang="pt-BR" sz="3600" dirty="0"/>
              <a:t>Predomina no texto a função referencial, pois o foco é o contexto (fatos do mundo). Não se trata, portanto, de função conativa (centrada no destinatário), metalinguística (centrada no próprio código), fática (centrada no canal/contato) ou poética (centrada na mensagem). </a:t>
            </a:r>
            <a:endParaRPr lang="pt-BR" sz="3600" dirty="0" smtClean="0"/>
          </a:p>
          <a:p>
            <a:endParaRPr lang="pt-BR" sz="3600" dirty="0"/>
          </a:p>
          <a:p>
            <a:r>
              <a:rPr lang="pt-BR" sz="3600" dirty="0" smtClean="0"/>
              <a:t>Letra </a:t>
            </a:r>
            <a:r>
              <a:rPr lang="pt-BR" sz="3600" dirty="0"/>
              <a:t>a. </a:t>
            </a:r>
          </a:p>
        </p:txBody>
      </p:sp>
    </p:spTree>
    <p:extLst>
      <p:ext uri="{BB962C8B-B14F-4D97-AF65-F5344CB8AC3E}">
        <p14:creationId xmlns:p14="http://schemas.microsoft.com/office/powerpoint/2010/main" val="5095351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D88CBA5F-503C-B0A4-2D51-DA9AFBE0DA3A}"/>
              </a:ext>
            </a:extLst>
          </p:cNvPr>
          <p:cNvSpPr>
            <a:spLocks noGrp="1"/>
          </p:cNvSpPr>
          <p:nvPr>
            <p:ph idx="1"/>
          </p:nvPr>
        </p:nvSpPr>
        <p:spPr>
          <a:xfrm>
            <a:off x="226142" y="422787"/>
            <a:ext cx="11661058" cy="6115665"/>
          </a:xfrm>
        </p:spPr>
        <p:txBody>
          <a:bodyPr>
            <a:normAutofit/>
          </a:bodyPr>
          <a:lstStyle/>
          <a:p>
            <a:pPr marL="0" indent="0" algn="just">
              <a:buNone/>
            </a:pPr>
            <a:r>
              <a:rPr lang="pt-BR" sz="2800" dirty="0" smtClean="0"/>
              <a:t>A </a:t>
            </a:r>
            <a:r>
              <a:rPr lang="pt-BR" sz="2800" dirty="0"/>
              <a:t>noção de Texto envolve principalmente três componentes: </a:t>
            </a:r>
            <a:endParaRPr lang="pt-BR" sz="2800" dirty="0" smtClean="0"/>
          </a:p>
          <a:p>
            <a:pPr marL="571500" indent="-571500" algn="just">
              <a:buFont typeface="+mj-lt"/>
              <a:buAutoNum type="romanUcPeriod"/>
            </a:pPr>
            <a:r>
              <a:rPr lang="pt-BR" sz="2800" dirty="0" smtClean="0"/>
              <a:t>as </a:t>
            </a:r>
            <a:r>
              <a:rPr lang="pt-BR" sz="2800" dirty="0"/>
              <a:t>tipologias e os gêneros textuais; </a:t>
            </a:r>
            <a:endParaRPr lang="pt-BR" sz="2800" dirty="0" smtClean="0"/>
          </a:p>
          <a:p>
            <a:pPr marL="571500" indent="-571500" algn="just">
              <a:buFont typeface="+mj-lt"/>
              <a:buAutoNum type="romanUcPeriod"/>
            </a:pPr>
            <a:r>
              <a:rPr lang="pt-BR" sz="2800" dirty="0" smtClean="0"/>
              <a:t>a </a:t>
            </a:r>
            <a:r>
              <a:rPr lang="pt-BR" sz="2800" dirty="0"/>
              <a:t>coesão e a coerência textuais; e a </a:t>
            </a:r>
            <a:endParaRPr lang="pt-BR" sz="2800" dirty="0" smtClean="0"/>
          </a:p>
          <a:p>
            <a:pPr marL="571500" indent="-571500" algn="just">
              <a:buFont typeface="+mj-lt"/>
              <a:buAutoNum type="romanUcPeriod"/>
            </a:pPr>
            <a:r>
              <a:rPr lang="pt-BR" sz="2800" dirty="0" smtClean="0"/>
              <a:t>semântica</a:t>
            </a:r>
            <a:r>
              <a:rPr lang="pt-BR" sz="2800" dirty="0"/>
              <a:t>. </a:t>
            </a:r>
            <a:endParaRPr lang="pt-BR" sz="2800" dirty="0" smtClean="0"/>
          </a:p>
          <a:p>
            <a:pPr marL="0" indent="0" algn="just">
              <a:buNone/>
            </a:pPr>
            <a:r>
              <a:rPr lang="pt-BR" sz="2800" dirty="0" smtClean="0"/>
              <a:t>Iremos falar também, outras noções, </a:t>
            </a:r>
            <a:r>
              <a:rPr lang="pt-BR" sz="2800" dirty="0"/>
              <a:t>tais como intertextualidade, variação linguística, paráfrase, reescrita de textos etc.</a:t>
            </a:r>
            <a:endParaRPr lang="pt-BR" dirty="0"/>
          </a:p>
        </p:txBody>
      </p:sp>
      <p:pic>
        <p:nvPicPr>
          <p:cNvPr id="2" name="Image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0183" y="3713018"/>
            <a:ext cx="6179126" cy="2687782"/>
          </a:xfrm>
          <a:prstGeom prst="rect">
            <a:avLst/>
          </a:prstGeom>
        </p:spPr>
      </p:pic>
    </p:spTree>
    <p:extLst>
      <p:ext uri="{BB962C8B-B14F-4D97-AF65-F5344CB8AC3E}">
        <p14:creationId xmlns:p14="http://schemas.microsoft.com/office/powerpoint/2010/main" val="745059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CDC9B4C2-D1CA-A7D3-4B6B-8FE0050D1A4A}"/>
              </a:ext>
            </a:extLst>
          </p:cNvPr>
          <p:cNvSpPr>
            <a:spLocks noGrp="1"/>
          </p:cNvSpPr>
          <p:nvPr>
            <p:ph idx="1"/>
          </p:nvPr>
        </p:nvSpPr>
        <p:spPr>
          <a:xfrm>
            <a:off x="344129" y="147484"/>
            <a:ext cx="11503742" cy="6351638"/>
          </a:xfrm>
        </p:spPr>
        <p:txBody>
          <a:bodyPr>
            <a:normAutofit/>
          </a:bodyPr>
          <a:lstStyle/>
          <a:p>
            <a:pPr marL="0" indent="0">
              <a:buNone/>
            </a:pPr>
            <a:r>
              <a:rPr lang="pt-BR" sz="2800" dirty="0"/>
              <a:t> </a:t>
            </a:r>
            <a:endParaRPr lang="pt-BR" sz="3600" dirty="0"/>
          </a:p>
        </p:txBody>
      </p:sp>
      <p:sp>
        <p:nvSpPr>
          <p:cNvPr id="2" name="Retângulo 1"/>
          <p:cNvSpPr/>
          <p:nvPr/>
        </p:nvSpPr>
        <p:spPr>
          <a:xfrm>
            <a:off x="290945" y="128579"/>
            <a:ext cx="11776364" cy="6124754"/>
          </a:xfrm>
          <a:prstGeom prst="rect">
            <a:avLst/>
          </a:prstGeom>
        </p:spPr>
        <p:txBody>
          <a:bodyPr wrap="square">
            <a:spAutoFit/>
          </a:bodyPr>
          <a:lstStyle/>
          <a:p>
            <a:r>
              <a:rPr lang="pt-BR" sz="2800" dirty="0"/>
              <a:t>Chamam‐se fonemas os sons elementares e distintivos que o ser humano produz quando, pela voz, exprime seus pensamentos e emoções. Desde logo, uma distinção se impõe: não se há de confundir fonema com letra. Fonema é uma realidade acústica, realidade que nosso ouvido registra; enquanto letra é o sinal empregado para representar na escrita o sistema sonoro de uma língua. Na atividade linguística, o importante para os falantes é o fonema, e não a série de movimentos articulatórios que o determina. Assim sendo, enquanto a análise fonética se preocupa tão somente com a articulação, a fonêmica atenta apenas para o fonema que, reunindo um feixe de traços que o distingue de outro fonema, permite a comunicação linguística. </a:t>
            </a:r>
            <a:endParaRPr lang="pt-BR" sz="2800" dirty="0" smtClean="0"/>
          </a:p>
          <a:p>
            <a:r>
              <a:rPr lang="pt-BR" sz="2800" dirty="0" smtClean="0"/>
              <a:t>Evanildo </a:t>
            </a:r>
            <a:r>
              <a:rPr lang="pt-BR" sz="2800" dirty="0"/>
              <a:t>Bechara. Moderna gramática portuguesa. 37.a ed. rev. E </a:t>
            </a:r>
            <a:r>
              <a:rPr lang="pt-BR" sz="2800" dirty="0" err="1"/>
              <a:t>ampl</a:t>
            </a:r>
            <a:r>
              <a:rPr lang="pt-BR" sz="2800" dirty="0"/>
              <a:t>. Rio de Janeiro: Lucerna, 2002, p. 57 (com adaptações).</a:t>
            </a:r>
          </a:p>
        </p:txBody>
      </p:sp>
    </p:spTree>
    <p:extLst>
      <p:ext uri="{BB962C8B-B14F-4D97-AF65-F5344CB8AC3E}">
        <p14:creationId xmlns:p14="http://schemas.microsoft.com/office/powerpoint/2010/main" val="16690920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CDC9B4C2-D1CA-A7D3-4B6B-8FE0050D1A4A}"/>
              </a:ext>
            </a:extLst>
          </p:cNvPr>
          <p:cNvSpPr>
            <a:spLocks noGrp="1"/>
          </p:cNvSpPr>
          <p:nvPr>
            <p:ph idx="1"/>
          </p:nvPr>
        </p:nvSpPr>
        <p:spPr>
          <a:xfrm>
            <a:off x="344129" y="147484"/>
            <a:ext cx="11503742" cy="6351638"/>
          </a:xfrm>
        </p:spPr>
        <p:txBody>
          <a:bodyPr>
            <a:normAutofit/>
          </a:bodyPr>
          <a:lstStyle/>
          <a:p>
            <a:pPr marL="0" indent="0">
              <a:buNone/>
            </a:pPr>
            <a:r>
              <a:rPr lang="pt-BR" sz="2800" dirty="0"/>
              <a:t> </a:t>
            </a:r>
            <a:endParaRPr lang="pt-BR" sz="3600" dirty="0"/>
          </a:p>
        </p:txBody>
      </p:sp>
      <p:sp>
        <p:nvSpPr>
          <p:cNvPr id="2" name="Retângulo 1"/>
          <p:cNvSpPr/>
          <p:nvPr/>
        </p:nvSpPr>
        <p:spPr>
          <a:xfrm>
            <a:off x="290945" y="128579"/>
            <a:ext cx="11776364" cy="6309420"/>
          </a:xfrm>
          <a:prstGeom prst="rect">
            <a:avLst/>
          </a:prstGeom>
        </p:spPr>
        <p:txBody>
          <a:bodyPr wrap="square">
            <a:spAutoFit/>
          </a:bodyPr>
          <a:lstStyle/>
          <a:p>
            <a:r>
              <a:rPr lang="pt-BR" sz="2800" dirty="0" smtClean="0"/>
              <a:t>Chamam‐se </a:t>
            </a:r>
            <a:r>
              <a:rPr lang="pt-BR" sz="2800" dirty="0"/>
              <a:t>fonemas os sons elementares e distintivos que o ser humano produz quando, pela voz, exprime seus pensamentos e emoções. Desde logo, uma distinção se impõe: não se há de confundir fonema com letra. Fonema é uma realidade acústica, realidade que nosso ouvido registra; enquanto letra é o sinal empregado para representar na escrita o sistema sonoro de uma língua. Na atividade linguística, o importante para os falantes é o fonema, e não a série de movimentos articulatórios que o determina. Assim sendo, enquanto a análise fonética se preocupa tão somente com a articulação, a fonêmica atenta apenas para o fonema que, reunindo um feixe de traços que o distingue de outro fonema, permite a comunicação linguística. </a:t>
            </a:r>
            <a:endParaRPr lang="pt-BR" sz="2800" dirty="0" smtClean="0"/>
          </a:p>
          <a:p>
            <a:r>
              <a:rPr lang="pt-BR" sz="2000" dirty="0" smtClean="0"/>
              <a:t>Evanildo </a:t>
            </a:r>
            <a:r>
              <a:rPr lang="pt-BR" sz="2000" dirty="0"/>
              <a:t>Bechara. Moderna gramática portuguesa. 37.a ed. rev. E </a:t>
            </a:r>
            <a:r>
              <a:rPr lang="pt-BR" sz="2000" dirty="0" err="1"/>
              <a:t>ampl</a:t>
            </a:r>
            <a:r>
              <a:rPr lang="pt-BR" sz="2000" dirty="0"/>
              <a:t>. Rio de Janeiro: Lucerna, 2002, p. 57 (com adaptações</a:t>
            </a:r>
            <a:r>
              <a:rPr lang="pt-BR" sz="2000" dirty="0" smtClean="0"/>
              <a:t>).</a:t>
            </a:r>
          </a:p>
          <a:p>
            <a:r>
              <a:rPr lang="pt-BR" sz="3200" b="1" dirty="0"/>
              <a:t>No texto </a:t>
            </a:r>
            <a:r>
              <a:rPr lang="pt-BR" sz="3200" b="1" dirty="0" smtClean="0"/>
              <a:t> predomina qual a função??</a:t>
            </a:r>
            <a:endParaRPr lang="pt-BR" sz="3200" b="1" dirty="0"/>
          </a:p>
        </p:txBody>
      </p:sp>
    </p:spTree>
    <p:extLst>
      <p:ext uri="{BB962C8B-B14F-4D97-AF65-F5344CB8AC3E}">
        <p14:creationId xmlns:p14="http://schemas.microsoft.com/office/powerpoint/2010/main" val="36039986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CDC9B4C2-D1CA-A7D3-4B6B-8FE0050D1A4A}"/>
              </a:ext>
            </a:extLst>
          </p:cNvPr>
          <p:cNvSpPr>
            <a:spLocks noGrp="1"/>
          </p:cNvSpPr>
          <p:nvPr>
            <p:ph idx="1"/>
          </p:nvPr>
        </p:nvSpPr>
        <p:spPr>
          <a:xfrm>
            <a:off x="344129" y="147484"/>
            <a:ext cx="11503742" cy="6351638"/>
          </a:xfrm>
        </p:spPr>
        <p:txBody>
          <a:bodyPr>
            <a:normAutofit/>
          </a:bodyPr>
          <a:lstStyle/>
          <a:p>
            <a:pPr marL="0" indent="0">
              <a:buNone/>
            </a:pPr>
            <a:r>
              <a:rPr lang="pt-BR" sz="2800" dirty="0"/>
              <a:t> </a:t>
            </a:r>
            <a:endParaRPr lang="pt-BR" sz="3600" dirty="0"/>
          </a:p>
        </p:txBody>
      </p:sp>
      <p:sp>
        <p:nvSpPr>
          <p:cNvPr id="2" name="Retângulo 1"/>
          <p:cNvSpPr/>
          <p:nvPr/>
        </p:nvSpPr>
        <p:spPr>
          <a:xfrm>
            <a:off x="290945" y="128579"/>
            <a:ext cx="11776364" cy="6309420"/>
          </a:xfrm>
          <a:prstGeom prst="rect">
            <a:avLst/>
          </a:prstGeom>
        </p:spPr>
        <p:txBody>
          <a:bodyPr wrap="square">
            <a:spAutoFit/>
          </a:bodyPr>
          <a:lstStyle/>
          <a:p>
            <a:r>
              <a:rPr lang="pt-BR" sz="2800" dirty="0" smtClean="0"/>
              <a:t>Chamam‐se </a:t>
            </a:r>
            <a:r>
              <a:rPr lang="pt-BR" sz="2800" dirty="0"/>
              <a:t>fonemas os sons elementares e distintivos que o ser humano produz quando, pela voz, exprime seus pensamentos e emoções. Desde logo, uma distinção se impõe: não se há de confundir fonema com letra. Fonema é uma realidade acústica, realidade que nosso ouvido registra; enquanto letra é o sinal empregado para representar na escrita o sistema sonoro de uma língua. Na atividade linguística, o importante para os falantes é o fonema, e não a série de movimentos articulatórios que o determina. Assim sendo, enquanto a análise fonética se preocupa tão somente com a articulação, a fonêmica atenta apenas para o fonema que, reunindo um feixe de traços que o distingue de outro fonema, permite a comunicação linguística. </a:t>
            </a:r>
            <a:endParaRPr lang="pt-BR" sz="2800" dirty="0" smtClean="0"/>
          </a:p>
          <a:p>
            <a:r>
              <a:rPr lang="pt-BR" sz="2000" dirty="0" smtClean="0"/>
              <a:t>Evanildo </a:t>
            </a:r>
            <a:r>
              <a:rPr lang="pt-BR" sz="2000" dirty="0"/>
              <a:t>Bechara. Moderna gramática portuguesa. 37.a ed. rev. E </a:t>
            </a:r>
            <a:r>
              <a:rPr lang="pt-BR" sz="2000" dirty="0" err="1"/>
              <a:t>ampl</a:t>
            </a:r>
            <a:r>
              <a:rPr lang="pt-BR" sz="2000" dirty="0"/>
              <a:t>. Rio de Janeiro: Lucerna, 2002, p. 57 (com adaptações</a:t>
            </a:r>
            <a:r>
              <a:rPr lang="pt-BR" sz="2000" dirty="0" smtClean="0"/>
              <a:t>).</a:t>
            </a:r>
          </a:p>
          <a:p>
            <a:r>
              <a:rPr lang="pt-BR" sz="3200" b="1" dirty="0"/>
              <a:t>No texto </a:t>
            </a:r>
            <a:r>
              <a:rPr lang="pt-BR" sz="3200" b="1" dirty="0" smtClean="0"/>
              <a:t> predomina qual a função??</a:t>
            </a:r>
            <a:endParaRPr lang="pt-BR" sz="3200" b="1" dirty="0"/>
          </a:p>
        </p:txBody>
      </p:sp>
    </p:spTree>
    <p:extLst>
      <p:ext uri="{BB962C8B-B14F-4D97-AF65-F5344CB8AC3E}">
        <p14:creationId xmlns:p14="http://schemas.microsoft.com/office/powerpoint/2010/main" val="7065661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CDC9B4C2-D1CA-A7D3-4B6B-8FE0050D1A4A}"/>
              </a:ext>
            </a:extLst>
          </p:cNvPr>
          <p:cNvSpPr>
            <a:spLocks noGrp="1"/>
          </p:cNvSpPr>
          <p:nvPr>
            <p:ph idx="1"/>
          </p:nvPr>
        </p:nvSpPr>
        <p:spPr>
          <a:xfrm>
            <a:off x="344129" y="147484"/>
            <a:ext cx="11503742" cy="6351638"/>
          </a:xfrm>
        </p:spPr>
        <p:txBody>
          <a:bodyPr>
            <a:normAutofit/>
          </a:bodyPr>
          <a:lstStyle/>
          <a:p>
            <a:pPr marL="0" indent="0">
              <a:buNone/>
            </a:pPr>
            <a:r>
              <a:rPr lang="pt-BR" sz="2800" dirty="0"/>
              <a:t> </a:t>
            </a:r>
            <a:endParaRPr lang="pt-BR" sz="3600" dirty="0"/>
          </a:p>
        </p:txBody>
      </p:sp>
      <p:sp>
        <p:nvSpPr>
          <p:cNvPr id="2" name="Retângulo 1"/>
          <p:cNvSpPr/>
          <p:nvPr/>
        </p:nvSpPr>
        <p:spPr>
          <a:xfrm>
            <a:off x="290945" y="128579"/>
            <a:ext cx="11776364" cy="3108543"/>
          </a:xfrm>
          <a:prstGeom prst="rect">
            <a:avLst/>
          </a:prstGeom>
        </p:spPr>
        <p:txBody>
          <a:bodyPr wrap="square">
            <a:spAutoFit/>
          </a:bodyPr>
          <a:lstStyle/>
          <a:p>
            <a:r>
              <a:rPr lang="pt-BR" sz="2800" dirty="0"/>
              <a:t>Quando uma linguagem fala sobre si mesma, temos </a:t>
            </a:r>
            <a:r>
              <a:rPr lang="pt-BR" sz="2800" b="1" dirty="0"/>
              <a:t>metalinguagem.</a:t>
            </a:r>
            <a:r>
              <a:rPr lang="pt-BR" sz="2800" dirty="0"/>
              <a:t> É exatamente isso o que observamos no texto: o autor fala sobre a língua utilizando a língua (escrita). </a:t>
            </a:r>
            <a:endParaRPr lang="pt-BR" sz="2800" dirty="0" smtClean="0"/>
          </a:p>
          <a:p>
            <a:r>
              <a:rPr lang="pt-BR" sz="2800" dirty="0" smtClean="0"/>
              <a:t>Outros </a:t>
            </a:r>
            <a:r>
              <a:rPr lang="pt-BR" sz="2800" dirty="0"/>
              <a:t>exemplos de metalinguagem: uma tirinha que fala sobre o ato de fazer tirinhas; uma pintura que fale sobre o ato de fazer uma pintura; um filme que fale sobre o ato de fazer um filme; uma fotografia que fale sobre o ato de fotografar.</a:t>
            </a:r>
            <a:endParaRPr lang="pt-BR" sz="3200" b="1" dirty="0"/>
          </a:p>
        </p:txBody>
      </p:sp>
    </p:spTree>
    <p:extLst>
      <p:ext uri="{BB962C8B-B14F-4D97-AF65-F5344CB8AC3E}">
        <p14:creationId xmlns:p14="http://schemas.microsoft.com/office/powerpoint/2010/main" val="33778206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CDC9B4C2-D1CA-A7D3-4B6B-8FE0050D1A4A}"/>
              </a:ext>
            </a:extLst>
          </p:cNvPr>
          <p:cNvSpPr>
            <a:spLocks noGrp="1"/>
          </p:cNvSpPr>
          <p:nvPr>
            <p:ph idx="1"/>
          </p:nvPr>
        </p:nvSpPr>
        <p:spPr>
          <a:xfrm>
            <a:off x="344129" y="147484"/>
            <a:ext cx="11503742" cy="6351638"/>
          </a:xfrm>
        </p:spPr>
        <p:txBody>
          <a:bodyPr>
            <a:normAutofit/>
          </a:bodyPr>
          <a:lstStyle/>
          <a:p>
            <a:pPr marL="0" indent="0">
              <a:buNone/>
            </a:pPr>
            <a:r>
              <a:rPr lang="pt-BR" sz="2800" dirty="0"/>
              <a:t> </a:t>
            </a:r>
            <a:endParaRPr lang="pt-BR" sz="3600" dirty="0"/>
          </a:p>
        </p:txBody>
      </p:sp>
      <p:sp>
        <p:nvSpPr>
          <p:cNvPr id="2" name="Retângulo 1"/>
          <p:cNvSpPr/>
          <p:nvPr/>
        </p:nvSpPr>
        <p:spPr>
          <a:xfrm>
            <a:off x="290945" y="128579"/>
            <a:ext cx="11776364" cy="2339102"/>
          </a:xfrm>
          <a:prstGeom prst="rect">
            <a:avLst/>
          </a:prstGeom>
        </p:spPr>
        <p:txBody>
          <a:bodyPr wrap="square">
            <a:spAutoFit/>
          </a:bodyPr>
          <a:lstStyle/>
          <a:p>
            <a:r>
              <a:rPr lang="pt-BR" sz="3200" b="1" dirty="0" smtClean="0"/>
              <a:t>Atividade. </a:t>
            </a:r>
          </a:p>
          <a:p>
            <a:r>
              <a:rPr lang="pt-BR" sz="3200" b="1" dirty="0" smtClean="0"/>
              <a:t>Interpretar a música</a:t>
            </a:r>
          </a:p>
          <a:p>
            <a:endParaRPr lang="pt-BR" sz="3200" b="1" dirty="0"/>
          </a:p>
          <a:p>
            <a:r>
              <a:rPr lang="pt-BR" dirty="0" smtClean="0"/>
              <a:t>Brasis</a:t>
            </a:r>
            <a:r>
              <a:rPr lang="pt-BR" dirty="0"/>
              <a:t>, de Seu Jorge, Gabriel Moura e Jovi </a:t>
            </a:r>
            <a:r>
              <a:rPr lang="pt-BR" dirty="0" err="1"/>
              <a:t>Joviniano</a:t>
            </a:r>
            <a:endParaRPr lang="pt-BR" dirty="0"/>
          </a:p>
          <a:p>
            <a:endParaRPr lang="pt-BR" sz="3200" b="1" dirty="0"/>
          </a:p>
        </p:txBody>
      </p:sp>
    </p:spTree>
    <p:extLst>
      <p:ext uri="{BB962C8B-B14F-4D97-AF65-F5344CB8AC3E}">
        <p14:creationId xmlns:p14="http://schemas.microsoft.com/office/powerpoint/2010/main" val="36459710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CDC9B4C2-D1CA-A7D3-4B6B-8FE0050D1A4A}"/>
              </a:ext>
            </a:extLst>
          </p:cNvPr>
          <p:cNvSpPr>
            <a:spLocks noGrp="1"/>
          </p:cNvSpPr>
          <p:nvPr>
            <p:ph idx="1"/>
          </p:nvPr>
        </p:nvSpPr>
        <p:spPr>
          <a:xfrm>
            <a:off x="344129" y="147484"/>
            <a:ext cx="11503742" cy="6351638"/>
          </a:xfrm>
        </p:spPr>
        <p:txBody>
          <a:bodyPr>
            <a:normAutofit/>
          </a:bodyPr>
          <a:lstStyle/>
          <a:p>
            <a:pPr marL="0" indent="0">
              <a:buNone/>
            </a:pPr>
            <a:r>
              <a:rPr lang="pt-BR" sz="2800" dirty="0"/>
              <a:t> </a:t>
            </a:r>
            <a:endParaRPr lang="pt-BR" sz="3600" dirty="0"/>
          </a:p>
        </p:txBody>
      </p:sp>
      <p:sp>
        <p:nvSpPr>
          <p:cNvPr id="2" name="Retângulo 1"/>
          <p:cNvSpPr/>
          <p:nvPr/>
        </p:nvSpPr>
        <p:spPr>
          <a:xfrm>
            <a:off x="290945" y="183997"/>
            <a:ext cx="11776364" cy="6555641"/>
          </a:xfrm>
          <a:prstGeom prst="rect">
            <a:avLst/>
          </a:prstGeom>
        </p:spPr>
        <p:txBody>
          <a:bodyPr wrap="square" numCol="2">
            <a:spAutoFit/>
          </a:bodyPr>
          <a:lstStyle/>
          <a:p>
            <a:pPr algn="ctr"/>
            <a:r>
              <a:rPr lang="pt-BR" sz="2000" dirty="0"/>
              <a:t>Tem um brasil que é próspero </a:t>
            </a:r>
            <a:endParaRPr lang="pt-BR" sz="2000" dirty="0" smtClean="0"/>
          </a:p>
          <a:p>
            <a:pPr algn="ctr"/>
            <a:r>
              <a:rPr lang="pt-BR" sz="2000" dirty="0" smtClean="0"/>
              <a:t>outro </a:t>
            </a:r>
            <a:r>
              <a:rPr lang="pt-BR" sz="2000" dirty="0"/>
              <a:t>que não muda </a:t>
            </a:r>
            <a:endParaRPr lang="pt-BR" sz="2000" dirty="0" smtClean="0"/>
          </a:p>
          <a:p>
            <a:pPr algn="ctr"/>
            <a:r>
              <a:rPr lang="pt-BR" sz="2000" dirty="0" smtClean="0"/>
              <a:t>um </a:t>
            </a:r>
            <a:r>
              <a:rPr lang="pt-BR" sz="2000" dirty="0"/>
              <a:t>brasil que investe </a:t>
            </a:r>
            <a:endParaRPr lang="pt-BR" sz="2000" dirty="0" smtClean="0"/>
          </a:p>
          <a:p>
            <a:pPr algn="ctr"/>
            <a:r>
              <a:rPr lang="pt-BR" sz="2000" dirty="0" smtClean="0"/>
              <a:t>outro </a:t>
            </a:r>
            <a:r>
              <a:rPr lang="pt-BR" sz="2000" dirty="0"/>
              <a:t>que suga </a:t>
            </a:r>
            <a:endParaRPr lang="pt-BR" sz="2000" dirty="0" smtClean="0"/>
          </a:p>
          <a:p>
            <a:pPr algn="ctr"/>
            <a:r>
              <a:rPr lang="pt-BR" sz="2000" dirty="0" smtClean="0"/>
              <a:t>um </a:t>
            </a:r>
            <a:r>
              <a:rPr lang="pt-BR" sz="2000" dirty="0"/>
              <a:t>de sunga outro de bravata </a:t>
            </a:r>
            <a:endParaRPr lang="pt-BR" sz="2000" dirty="0" smtClean="0"/>
          </a:p>
          <a:p>
            <a:pPr algn="ctr"/>
            <a:r>
              <a:rPr lang="pt-BR" sz="2000" dirty="0" smtClean="0"/>
              <a:t>tem </a:t>
            </a:r>
            <a:r>
              <a:rPr lang="pt-BR" sz="2000" dirty="0"/>
              <a:t>um que faz amor </a:t>
            </a:r>
            <a:endParaRPr lang="pt-BR" sz="2000" dirty="0" smtClean="0"/>
          </a:p>
          <a:p>
            <a:pPr algn="ctr"/>
            <a:r>
              <a:rPr lang="pt-BR" sz="2000" dirty="0" smtClean="0"/>
              <a:t>e </a:t>
            </a:r>
            <a:r>
              <a:rPr lang="pt-BR" sz="2000" dirty="0"/>
              <a:t>tem um outro que mata </a:t>
            </a:r>
            <a:endParaRPr lang="pt-BR" sz="2000" dirty="0" smtClean="0"/>
          </a:p>
          <a:p>
            <a:pPr algn="ctr"/>
            <a:r>
              <a:rPr lang="pt-BR" sz="2000" dirty="0" smtClean="0"/>
              <a:t>brasil </a:t>
            </a:r>
            <a:r>
              <a:rPr lang="pt-BR" sz="2000" dirty="0"/>
              <a:t>do ouro brasil da prata </a:t>
            </a:r>
            <a:endParaRPr lang="pt-BR" sz="2000" dirty="0" smtClean="0"/>
          </a:p>
          <a:p>
            <a:pPr algn="ctr"/>
            <a:r>
              <a:rPr lang="pt-BR" sz="2000" dirty="0" smtClean="0"/>
              <a:t>brasil </a:t>
            </a:r>
            <a:r>
              <a:rPr lang="pt-BR" sz="2000" dirty="0"/>
              <a:t>do </a:t>
            </a:r>
            <a:r>
              <a:rPr lang="pt-BR" sz="2000" dirty="0" err="1"/>
              <a:t>balacoxê</a:t>
            </a:r>
            <a:r>
              <a:rPr lang="pt-BR" sz="2000" dirty="0"/>
              <a:t> </a:t>
            </a:r>
            <a:r>
              <a:rPr lang="pt-BR" sz="2000" dirty="0" smtClean="0"/>
              <a:t>da </a:t>
            </a:r>
            <a:r>
              <a:rPr lang="pt-BR" sz="2000" dirty="0"/>
              <a:t>mulata </a:t>
            </a:r>
            <a:endParaRPr lang="pt-BR" sz="2000" dirty="0" smtClean="0"/>
          </a:p>
          <a:p>
            <a:pPr algn="ctr"/>
            <a:r>
              <a:rPr lang="pt-BR" sz="2000" dirty="0" smtClean="0"/>
              <a:t>um </a:t>
            </a:r>
            <a:r>
              <a:rPr lang="pt-BR" sz="2000" dirty="0"/>
              <a:t>brasil que é </a:t>
            </a:r>
            <a:r>
              <a:rPr lang="pt-BR" sz="2000" dirty="0" smtClean="0"/>
              <a:t>lindo</a:t>
            </a:r>
          </a:p>
          <a:p>
            <a:pPr algn="ctr"/>
            <a:r>
              <a:rPr lang="pt-BR" sz="2000" dirty="0" smtClean="0"/>
              <a:t> </a:t>
            </a:r>
            <a:r>
              <a:rPr lang="pt-BR" sz="2000" dirty="0"/>
              <a:t>outro que </a:t>
            </a:r>
            <a:r>
              <a:rPr lang="pt-BR" sz="2000" dirty="0" smtClean="0"/>
              <a:t>fede</a:t>
            </a:r>
          </a:p>
          <a:p>
            <a:pPr algn="ctr"/>
            <a:r>
              <a:rPr lang="pt-BR" sz="2000" dirty="0" smtClean="0"/>
              <a:t> </a:t>
            </a:r>
            <a:r>
              <a:rPr lang="pt-BR" sz="2000" dirty="0"/>
              <a:t>o brasil que </a:t>
            </a:r>
            <a:r>
              <a:rPr lang="pt-BR" sz="2000" dirty="0" smtClean="0"/>
              <a:t>dá</a:t>
            </a:r>
          </a:p>
          <a:p>
            <a:pPr algn="ctr"/>
            <a:r>
              <a:rPr lang="pt-BR" sz="2000" dirty="0" smtClean="0"/>
              <a:t> </a:t>
            </a:r>
            <a:r>
              <a:rPr lang="pt-BR" sz="2000" dirty="0"/>
              <a:t>é </a:t>
            </a:r>
            <a:r>
              <a:rPr lang="pt-BR" sz="2000" dirty="0" err="1"/>
              <a:t>iqualzinho</a:t>
            </a:r>
            <a:r>
              <a:rPr lang="pt-BR" sz="2000" dirty="0"/>
              <a:t> ao que pede </a:t>
            </a:r>
            <a:r>
              <a:rPr lang="pt-BR" sz="2000" dirty="0" err="1"/>
              <a:t>pede</a:t>
            </a:r>
            <a:r>
              <a:rPr lang="pt-BR" sz="2000" dirty="0"/>
              <a:t> paz</a:t>
            </a:r>
            <a:r>
              <a:rPr lang="pt-BR" sz="2000" dirty="0" smtClean="0"/>
              <a:t>,</a:t>
            </a:r>
          </a:p>
          <a:p>
            <a:pPr algn="ctr"/>
            <a:r>
              <a:rPr lang="pt-BR" sz="2000" dirty="0" err="1" smtClean="0"/>
              <a:t>saúde,trabalho,dinheiro</a:t>
            </a:r>
            <a:r>
              <a:rPr lang="pt-BR" sz="2000" dirty="0" smtClean="0"/>
              <a:t> </a:t>
            </a:r>
            <a:r>
              <a:rPr lang="pt-BR" sz="2000" dirty="0"/>
              <a:t>pede pelas crianças do país </a:t>
            </a:r>
            <a:r>
              <a:rPr lang="pt-BR" sz="2000" dirty="0" smtClean="0"/>
              <a:t>inteiro</a:t>
            </a:r>
          </a:p>
          <a:p>
            <a:pPr algn="ctr"/>
            <a:r>
              <a:rPr lang="pt-BR" sz="2000" dirty="0" smtClean="0"/>
              <a:t> </a:t>
            </a:r>
            <a:r>
              <a:rPr lang="pt-BR" sz="2000" dirty="0"/>
              <a:t>tem um brasil que soca </a:t>
            </a:r>
            <a:endParaRPr lang="pt-BR" sz="2000" dirty="0" smtClean="0"/>
          </a:p>
          <a:p>
            <a:pPr algn="ctr"/>
            <a:r>
              <a:rPr lang="pt-BR" sz="2000" dirty="0" smtClean="0"/>
              <a:t>outro </a:t>
            </a:r>
            <a:r>
              <a:rPr lang="pt-BR" sz="2000" dirty="0"/>
              <a:t>que apanha </a:t>
            </a:r>
            <a:endParaRPr lang="pt-BR" sz="2000" dirty="0" smtClean="0"/>
          </a:p>
          <a:p>
            <a:pPr algn="ctr"/>
            <a:r>
              <a:rPr lang="pt-BR" sz="2000" dirty="0" smtClean="0"/>
              <a:t>um </a:t>
            </a:r>
            <a:r>
              <a:rPr lang="pt-BR" sz="2000" dirty="0"/>
              <a:t>brasil que saca </a:t>
            </a:r>
            <a:endParaRPr lang="pt-BR" sz="2000" dirty="0" smtClean="0"/>
          </a:p>
          <a:p>
            <a:pPr algn="ctr"/>
            <a:r>
              <a:rPr lang="pt-BR" sz="2000" dirty="0" smtClean="0"/>
              <a:t>outro </a:t>
            </a:r>
            <a:r>
              <a:rPr lang="pt-BR" sz="2000" dirty="0"/>
              <a:t>que chuta </a:t>
            </a:r>
            <a:r>
              <a:rPr lang="pt-BR" sz="2000" dirty="0" err="1" smtClean="0"/>
              <a:t>perde,ganha,sobe,desce</a:t>
            </a:r>
            <a:endParaRPr lang="pt-BR" sz="2000" dirty="0" smtClean="0"/>
          </a:p>
          <a:p>
            <a:pPr algn="ctr"/>
            <a:r>
              <a:rPr lang="pt-BR" sz="2000" dirty="0" smtClean="0"/>
              <a:t> </a:t>
            </a:r>
            <a:r>
              <a:rPr lang="pt-BR" sz="2000" dirty="0"/>
              <a:t>vai á luta </a:t>
            </a:r>
            <a:endParaRPr lang="pt-BR" sz="2000" dirty="0" smtClean="0"/>
          </a:p>
          <a:p>
            <a:pPr algn="ctr"/>
            <a:r>
              <a:rPr lang="pt-BR" sz="2000" dirty="0" smtClean="0"/>
              <a:t>bate </a:t>
            </a:r>
            <a:r>
              <a:rPr lang="pt-BR" sz="2000" dirty="0"/>
              <a:t>bola </a:t>
            </a:r>
            <a:endParaRPr lang="pt-BR" sz="2000" dirty="0" smtClean="0"/>
          </a:p>
          <a:p>
            <a:pPr algn="ctr"/>
            <a:r>
              <a:rPr lang="pt-BR" sz="2000" dirty="0" smtClean="0"/>
              <a:t>porém </a:t>
            </a:r>
            <a:r>
              <a:rPr lang="pt-BR" sz="2000" dirty="0"/>
              <a:t>não vai á escola </a:t>
            </a:r>
            <a:endParaRPr lang="pt-BR" sz="2000" dirty="0" smtClean="0"/>
          </a:p>
          <a:p>
            <a:pPr algn="ctr"/>
            <a:r>
              <a:rPr lang="pt-BR" sz="2000" dirty="0" smtClean="0"/>
              <a:t>brasil </a:t>
            </a:r>
            <a:r>
              <a:rPr lang="pt-BR" sz="2000" dirty="0"/>
              <a:t>de bronze </a:t>
            </a:r>
            <a:endParaRPr lang="pt-BR" sz="2000" dirty="0" smtClean="0"/>
          </a:p>
          <a:p>
            <a:pPr algn="ctr"/>
            <a:r>
              <a:rPr lang="pt-BR" sz="2000" dirty="0" smtClean="0"/>
              <a:t>brasil </a:t>
            </a:r>
            <a:r>
              <a:rPr lang="pt-BR" sz="2000" dirty="0"/>
              <a:t>de lata </a:t>
            </a:r>
            <a:endParaRPr lang="pt-BR" sz="2000" dirty="0" smtClean="0"/>
          </a:p>
          <a:p>
            <a:pPr algn="ctr"/>
            <a:r>
              <a:rPr lang="pt-BR" sz="2000" dirty="0" smtClean="0"/>
              <a:t>é </a:t>
            </a:r>
            <a:r>
              <a:rPr lang="pt-BR" sz="2000" dirty="0" err="1"/>
              <a:t>negro,é</a:t>
            </a:r>
            <a:r>
              <a:rPr lang="pt-BR" sz="2000" dirty="0"/>
              <a:t> branco</a:t>
            </a:r>
            <a:r>
              <a:rPr lang="pt-BR" sz="2000" dirty="0" smtClean="0"/>
              <a:t>,</a:t>
            </a:r>
          </a:p>
          <a:p>
            <a:pPr algn="ctr"/>
            <a:r>
              <a:rPr lang="pt-BR" sz="2000" dirty="0" smtClean="0"/>
              <a:t>é </a:t>
            </a:r>
            <a:r>
              <a:rPr lang="pt-BR" sz="2000" dirty="0"/>
              <a:t>nissei </a:t>
            </a:r>
            <a:endParaRPr lang="pt-BR" sz="2000" dirty="0" smtClean="0"/>
          </a:p>
          <a:p>
            <a:pPr algn="ctr"/>
            <a:r>
              <a:rPr lang="pt-BR" sz="2000" dirty="0" smtClean="0"/>
              <a:t>é </a:t>
            </a:r>
            <a:r>
              <a:rPr lang="pt-BR" sz="2000" dirty="0"/>
              <a:t>verde</a:t>
            </a:r>
            <a:r>
              <a:rPr lang="pt-BR" sz="2000" dirty="0" smtClean="0"/>
              <a:t>,</a:t>
            </a:r>
          </a:p>
          <a:p>
            <a:pPr algn="ctr"/>
            <a:r>
              <a:rPr lang="pt-BR" sz="2000" dirty="0" smtClean="0"/>
              <a:t>é </a:t>
            </a:r>
            <a:r>
              <a:rPr lang="pt-BR" sz="2000" dirty="0" err="1"/>
              <a:t>indio</a:t>
            </a:r>
            <a:r>
              <a:rPr lang="pt-BR" sz="2000" dirty="0"/>
              <a:t> peladão </a:t>
            </a:r>
            <a:endParaRPr lang="pt-BR" sz="2000" dirty="0" smtClean="0"/>
          </a:p>
          <a:p>
            <a:pPr algn="ctr"/>
            <a:r>
              <a:rPr lang="pt-BR" sz="2000" dirty="0" smtClean="0"/>
              <a:t>é </a:t>
            </a:r>
            <a:r>
              <a:rPr lang="pt-BR" sz="2000" dirty="0"/>
              <a:t>mameluco</a:t>
            </a:r>
            <a:r>
              <a:rPr lang="pt-BR" sz="2000" dirty="0" smtClean="0"/>
              <a:t>,</a:t>
            </a:r>
          </a:p>
          <a:p>
            <a:pPr algn="ctr"/>
            <a:r>
              <a:rPr lang="pt-BR" sz="2000" dirty="0" smtClean="0"/>
              <a:t>é </a:t>
            </a:r>
            <a:r>
              <a:rPr lang="pt-BR" sz="2000" dirty="0"/>
              <a:t>cafuzo</a:t>
            </a:r>
            <a:r>
              <a:rPr lang="pt-BR" sz="2000" dirty="0" smtClean="0"/>
              <a:t>,</a:t>
            </a:r>
          </a:p>
          <a:p>
            <a:pPr algn="ctr"/>
            <a:r>
              <a:rPr lang="pt-BR" sz="2000" dirty="0" smtClean="0"/>
              <a:t>é </a:t>
            </a:r>
            <a:r>
              <a:rPr lang="pt-BR" sz="2000" dirty="0"/>
              <a:t>confusão </a:t>
            </a:r>
            <a:endParaRPr lang="pt-BR" sz="2000" dirty="0" smtClean="0"/>
          </a:p>
          <a:p>
            <a:pPr algn="ctr"/>
            <a:r>
              <a:rPr lang="pt-BR" sz="2000" dirty="0" err="1" smtClean="0"/>
              <a:t>óh</a:t>
            </a:r>
            <a:r>
              <a:rPr lang="pt-BR" sz="2000" dirty="0" smtClean="0"/>
              <a:t> </a:t>
            </a:r>
            <a:r>
              <a:rPr lang="pt-BR" sz="2000" dirty="0"/>
              <a:t>pindorama </a:t>
            </a:r>
            <a:endParaRPr lang="pt-BR" sz="2000" dirty="0" smtClean="0"/>
          </a:p>
          <a:p>
            <a:pPr algn="ctr"/>
            <a:r>
              <a:rPr lang="pt-BR" sz="2000" dirty="0" smtClean="0"/>
              <a:t>eu </a:t>
            </a:r>
            <a:r>
              <a:rPr lang="pt-BR" sz="2000" dirty="0"/>
              <a:t>quero o teu porto seguro </a:t>
            </a:r>
            <a:endParaRPr lang="pt-BR" sz="2000" dirty="0" smtClean="0"/>
          </a:p>
          <a:p>
            <a:pPr algn="ctr"/>
            <a:r>
              <a:rPr lang="pt-BR" sz="2000" dirty="0" smtClean="0"/>
              <a:t>tuas </a:t>
            </a:r>
            <a:r>
              <a:rPr lang="pt-BR" sz="2000" dirty="0"/>
              <a:t>palmeiras</a:t>
            </a:r>
            <a:r>
              <a:rPr lang="pt-BR" sz="2000" dirty="0" smtClean="0"/>
              <a:t>,</a:t>
            </a:r>
          </a:p>
          <a:p>
            <a:pPr algn="ctr"/>
            <a:r>
              <a:rPr lang="pt-BR" sz="2000" dirty="0" smtClean="0"/>
              <a:t>tuas </a:t>
            </a:r>
            <a:r>
              <a:rPr lang="pt-BR" sz="2000" dirty="0"/>
              <a:t>feiras</a:t>
            </a:r>
            <a:r>
              <a:rPr lang="pt-BR" sz="2000" dirty="0" smtClean="0"/>
              <a:t>,</a:t>
            </a:r>
          </a:p>
          <a:p>
            <a:pPr algn="ctr"/>
            <a:r>
              <a:rPr lang="pt-BR" sz="2000" dirty="0" smtClean="0"/>
              <a:t>teu </a:t>
            </a:r>
            <a:r>
              <a:rPr lang="pt-BR" sz="2000" dirty="0"/>
              <a:t>café</a:t>
            </a:r>
            <a:r>
              <a:rPr lang="pt-BR" sz="2000" dirty="0" smtClean="0"/>
              <a:t>,</a:t>
            </a:r>
          </a:p>
          <a:p>
            <a:pPr algn="ctr"/>
            <a:r>
              <a:rPr lang="pt-BR" sz="2000" dirty="0" smtClean="0"/>
              <a:t>tuas </a:t>
            </a:r>
            <a:r>
              <a:rPr lang="pt-BR" sz="2000" dirty="0" err="1"/>
              <a:t>riquezas,praias,cachoeiras</a:t>
            </a:r>
            <a:r>
              <a:rPr lang="pt-BR" sz="2000" dirty="0"/>
              <a:t> </a:t>
            </a:r>
            <a:endParaRPr lang="pt-BR" sz="2000" dirty="0" smtClean="0"/>
          </a:p>
          <a:p>
            <a:pPr algn="ctr"/>
            <a:r>
              <a:rPr lang="pt-BR" sz="2000" dirty="0" smtClean="0"/>
              <a:t>quero </a:t>
            </a:r>
            <a:r>
              <a:rPr lang="pt-BR" sz="2000" dirty="0"/>
              <a:t>ver o teu povo de cabeça em pé.</a:t>
            </a:r>
            <a:endParaRPr lang="pt-BR" sz="2000" b="1" dirty="0"/>
          </a:p>
        </p:txBody>
      </p:sp>
    </p:spTree>
    <p:extLst>
      <p:ext uri="{BB962C8B-B14F-4D97-AF65-F5344CB8AC3E}">
        <p14:creationId xmlns:p14="http://schemas.microsoft.com/office/powerpoint/2010/main" val="629725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D88CBA5F-503C-B0A4-2D51-DA9AFBE0DA3A}"/>
              </a:ext>
            </a:extLst>
          </p:cNvPr>
          <p:cNvSpPr>
            <a:spLocks noGrp="1"/>
          </p:cNvSpPr>
          <p:nvPr>
            <p:ph idx="1"/>
          </p:nvPr>
        </p:nvSpPr>
        <p:spPr>
          <a:xfrm>
            <a:off x="226142" y="263237"/>
            <a:ext cx="11661058" cy="6275216"/>
          </a:xfrm>
        </p:spPr>
        <p:txBody>
          <a:bodyPr>
            <a:normAutofit/>
          </a:bodyPr>
          <a:lstStyle/>
          <a:p>
            <a:pPr marL="0" indent="0">
              <a:buNone/>
            </a:pPr>
            <a:r>
              <a:rPr lang="pt-BR" sz="3200" dirty="0" smtClean="0"/>
              <a:t>DEFINIÇÃO  DE TEXTO E DE INTERPRETAÇÃO  DE TEXTOS</a:t>
            </a:r>
          </a:p>
          <a:p>
            <a:pPr marL="0" indent="0">
              <a:buNone/>
            </a:pPr>
            <a:r>
              <a:rPr lang="pt-BR" sz="3200" dirty="0" smtClean="0"/>
              <a:t>Trabalharemos </a:t>
            </a:r>
            <a:r>
              <a:rPr lang="pt-BR" sz="3200" dirty="0"/>
              <a:t>o conceito de Texto, o qual envolve uma série de elementos: linguísticos, culturais, sociais, afetivos etc. </a:t>
            </a:r>
            <a:endParaRPr lang="pt-BR" sz="3200" dirty="0" smtClean="0"/>
          </a:p>
          <a:p>
            <a:pPr marL="0" indent="0">
              <a:buNone/>
            </a:pPr>
            <a:r>
              <a:rPr lang="pt-BR" sz="3200" dirty="0" smtClean="0"/>
              <a:t>Ler </a:t>
            </a:r>
            <a:r>
              <a:rPr lang="pt-BR" sz="3200" dirty="0"/>
              <a:t>um texto é um processo que também exige leitura de mundo; é compreender como ocorre a relação entre os indivíduos que interagem por meio da atividade verbal. Serei bem objetivo na apresentação dos conceitos. </a:t>
            </a:r>
            <a:endParaRPr lang="pt-BR" sz="3200" dirty="0" smtClean="0"/>
          </a:p>
          <a:p>
            <a:pPr marL="0" indent="0">
              <a:buNone/>
            </a:pPr>
            <a:r>
              <a:rPr lang="pt-BR" sz="3200" dirty="0" smtClean="0"/>
              <a:t>Primeiramente</a:t>
            </a:r>
            <a:r>
              <a:rPr lang="pt-BR" sz="3200" dirty="0"/>
              <a:t>, vamos definir Texto (segundo o professor </a:t>
            </a:r>
            <a:r>
              <a:rPr lang="pt-BR" sz="3200" dirty="0" err="1"/>
              <a:t>Marcuschi</a:t>
            </a:r>
            <a:r>
              <a:rPr lang="pt-BR" sz="3200" dirty="0" smtClean="0"/>
              <a:t>):</a:t>
            </a:r>
          </a:p>
          <a:p>
            <a:pPr marL="0" indent="0">
              <a:buNone/>
            </a:pPr>
            <a:r>
              <a:rPr lang="pt-BR" sz="3200" dirty="0" smtClean="0"/>
              <a:t>“ </a:t>
            </a:r>
            <a:r>
              <a:rPr lang="pt-BR" sz="3200" dirty="0"/>
              <a:t>O texto é um evento comunicativo em que convergem ações linguísticas, sociais e cognitivas</a:t>
            </a:r>
            <a:r>
              <a:rPr lang="pt-BR" sz="3200" dirty="0" smtClean="0"/>
              <a:t>.”</a:t>
            </a:r>
            <a:endParaRPr lang="pt-BR" sz="3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52879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D88CBA5F-503C-B0A4-2D51-DA9AFBE0DA3A}"/>
              </a:ext>
            </a:extLst>
          </p:cNvPr>
          <p:cNvSpPr>
            <a:spLocks noGrp="1"/>
          </p:cNvSpPr>
          <p:nvPr>
            <p:ph idx="1"/>
          </p:nvPr>
        </p:nvSpPr>
        <p:spPr>
          <a:xfrm>
            <a:off x="226142" y="422787"/>
            <a:ext cx="11661058" cy="6115665"/>
          </a:xfrm>
        </p:spPr>
        <p:txBody>
          <a:bodyPr>
            <a:normAutofit/>
          </a:bodyPr>
          <a:lstStyle/>
          <a:p>
            <a:pPr marL="0" indent="0">
              <a:buNone/>
            </a:pPr>
            <a:r>
              <a:rPr lang="pt-BR" sz="3200" dirty="0"/>
              <a:t>Também segundo o professor </a:t>
            </a:r>
            <a:r>
              <a:rPr lang="pt-BR" sz="3200" dirty="0" err="1"/>
              <a:t>Marcuschi</a:t>
            </a:r>
            <a:r>
              <a:rPr lang="pt-BR" sz="3200" dirty="0"/>
              <a:t> (na obra “Produção textual – análise de gêneros e compreensão”, página 93), um texto, enquanto unidade comunicativa, “deve obedecer a um conjunto de critérios de textualização”. </a:t>
            </a:r>
            <a:endParaRPr lang="pt-BR" sz="3200" dirty="0" smtClean="0"/>
          </a:p>
          <a:p>
            <a:pPr marL="0" indent="0">
              <a:buNone/>
            </a:pPr>
            <a:r>
              <a:rPr lang="pt-BR" sz="3200" dirty="0" smtClean="0"/>
              <a:t>Os </a:t>
            </a:r>
            <a:r>
              <a:rPr lang="pt-BR" sz="3200" dirty="0"/>
              <a:t>critérios são estes: </a:t>
            </a:r>
            <a:endParaRPr lang="pt-BR" sz="3200" dirty="0" smtClean="0"/>
          </a:p>
          <a:p>
            <a:pPr marL="0" indent="0">
              <a:buNone/>
            </a:pPr>
            <a:r>
              <a:rPr lang="pt-BR" sz="3200" dirty="0" smtClean="0"/>
              <a:t>• </a:t>
            </a:r>
            <a:r>
              <a:rPr lang="pt-BR" sz="3200" dirty="0"/>
              <a:t>Aceitabilidade </a:t>
            </a:r>
            <a:endParaRPr lang="pt-BR" sz="3200" dirty="0" smtClean="0"/>
          </a:p>
          <a:p>
            <a:pPr marL="0" indent="0">
              <a:buNone/>
            </a:pPr>
            <a:r>
              <a:rPr lang="pt-BR" sz="3200" dirty="0" smtClean="0"/>
              <a:t>• </a:t>
            </a:r>
            <a:r>
              <a:rPr lang="pt-BR" sz="3200" dirty="0"/>
              <a:t>Intencionalidade </a:t>
            </a:r>
            <a:endParaRPr lang="pt-BR" sz="3200" dirty="0" smtClean="0"/>
          </a:p>
          <a:p>
            <a:pPr marL="0" indent="0">
              <a:buNone/>
            </a:pPr>
            <a:r>
              <a:rPr lang="pt-BR" sz="3200" dirty="0" smtClean="0"/>
              <a:t>• </a:t>
            </a:r>
            <a:r>
              <a:rPr lang="pt-BR" sz="3200" dirty="0" err="1"/>
              <a:t>Informatividade</a:t>
            </a:r>
            <a:r>
              <a:rPr lang="pt-BR" sz="3200" dirty="0"/>
              <a:t> </a:t>
            </a:r>
            <a:endParaRPr lang="pt-BR" sz="3200" dirty="0" smtClean="0"/>
          </a:p>
          <a:p>
            <a:pPr marL="0" indent="0">
              <a:buNone/>
            </a:pPr>
            <a:r>
              <a:rPr lang="pt-BR" sz="3200" dirty="0" smtClean="0"/>
              <a:t>• </a:t>
            </a:r>
            <a:r>
              <a:rPr lang="pt-BR" sz="3200" dirty="0" err="1"/>
              <a:t>Situacionalidade</a:t>
            </a:r>
            <a:r>
              <a:rPr lang="pt-BR" sz="3200" dirty="0"/>
              <a:t> </a:t>
            </a:r>
            <a:endParaRPr lang="pt-BR" sz="3200" dirty="0" smtClean="0"/>
          </a:p>
          <a:p>
            <a:pPr marL="0" indent="0">
              <a:buNone/>
            </a:pPr>
            <a:r>
              <a:rPr lang="pt-BR" sz="3200" dirty="0" smtClean="0"/>
              <a:t>• </a:t>
            </a:r>
            <a:r>
              <a:rPr lang="pt-BR" sz="3200" dirty="0"/>
              <a:t>Intertextualidade</a:t>
            </a:r>
            <a:endParaRPr lang="pt-BR" sz="3200" b="0" i="0" dirty="0">
              <a:solidFill>
                <a:srgbClr val="313131"/>
              </a:solidFill>
              <a:effectLst/>
              <a:highlight>
                <a:srgbClr val="FFFFFF"/>
              </a:highligh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821616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D88CBA5F-503C-B0A4-2D51-DA9AFBE0DA3A}"/>
              </a:ext>
            </a:extLst>
          </p:cNvPr>
          <p:cNvSpPr>
            <a:spLocks noGrp="1"/>
          </p:cNvSpPr>
          <p:nvPr>
            <p:ph idx="1"/>
          </p:nvPr>
        </p:nvSpPr>
        <p:spPr>
          <a:xfrm>
            <a:off x="226142" y="277091"/>
            <a:ext cx="11661058" cy="6261361"/>
          </a:xfrm>
        </p:spPr>
        <p:txBody>
          <a:bodyPr>
            <a:normAutofit/>
          </a:bodyPr>
          <a:lstStyle/>
          <a:p>
            <a:pPr marL="0" indent="0">
              <a:buNone/>
            </a:pPr>
            <a:r>
              <a:rPr lang="pt-BR" sz="3200" dirty="0" smtClean="0"/>
              <a:t>O </a:t>
            </a:r>
            <a:r>
              <a:rPr lang="pt-BR" sz="3200" dirty="0"/>
              <a:t>critério da </a:t>
            </a:r>
            <a:r>
              <a:rPr lang="pt-BR" sz="3200" b="1" dirty="0"/>
              <a:t>aceitabilidade</a:t>
            </a:r>
            <a:r>
              <a:rPr lang="pt-BR" sz="3200" dirty="0"/>
              <a:t> está focando no leitor. O leitor precisa de algum conhecimento sobre o assunto para poder analisar o texto e decidir se concorda com a intenção do autor. É através de sua interpretação do texto que ele poderá reconhecer o que está </a:t>
            </a:r>
            <a:r>
              <a:rPr lang="pt-BR" sz="3200" dirty="0" smtClean="0"/>
              <a:t>implícito </a:t>
            </a:r>
            <a:r>
              <a:rPr lang="pt-BR" sz="3200" dirty="0"/>
              <a:t>ou explícito no texto</a:t>
            </a:r>
            <a:r>
              <a:rPr lang="pt-BR" sz="3200" dirty="0" smtClean="0"/>
              <a:t>.</a:t>
            </a:r>
          </a:p>
          <a:p>
            <a:pPr marL="0" indent="0">
              <a:buNone/>
            </a:pPr>
            <a:r>
              <a:rPr lang="pt-BR" sz="3200" dirty="0" smtClean="0"/>
              <a:t>A</a:t>
            </a:r>
            <a:r>
              <a:rPr lang="pt-BR" sz="3200" b="1" dirty="0" smtClean="0"/>
              <a:t> </a:t>
            </a:r>
            <a:r>
              <a:rPr lang="pt-BR" sz="3200" b="1" dirty="0"/>
              <a:t>intencionalidade </a:t>
            </a:r>
            <a:r>
              <a:rPr lang="pt-BR" sz="3200" dirty="0"/>
              <a:t>está direcionada ao protagonista do ato comunicativo. Trata-se da disposição e do empenho de se construir um discurso coerente, coeso e com grande capacidade de satisfazer determinada audiência. Diz respeito às informações e conhecimentos prévios que o autor tem para chegar a seu público; </a:t>
            </a:r>
            <a:endParaRPr lang="pt-BR" sz="3200" b="0" i="0" dirty="0">
              <a:solidFill>
                <a:srgbClr val="313131"/>
              </a:solidFill>
              <a:effectLst/>
              <a:highlight>
                <a:srgbClr val="FFFFFF"/>
              </a:highligh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919712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D88CBA5F-503C-B0A4-2D51-DA9AFBE0DA3A}"/>
              </a:ext>
            </a:extLst>
          </p:cNvPr>
          <p:cNvSpPr>
            <a:spLocks noGrp="1"/>
          </p:cNvSpPr>
          <p:nvPr>
            <p:ph idx="1"/>
          </p:nvPr>
        </p:nvSpPr>
        <p:spPr>
          <a:xfrm>
            <a:off x="226142" y="216311"/>
            <a:ext cx="11661058" cy="6322142"/>
          </a:xfrm>
        </p:spPr>
        <p:txBody>
          <a:bodyPr>
            <a:normAutofit/>
          </a:bodyPr>
          <a:lstStyle/>
          <a:p>
            <a:pPr marL="0" indent="0">
              <a:buNone/>
            </a:pPr>
            <a:r>
              <a:rPr lang="pt-BR" sz="2800" dirty="0" smtClean="0"/>
              <a:t>A</a:t>
            </a:r>
            <a:r>
              <a:rPr lang="pt-BR" sz="2800" b="1" dirty="0" smtClean="0"/>
              <a:t> </a:t>
            </a:r>
            <a:r>
              <a:rPr lang="pt-BR" sz="2800" b="1" dirty="0" err="1" smtClean="0"/>
              <a:t>situacionalidade</a:t>
            </a:r>
            <a:r>
              <a:rPr lang="pt-BR" sz="2800" b="1" dirty="0" smtClean="0"/>
              <a:t> </a:t>
            </a:r>
            <a:r>
              <a:rPr lang="pt-BR" sz="2800" dirty="0"/>
              <a:t>é voltada para o contexto no qual a situação comunicativa está inserida. Ela se relaciona à adequação ou não do contexto, pois ele pode influenciar no significado do texto que, inserido em contextos distintos, pode produzir significados completamente diversos; </a:t>
            </a:r>
            <a:endParaRPr lang="pt-BR" sz="2800" dirty="0" smtClean="0"/>
          </a:p>
          <a:p>
            <a:pPr marL="0" indent="0">
              <a:buNone/>
            </a:pPr>
            <a:r>
              <a:rPr lang="pt-BR" sz="2800" dirty="0"/>
              <a:t>A</a:t>
            </a:r>
            <a:r>
              <a:rPr lang="pt-BR" sz="2800" dirty="0" smtClean="0"/>
              <a:t> </a:t>
            </a:r>
            <a:r>
              <a:rPr lang="pt-BR" sz="2800" b="1" dirty="0"/>
              <a:t>intertextualidade</a:t>
            </a:r>
            <a:r>
              <a:rPr lang="pt-BR" sz="2800" dirty="0"/>
              <a:t> consiste na influência e na relação que um texto exerce sobre outro. Esse processo ocorre durante a produção de um texto, no qual o autor coloca, na estrutura de sua produção, referências explícitas ou implícitas de outra obra; </a:t>
            </a:r>
            <a:r>
              <a:rPr lang="pt-BR" sz="2800" dirty="0" smtClean="0"/>
              <a:t> </a:t>
            </a:r>
          </a:p>
          <a:p>
            <a:pPr marL="0" indent="0">
              <a:buNone/>
            </a:pPr>
            <a:r>
              <a:rPr lang="pt-BR" sz="2800" dirty="0"/>
              <a:t>N</a:t>
            </a:r>
            <a:r>
              <a:rPr lang="pt-BR" sz="2800" dirty="0" smtClean="0"/>
              <a:t>o </a:t>
            </a:r>
            <a:r>
              <a:rPr lang="pt-BR" sz="2800" dirty="0"/>
              <a:t>critério </a:t>
            </a:r>
            <a:r>
              <a:rPr lang="pt-BR" sz="2800" b="1" dirty="0" err="1"/>
              <a:t>informatividade</a:t>
            </a:r>
            <a:r>
              <a:rPr lang="pt-BR" sz="2800" b="1" dirty="0"/>
              <a:t>,</a:t>
            </a:r>
            <a:r>
              <a:rPr lang="pt-BR" sz="2800" dirty="0"/>
              <a:t> consideram-se as informações prévias e as informações novas obtidas no texto. É preciso que haja equilíbrio entre ambas, pois um texto que possui apenas informações prévias não traz novidade ao leitor. Já um texto somente com informações novas pode dificultar a compreensão da leitura</a:t>
            </a:r>
            <a:endParaRPr lang="pt-BR" sz="2800" b="0" i="0" dirty="0">
              <a:solidFill>
                <a:srgbClr val="313131"/>
              </a:solidFill>
              <a:effectLst/>
              <a:highlight>
                <a:srgbClr val="FFFFFF"/>
              </a:highligh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105699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D88CBA5F-503C-B0A4-2D51-DA9AFBE0DA3A}"/>
              </a:ext>
            </a:extLst>
          </p:cNvPr>
          <p:cNvSpPr>
            <a:spLocks noGrp="1"/>
          </p:cNvSpPr>
          <p:nvPr>
            <p:ph idx="1"/>
          </p:nvPr>
        </p:nvSpPr>
        <p:spPr>
          <a:xfrm>
            <a:off x="226142" y="216311"/>
            <a:ext cx="11661058" cy="6322142"/>
          </a:xfrm>
        </p:spPr>
        <p:txBody>
          <a:bodyPr>
            <a:normAutofit/>
          </a:bodyPr>
          <a:lstStyle/>
          <a:p>
            <a:pPr marL="0" indent="0">
              <a:buNone/>
            </a:pPr>
            <a:r>
              <a:rPr lang="pt-BR" sz="3200" dirty="0" smtClean="0"/>
              <a:t>Há texto verbal e não Verbal. O </a:t>
            </a:r>
            <a:r>
              <a:rPr lang="pt-BR" sz="3200" dirty="0"/>
              <a:t>mais recorrente é o verbal escrito. Em muitos casos, o texto será não verbal, como se percebe em quadrinhos, anúncios publicitários, infográficos etc</a:t>
            </a:r>
            <a:r>
              <a:rPr lang="pt-BR" sz="3200" dirty="0" smtClean="0"/>
              <a:t>.</a:t>
            </a:r>
          </a:p>
          <a:p>
            <a:pPr marL="0" indent="0">
              <a:buNone/>
            </a:pPr>
            <a:r>
              <a:rPr lang="pt-BR" sz="3200" dirty="0" smtClean="0"/>
              <a:t>Há </a:t>
            </a:r>
            <a:r>
              <a:rPr lang="pt-BR" sz="3200" dirty="0"/>
              <a:t>dois tipos principais de expressão textual escrita: a prosa e o poema. Vamos entender a diferença entre elas. </a:t>
            </a:r>
            <a:endParaRPr lang="pt-BR" sz="3200" dirty="0" smtClean="0"/>
          </a:p>
          <a:p>
            <a:pPr marL="0" indent="0">
              <a:buNone/>
            </a:pPr>
            <a:r>
              <a:rPr lang="pt-BR" sz="3200" dirty="0"/>
              <a:t>A prosa é a expressão natural da linguagem escrita ou falada, sem metrificação intencional e não sujeita a ritmos regulares. No texto escrito, observamos a prosa quando há organização em linha corrida, ocupando toda a extensão da página. Há, também, organização em parágrafos, os quais apresentam certa unidade de </a:t>
            </a:r>
            <a:r>
              <a:rPr lang="pt-BR" sz="3200" dirty="0" smtClean="0"/>
              <a:t>sentido. Esse slide, </a:t>
            </a:r>
            <a:r>
              <a:rPr lang="pt-BR" sz="3200" dirty="0"/>
              <a:t>por exemplo, é produzido em prosa.</a:t>
            </a:r>
            <a:endParaRPr lang="pt-BR" sz="3200" b="0" i="0" dirty="0">
              <a:solidFill>
                <a:srgbClr val="313131"/>
              </a:solidFill>
              <a:effectLst/>
              <a:highlight>
                <a:srgbClr val="FFFFFF"/>
              </a:highligh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734103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D88CBA5F-503C-B0A4-2D51-DA9AFBE0DA3A}"/>
              </a:ext>
            </a:extLst>
          </p:cNvPr>
          <p:cNvSpPr>
            <a:spLocks noGrp="1"/>
          </p:cNvSpPr>
          <p:nvPr>
            <p:ph idx="1"/>
          </p:nvPr>
        </p:nvSpPr>
        <p:spPr>
          <a:xfrm>
            <a:off x="226142" y="216311"/>
            <a:ext cx="11661058" cy="6322142"/>
          </a:xfrm>
        </p:spPr>
        <p:txBody>
          <a:bodyPr>
            <a:normAutofit/>
          </a:bodyPr>
          <a:lstStyle/>
          <a:p>
            <a:pPr marL="0" indent="0">
              <a:buNone/>
            </a:pPr>
            <a:r>
              <a:rPr lang="pt-BR" sz="3200" dirty="0"/>
              <a:t>Já o poema é a composição literária em que há características poéticas cuja temática é diversificada. O poema apresenta-se sob a forma de versos. O verso é cada uma das linhas de um poema e caracteriza-se por possuir certa linha melódica ou efeitos sonoros, além de apresentar unidade de sentido. O conjunto de versos equivale a uma estrofe. Há diversas maneiras de se dispor graficamente as estrofes (e os versos) – e isso dependerá do período literário a que a obra se filia e à criatividade do autor. Veja dois exemplos:</a:t>
            </a:r>
            <a:endParaRPr lang="pt-BR" sz="3200" b="0" i="0" dirty="0">
              <a:solidFill>
                <a:srgbClr val="313131"/>
              </a:solidFill>
              <a:effectLst/>
              <a:highlight>
                <a:srgbClr val="FFFFFF"/>
              </a:highligh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385513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CDC9B4C2-D1CA-A7D3-4B6B-8FE0050D1A4A}"/>
              </a:ext>
            </a:extLst>
          </p:cNvPr>
          <p:cNvSpPr>
            <a:spLocks noGrp="1"/>
          </p:cNvSpPr>
          <p:nvPr>
            <p:ph idx="1"/>
          </p:nvPr>
        </p:nvSpPr>
        <p:spPr>
          <a:xfrm>
            <a:off x="344129" y="147484"/>
            <a:ext cx="11503742" cy="6351638"/>
          </a:xfrm>
        </p:spPr>
        <p:txBody>
          <a:bodyPr>
            <a:normAutofit/>
          </a:bodyPr>
          <a:lstStyle/>
          <a:p>
            <a:pPr marL="0" indent="0">
              <a:buNone/>
            </a:pPr>
            <a:r>
              <a:rPr lang="pt-BR" sz="3600" dirty="0" smtClean="0"/>
              <a:t>Luís </a:t>
            </a:r>
            <a:r>
              <a:rPr lang="pt-BR" sz="3600" dirty="0"/>
              <a:t>Vaz de </a:t>
            </a:r>
            <a:r>
              <a:rPr lang="pt-BR" sz="3600" dirty="0" smtClean="0"/>
              <a:t>Camões</a:t>
            </a:r>
            <a:endParaRPr lang="pt-BR" sz="3600" dirty="0"/>
          </a:p>
        </p:txBody>
      </p:sp>
      <p:pic>
        <p:nvPicPr>
          <p:cNvPr id="2" name="Image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1055" y="1051766"/>
            <a:ext cx="3990109" cy="5432161"/>
          </a:xfrm>
          <a:prstGeom prst="rect">
            <a:avLst/>
          </a:prstGeom>
        </p:spPr>
      </p:pic>
      <p:pic>
        <p:nvPicPr>
          <p:cNvPr id="4" name="Image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44602" y="1205346"/>
            <a:ext cx="5710089" cy="4197928"/>
          </a:xfrm>
          <a:prstGeom prst="rect">
            <a:avLst/>
          </a:prstGeom>
        </p:spPr>
      </p:pic>
    </p:spTree>
    <p:extLst>
      <p:ext uri="{BB962C8B-B14F-4D97-AF65-F5344CB8AC3E}">
        <p14:creationId xmlns:p14="http://schemas.microsoft.com/office/powerpoint/2010/main" val="281162088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ipo de Madeira">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TM03090434[[fn=Tipo de Madeira]]</Template>
  <TotalTime>473</TotalTime>
  <Words>1987</Words>
  <Application>Microsoft Office PowerPoint</Application>
  <PresentationFormat>Widescreen</PresentationFormat>
  <Paragraphs>113</Paragraphs>
  <Slides>25</Slides>
  <Notes>0</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25</vt:i4>
      </vt:variant>
    </vt:vector>
  </HeadingPairs>
  <TitlesOfParts>
    <vt:vector size="31" baseType="lpstr">
      <vt:lpstr>Calibri</vt:lpstr>
      <vt:lpstr>Rockwell</vt:lpstr>
      <vt:lpstr>Rockwell Condensed</vt:lpstr>
      <vt:lpstr>Times New Roman</vt:lpstr>
      <vt:lpstr>Wingdings</vt:lpstr>
      <vt:lpstr>Tipo de Madeira</vt:lpstr>
      <vt:lpstr>Comunicação e Expressão - </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Comunicação e Expressão - </dc:title>
  <dc:creator>Pollyanna Silva e Silva</dc:creator>
  <cp:lastModifiedBy>Fabio Britto</cp:lastModifiedBy>
  <cp:revision>47</cp:revision>
  <dcterms:created xsi:type="dcterms:W3CDTF">2024-08-21T13:28:50Z</dcterms:created>
  <dcterms:modified xsi:type="dcterms:W3CDTF">2024-08-25T21:45:51Z</dcterms:modified>
</cp:coreProperties>
</file>