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63"/>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5" r:id="rId19"/>
    <p:sldId id="276" r:id="rId20"/>
    <p:sldId id="277" r:id="rId21"/>
    <p:sldId id="279" r:id="rId22"/>
    <p:sldId id="280" r:id="rId23"/>
    <p:sldId id="281" r:id="rId24"/>
    <p:sldId id="282" r:id="rId25"/>
    <p:sldId id="283" r:id="rId26"/>
    <p:sldId id="284" r:id="rId27"/>
    <p:sldId id="285" r:id="rId28"/>
    <p:sldId id="286"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 id="305" r:id="rId46"/>
    <p:sldId id="306" r:id="rId47"/>
    <p:sldId id="307" r:id="rId48"/>
    <p:sldId id="308" r:id="rId49"/>
    <p:sldId id="309" r:id="rId50"/>
    <p:sldId id="310" r:id="rId51"/>
    <p:sldId id="311" r:id="rId52"/>
    <p:sldId id="312" r:id="rId53"/>
    <p:sldId id="313" r:id="rId54"/>
    <p:sldId id="314" r:id="rId55"/>
    <p:sldId id="315" r:id="rId56"/>
    <p:sldId id="316" r:id="rId57"/>
    <p:sldId id="317" r:id="rId58"/>
    <p:sldId id="318" r:id="rId59"/>
    <p:sldId id="319" r:id="rId60"/>
    <p:sldId id="320" r:id="rId61"/>
    <p:sldId id="321" r:id="rId6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7380C7-204D-4ADC-AFE5-B4C21A6009C5}" type="datetimeFigureOut">
              <a:rPr lang="pt-BR" smtClean="0"/>
              <a:t>12/07/2024</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F73A3-B48F-4A00-A5EE-F78E9F2D626D}" type="slidenum">
              <a:rPr lang="pt-BR" smtClean="0"/>
              <a:t>‹nº›</a:t>
            </a:fld>
            <a:endParaRPr lang="pt-BR"/>
          </a:p>
        </p:txBody>
      </p:sp>
    </p:spTree>
    <p:extLst>
      <p:ext uri="{BB962C8B-B14F-4D97-AF65-F5344CB8AC3E}">
        <p14:creationId xmlns:p14="http://schemas.microsoft.com/office/powerpoint/2010/main" val="4060563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481C169-797D-4563-B6EE-93D28656EBB1}"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123" name="Rectangle 2"/>
          <p:cNvSpPr>
            <a:spLocks noGrp="1" noRot="1" noChangeAspect="1" noChangeArrowheads="1" noTextEdit="1"/>
          </p:cNvSpPr>
          <p:nvPr>
            <p:ph type="sldImg"/>
          </p:nvPr>
        </p:nvSpPr>
        <p:spPr>
          <a:solidFill>
            <a:srgbClr val="FFFFFF"/>
          </a:solidFill>
          <a:ln/>
        </p:spPr>
      </p:sp>
      <p:sp>
        <p:nvSpPr>
          <p:cNvPr id="5124"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772750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80AD785-DD89-4DB0-BECC-80E616D9FA65}"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4579" name="Rectangle 2"/>
          <p:cNvSpPr>
            <a:spLocks noGrp="1" noRot="1" noChangeAspect="1" noChangeArrowheads="1" noTextEdit="1"/>
          </p:cNvSpPr>
          <p:nvPr>
            <p:ph type="sldImg"/>
          </p:nvPr>
        </p:nvSpPr>
        <p:spPr>
          <a:solidFill>
            <a:srgbClr val="FFFFFF"/>
          </a:solidFill>
          <a:ln/>
        </p:spPr>
      </p:sp>
      <p:sp>
        <p:nvSpPr>
          <p:cNvPr id="2458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36424757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8EFF368-E2E8-478A-9B6A-42F46D0051CF}"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6627" name="Rectangle 2"/>
          <p:cNvSpPr>
            <a:spLocks noGrp="1" noRot="1" noChangeAspect="1" noChangeArrowheads="1" noTextEdit="1"/>
          </p:cNvSpPr>
          <p:nvPr>
            <p:ph type="sldImg"/>
          </p:nvPr>
        </p:nvSpPr>
        <p:spPr>
          <a:solidFill>
            <a:srgbClr val="FFFFFF"/>
          </a:solidFill>
          <a:ln/>
        </p:spPr>
      </p:sp>
      <p:sp>
        <p:nvSpPr>
          <p:cNvPr id="26628"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2601578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D1EB39A-A356-4718-862A-D7ADA6105406}"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8675" name="Rectangle 2"/>
          <p:cNvSpPr>
            <a:spLocks noGrp="1" noRot="1" noChangeAspect="1" noChangeArrowheads="1" noTextEdit="1"/>
          </p:cNvSpPr>
          <p:nvPr>
            <p:ph type="sldImg"/>
          </p:nvPr>
        </p:nvSpPr>
        <p:spPr>
          <a:solidFill>
            <a:srgbClr val="FFFFFF"/>
          </a:solidFill>
          <a:ln/>
        </p:spPr>
      </p:sp>
      <p:sp>
        <p:nvSpPr>
          <p:cNvPr id="2867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2941647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E7FBBCC-DC75-411B-A304-ADD97B173376}"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723" name="Rectangle 2"/>
          <p:cNvSpPr>
            <a:spLocks noGrp="1" noRot="1" noChangeAspect="1" noChangeArrowheads="1" noTextEdit="1"/>
          </p:cNvSpPr>
          <p:nvPr>
            <p:ph type="sldImg"/>
          </p:nvPr>
        </p:nvSpPr>
        <p:spPr>
          <a:solidFill>
            <a:srgbClr val="FFFFFF"/>
          </a:solidFill>
          <a:ln/>
        </p:spPr>
      </p:sp>
      <p:sp>
        <p:nvSpPr>
          <p:cNvPr id="30724"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29453573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0D1A7CC-B2E6-4EC4-93B4-B3D71A97DB11}"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4819" name="Rectangle 2"/>
          <p:cNvSpPr>
            <a:spLocks noGrp="1" noRot="1" noChangeAspect="1" noChangeArrowheads="1" noTextEdit="1"/>
          </p:cNvSpPr>
          <p:nvPr>
            <p:ph type="sldImg"/>
          </p:nvPr>
        </p:nvSpPr>
        <p:spPr>
          <a:solidFill>
            <a:srgbClr val="FFFFFF"/>
          </a:solidFill>
          <a:ln/>
        </p:spPr>
      </p:sp>
      <p:sp>
        <p:nvSpPr>
          <p:cNvPr id="3482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35208635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5C3C039-E931-422C-B7E4-55AC782BA264}"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6867" name="Rectangle 2"/>
          <p:cNvSpPr>
            <a:spLocks noGrp="1" noRot="1" noChangeAspect="1" noChangeArrowheads="1" noTextEdit="1"/>
          </p:cNvSpPr>
          <p:nvPr>
            <p:ph type="sldImg"/>
          </p:nvPr>
        </p:nvSpPr>
        <p:spPr>
          <a:solidFill>
            <a:srgbClr val="FFFFFF"/>
          </a:solidFill>
          <a:ln/>
        </p:spPr>
      </p:sp>
      <p:sp>
        <p:nvSpPr>
          <p:cNvPr id="36868"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1358107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DA33EE7-FA42-4088-85E3-581CABBC89F6}"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0963" name="Rectangle 2"/>
          <p:cNvSpPr>
            <a:spLocks noGrp="1" noRot="1" noChangeAspect="1" noChangeArrowheads="1" noTextEdit="1"/>
          </p:cNvSpPr>
          <p:nvPr>
            <p:ph type="sldImg"/>
          </p:nvPr>
        </p:nvSpPr>
        <p:spPr>
          <a:solidFill>
            <a:srgbClr val="FFFFFF"/>
          </a:solidFill>
          <a:ln/>
        </p:spPr>
      </p:sp>
      <p:sp>
        <p:nvSpPr>
          <p:cNvPr id="40964"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7025592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6C14992-1DC1-4844-A296-4B20B9E628A2}"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3011" name="Rectangle 2"/>
          <p:cNvSpPr>
            <a:spLocks noGrp="1" noRot="1" noChangeAspect="1" noChangeArrowheads="1" noTextEdit="1"/>
          </p:cNvSpPr>
          <p:nvPr>
            <p:ph type="sldImg"/>
          </p:nvPr>
        </p:nvSpPr>
        <p:spPr>
          <a:solidFill>
            <a:srgbClr val="FFFFFF"/>
          </a:solidFill>
          <a:ln/>
        </p:spPr>
      </p:sp>
      <p:sp>
        <p:nvSpPr>
          <p:cNvPr id="43012"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42754126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6CE3F45-DD82-4065-87BD-B9D52498BAAA}"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5059" name="Rectangle 2"/>
          <p:cNvSpPr>
            <a:spLocks noGrp="1" noRot="1" noChangeAspect="1" noChangeArrowheads="1" noTextEdit="1"/>
          </p:cNvSpPr>
          <p:nvPr>
            <p:ph type="sldImg"/>
          </p:nvPr>
        </p:nvSpPr>
        <p:spPr>
          <a:solidFill>
            <a:srgbClr val="FFFFFF"/>
          </a:solidFill>
          <a:ln/>
        </p:spPr>
      </p:sp>
      <p:sp>
        <p:nvSpPr>
          <p:cNvPr id="4506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23015192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A7E4B9F-09AA-4E1A-84DB-CEE96F1A37EF}"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9155" name="Rectangle 2"/>
          <p:cNvSpPr>
            <a:spLocks noGrp="1" noRot="1" noChangeAspect="1" noChangeArrowheads="1" noTextEdit="1"/>
          </p:cNvSpPr>
          <p:nvPr>
            <p:ph type="sldImg"/>
          </p:nvPr>
        </p:nvSpPr>
        <p:spPr>
          <a:solidFill>
            <a:srgbClr val="FFFFFF"/>
          </a:solidFill>
          <a:ln/>
        </p:spPr>
      </p:sp>
      <p:sp>
        <p:nvSpPr>
          <p:cNvPr id="491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3766460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A5D5297-8B8B-47AC-9650-A653B4BCB7F2}"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8195" name="Rectangle 2"/>
          <p:cNvSpPr>
            <a:spLocks noGrp="1" noRot="1" noChangeAspect="1" noChangeArrowheads="1" noTextEdit="1"/>
          </p:cNvSpPr>
          <p:nvPr>
            <p:ph type="sldImg"/>
          </p:nvPr>
        </p:nvSpPr>
        <p:spPr>
          <a:solidFill>
            <a:srgbClr val="FFFFFF"/>
          </a:solidFill>
          <a:ln/>
        </p:spPr>
      </p:sp>
      <p:sp>
        <p:nvSpPr>
          <p:cNvPr id="819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27966324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C30AEE7-7FE6-4163-A9BF-03289DDDB46E}"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2227" name="Rectangle 2"/>
          <p:cNvSpPr>
            <a:spLocks noGrp="1" noRot="1" noChangeAspect="1" noChangeArrowheads="1" noTextEdit="1"/>
          </p:cNvSpPr>
          <p:nvPr>
            <p:ph type="sldImg"/>
          </p:nvPr>
        </p:nvSpPr>
        <p:spPr>
          <a:solidFill>
            <a:srgbClr val="FFFFFF"/>
          </a:solidFill>
          <a:ln/>
        </p:spPr>
      </p:sp>
      <p:sp>
        <p:nvSpPr>
          <p:cNvPr id="52228"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24313096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FAADA30-BC2B-44B2-891B-D855E6DADAF4}"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4275" name="Rectangle 2"/>
          <p:cNvSpPr>
            <a:spLocks noGrp="1" noRot="1" noChangeAspect="1" noChangeArrowheads="1" noTextEdit="1"/>
          </p:cNvSpPr>
          <p:nvPr>
            <p:ph type="sldImg"/>
          </p:nvPr>
        </p:nvSpPr>
        <p:spPr>
          <a:solidFill>
            <a:srgbClr val="FFFFFF"/>
          </a:solidFill>
          <a:ln/>
        </p:spPr>
      </p:sp>
      <p:sp>
        <p:nvSpPr>
          <p:cNvPr id="5427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32608963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E3B582D-B4CD-4F76-AD74-54E5734484A6}"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6323" name="Rectangle 2"/>
          <p:cNvSpPr>
            <a:spLocks noGrp="1" noRot="1" noChangeAspect="1" noChangeArrowheads="1" noTextEdit="1"/>
          </p:cNvSpPr>
          <p:nvPr>
            <p:ph type="sldImg"/>
          </p:nvPr>
        </p:nvSpPr>
        <p:spPr>
          <a:solidFill>
            <a:srgbClr val="FFFFFF"/>
          </a:solidFill>
          <a:ln/>
        </p:spPr>
      </p:sp>
      <p:sp>
        <p:nvSpPr>
          <p:cNvPr id="56324"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38894622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09AF16B-03BD-40CB-AEA5-BAB0F9A30C87}"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8371" name="Rectangle 2"/>
          <p:cNvSpPr>
            <a:spLocks noGrp="1" noRot="1" noChangeAspect="1" noChangeArrowheads="1" noTextEdit="1"/>
          </p:cNvSpPr>
          <p:nvPr>
            <p:ph type="sldImg"/>
          </p:nvPr>
        </p:nvSpPr>
        <p:spPr>
          <a:solidFill>
            <a:srgbClr val="FFFFFF"/>
          </a:solidFill>
          <a:ln/>
        </p:spPr>
      </p:sp>
      <p:sp>
        <p:nvSpPr>
          <p:cNvPr id="58372"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29472468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55ADACB-E002-4F50-B5A8-883CBD36DAB0}"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60419" name="Rectangle 2"/>
          <p:cNvSpPr>
            <a:spLocks noGrp="1" noRot="1" noChangeAspect="1" noChangeArrowheads="1" noTextEdit="1"/>
          </p:cNvSpPr>
          <p:nvPr>
            <p:ph type="sldImg"/>
          </p:nvPr>
        </p:nvSpPr>
        <p:spPr>
          <a:solidFill>
            <a:srgbClr val="FFFFFF"/>
          </a:solidFill>
          <a:ln/>
        </p:spPr>
      </p:sp>
      <p:sp>
        <p:nvSpPr>
          <p:cNvPr id="6042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17602529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64B318D-BF2E-4C97-9BDD-72225E5A46B1}"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62467" name="Rectangle 2"/>
          <p:cNvSpPr>
            <a:spLocks noGrp="1" noRot="1" noChangeAspect="1" noChangeArrowheads="1" noTextEdit="1"/>
          </p:cNvSpPr>
          <p:nvPr>
            <p:ph type="sldImg"/>
          </p:nvPr>
        </p:nvSpPr>
        <p:spPr>
          <a:solidFill>
            <a:srgbClr val="FFFFFF"/>
          </a:solidFill>
          <a:ln/>
        </p:spPr>
      </p:sp>
      <p:sp>
        <p:nvSpPr>
          <p:cNvPr id="62468"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1450934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2ACFE6C-CE70-4223-BC18-CAC126B3AF1E}"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243" name="Rectangle 2"/>
          <p:cNvSpPr>
            <a:spLocks noGrp="1" noRot="1" noChangeAspect="1" noChangeArrowheads="1" noTextEdit="1"/>
          </p:cNvSpPr>
          <p:nvPr>
            <p:ph type="sldImg"/>
          </p:nvPr>
        </p:nvSpPr>
        <p:spPr>
          <a:solidFill>
            <a:srgbClr val="FFFFFF"/>
          </a:solidFill>
          <a:ln/>
        </p:spPr>
      </p:sp>
      <p:sp>
        <p:nvSpPr>
          <p:cNvPr id="10244"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3887544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5BB192E-AAA4-40C9-8F50-39C800CD6F05}"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2291" name="Rectangle 2"/>
          <p:cNvSpPr>
            <a:spLocks noGrp="1" noRot="1" noChangeAspect="1" noChangeArrowheads="1" noTextEdit="1"/>
          </p:cNvSpPr>
          <p:nvPr>
            <p:ph type="sldImg"/>
          </p:nvPr>
        </p:nvSpPr>
        <p:spPr>
          <a:solidFill>
            <a:srgbClr val="FFFFFF"/>
          </a:solidFill>
          <a:ln/>
        </p:spPr>
      </p:sp>
      <p:sp>
        <p:nvSpPr>
          <p:cNvPr id="12292"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4110159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15BFE6A-C21B-4251-B72D-902D3CC37870}"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4339" name="Rectangle 2"/>
          <p:cNvSpPr>
            <a:spLocks noGrp="1" noRot="1" noChangeAspect="1" noChangeArrowheads="1" noTextEdit="1"/>
          </p:cNvSpPr>
          <p:nvPr>
            <p:ph type="sldImg"/>
          </p:nvPr>
        </p:nvSpPr>
        <p:spPr>
          <a:solidFill>
            <a:srgbClr val="FFFFFF"/>
          </a:solidFill>
          <a:ln/>
        </p:spPr>
      </p:sp>
      <p:sp>
        <p:nvSpPr>
          <p:cNvPr id="1434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1418431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80228B9-5C5F-4B5D-9F6A-864B3E837F5F}"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6387" name="Rectangle 2"/>
          <p:cNvSpPr>
            <a:spLocks noGrp="1" noRot="1" noChangeAspect="1" noChangeArrowheads="1" noTextEdit="1"/>
          </p:cNvSpPr>
          <p:nvPr>
            <p:ph type="sldImg"/>
          </p:nvPr>
        </p:nvSpPr>
        <p:spPr>
          <a:solidFill>
            <a:srgbClr val="FFFFFF"/>
          </a:solidFill>
          <a:ln/>
        </p:spPr>
      </p:sp>
      <p:sp>
        <p:nvSpPr>
          <p:cNvPr id="16388"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12885016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7A93802-2CBF-4D52-B501-837413D3C937}"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72338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BD99C4B-2121-49CF-9CC1-F17C1976EC99}"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1060634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A6B7496-6CD8-4623-B4AF-2ADD06908E7D}" type="slidenum">
              <a:rPr kumimoji="0" lang="pt-BR" altLang="pt-B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pt-BR" altLang="pt-B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2531" name="Rectangle 2"/>
          <p:cNvSpPr>
            <a:spLocks noGrp="1" noRot="1" noChangeAspect="1" noChangeArrowheads="1" noTextEdit="1"/>
          </p:cNvSpPr>
          <p:nvPr>
            <p:ph type="sldImg"/>
          </p:nvPr>
        </p:nvSpPr>
        <p:spPr>
          <a:solidFill>
            <a:srgbClr val="FFFFFF"/>
          </a:solidFill>
          <a:ln/>
        </p:spPr>
      </p:sp>
      <p:sp>
        <p:nvSpPr>
          <p:cNvPr id="22532"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pt-BR" altLang="pt-BR"/>
          </a:p>
        </p:txBody>
      </p:sp>
    </p:spTree>
    <p:extLst>
      <p:ext uri="{BB962C8B-B14F-4D97-AF65-F5344CB8AC3E}">
        <p14:creationId xmlns:p14="http://schemas.microsoft.com/office/powerpoint/2010/main" val="2855287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1305117" cy="6173788"/>
            <a:chOff x="0" y="0"/>
            <a:chExt cx="5341" cy="3889"/>
          </a:xfrm>
        </p:grpSpPr>
        <p:sp>
          <p:nvSpPr>
            <p:cNvPr id="5" name="Freeform 3"/>
            <p:cNvSpPr>
              <a:spLocks/>
            </p:cNvSpPr>
            <p:nvPr/>
          </p:nvSpPr>
          <p:spPr bwMode="auto">
            <a:xfrm>
              <a:off x="0" y="0"/>
              <a:ext cx="3863" cy="3889"/>
            </a:xfrm>
            <a:custGeom>
              <a:avLst/>
              <a:gdLst>
                <a:gd name="T0" fmla="*/ 3862 w 3863"/>
                <a:gd name="T1" fmla="*/ 3418 h 3889"/>
                <a:gd name="T2" fmla="*/ 457 w 3863"/>
                <a:gd name="T3" fmla="*/ 0 h 3889"/>
                <a:gd name="T4" fmla="*/ 0 w 3863"/>
                <a:gd name="T5" fmla="*/ 0 h 3889"/>
                <a:gd name="T6" fmla="*/ 0 w 3863"/>
                <a:gd name="T7" fmla="*/ 481 h 3889"/>
                <a:gd name="T8" fmla="*/ 3394 w 3863"/>
                <a:gd name="T9" fmla="*/ 3888 h 3889"/>
                <a:gd name="T10" fmla="*/ 3862 w 3863"/>
                <a:gd name="T11" fmla="*/ 3418 h 388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6" name="Freeform 4"/>
            <p:cNvSpPr>
              <a:spLocks/>
            </p:cNvSpPr>
            <p:nvPr/>
          </p:nvSpPr>
          <p:spPr bwMode="auto">
            <a:xfrm>
              <a:off x="860" y="0"/>
              <a:ext cx="3394" cy="3223"/>
            </a:xfrm>
            <a:custGeom>
              <a:avLst/>
              <a:gdLst>
                <a:gd name="T0" fmla="*/ 370 w 3394"/>
                <a:gd name="T1" fmla="*/ 0 h 3223"/>
                <a:gd name="T2" fmla="*/ 3393 w 3394"/>
                <a:gd name="T3" fmla="*/ 3036 h 3223"/>
                <a:gd name="T4" fmla="*/ 3208 w 3394"/>
                <a:gd name="T5" fmla="*/ 3222 h 3223"/>
                <a:gd name="T6" fmla="*/ 0 w 3394"/>
                <a:gd name="T7" fmla="*/ 0 h 3223"/>
                <a:gd name="T8" fmla="*/ 370 w 3394"/>
                <a:gd name="T9" fmla="*/ 0 h 32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94" h="3223">
                  <a:moveTo>
                    <a:pt x="370" y="0"/>
                  </a:moveTo>
                  <a:lnTo>
                    <a:pt x="3393" y="3036"/>
                  </a:lnTo>
                  <a:lnTo>
                    <a:pt x="3208" y="3222"/>
                  </a:lnTo>
                  <a:lnTo>
                    <a:pt x="0" y="0"/>
                  </a:lnTo>
                  <a:lnTo>
                    <a:pt x="37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7" name="Freeform 5"/>
            <p:cNvSpPr>
              <a:spLocks/>
            </p:cNvSpPr>
            <p:nvPr/>
          </p:nvSpPr>
          <p:spPr bwMode="auto">
            <a:xfrm>
              <a:off x="2187" y="0"/>
              <a:ext cx="2859" cy="2556"/>
            </a:xfrm>
            <a:custGeom>
              <a:avLst/>
              <a:gdLst>
                <a:gd name="T0" fmla="*/ 630 w 2859"/>
                <a:gd name="T1" fmla="*/ 0 h 2556"/>
                <a:gd name="T2" fmla="*/ 2858 w 2859"/>
                <a:gd name="T3" fmla="*/ 2238 h 2556"/>
                <a:gd name="T4" fmla="*/ 2543 w 2859"/>
                <a:gd name="T5" fmla="*/ 2555 h 2556"/>
                <a:gd name="T6" fmla="*/ 0 w 2859"/>
                <a:gd name="T7" fmla="*/ 0 h 2556"/>
                <a:gd name="T8" fmla="*/ 630 w 2859"/>
                <a:gd name="T9" fmla="*/ 0 h 25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59" h="2556">
                  <a:moveTo>
                    <a:pt x="630" y="0"/>
                  </a:moveTo>
                  <a:lnTo>
                    <a:pt x="2858" y="2238"/>
                  </a:lnTo>
                  <a:lnTo>
                    <a:pt x="2543" y="2555"/>
                  </a:lnTo>
                  <a:lnTo>
                    <a:pt x="0" y="0"/>
                  </a:lnTo>
                  <a:lnTo>
                    <a:pt x="63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8" name="Freeform 6"/>
            <p:cNvSpPr>
              <a:spLocks/>
            </p:cNvSpPr>
            <p:nvPr/>
          </p:nvSpPr>
          <p:spPr bwMode="auto">
            <a:xfrm>
              <a:off x="3055" y="0"/>
              <a:ext cx="2286" cy="2121"/>
            </a:xfrm>
            <a:custGeom>
              <a:avLst/>
              <a:gdLst>
                <a:gd name="T0" fmla="*/ 0 w 2286"/>
                <a:gd name="T1" fmla="*/ 0 h 2121"/>
                <a:gd name="T2" fmla="*/ 2111 w 2286"/>
                <a:gd name="T3" fmla="*/ 2120 h 2121"/>
                <a:gd name="T4" fmla="*/ 2285 w 2286"/>
                <a:gd name="T5" fmla="*/ 1945 h 2121"/>
                <a:gd name="T6" fmla="*/ 348 w 2286"/>
                <a:gd name="T7" fmla="*/ 0 h 2121"/>
                <a:gd name="T8" fmla="*/ 0 w 2286"/>
                <a:gd name="T9" fmla="*/ 0 h 21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86" h="2121">
                  <a:moveTo>
                    <a:pt x="0" y="0"/>
                  </a:moveTo>
                  <a:lnTo>
                    <a:pt x="2111" y="2120"/>
                  </a:lnTo>
                  <a:lnTo>
                    <a:pt x="2285" y="1945"/>
                  </a:lnTo>
                  <a:lnTo>
                    <a:pt x="348" y="0"/>
                  </a:lnTo>
                  <a:lnTo>
                    <a:pt x="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grpSp>
      <p:sp>
        <p:nvSpPr>
          <p:cNvPr id="34823" name="Rectangle 7"/>
          <p:cNvSpPr>
            <a:spLocks noGrp="1" noChangeArrowheads="1"/>
          </p:cNvSpPr>
          <p:nvPr>
            <p:ph type="ctrTitle" sz="quarter"/>
          </p:nvPr>
        </p:nvSpPr>
        <p:spPr>
          <a:xfrm>
            <a:off x="914400" y="1143000"/>
            <a:ext cx="10363200" cy="1143000"/>
          </a:xfrm>
        </p:spPr>
        <p:txBody>
          <a:bodyPr/>
          <a:lstStyle>
            <a:lvl1pPr>
              <a:defRPr/>
            </a:lvl1pPr>
          </a:lstStyle>
          <a:p>
            <a:pPr lvl="0"/>
            <a:r>
              <a:rPr lang="pt-BR" altLang="pt-BR" noProof="0"/>
              <a:t>Clique para editar o estilo do título mestre</a:t>
            </a:r>
          </a:p>
        </p:txBody>
      </p:sp>
      <p:sp>
        <p:nvSpPr>
          <p:cNvPr id="34824" name="Rectangle 8"/>
          <p:cNvSpPr>
            <a:spLocks noGrp="1" noChangeArrowheads="1"/>
          </p:cNvSpPr>
          <p:nvPr>
            <p:ph type="subTitle" sz="quarter" idx="1"/>
          </p:nvPr>
        </p:nvSpPr>
        <p:spPr>
          <a:xfrm>
            <a:off x="1828800" y="2819400"/>
            <a:ext cx="8534400" cy="1752600"/>
          </a:xfr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0" indent="0" algn="ctr">
              <a:buFont typeface="Wingdings" panose="05000000000000000000" pitchFamily="2" charset="2"/>
              <a:buNone/>
              <a:defRPr/>
            </a:lvl1pPr>
          </a:lstStyle>
          <a:p>
            <a:pPr lvl="0"/>
            <a:r>
              <a:rPr lang="pt-BR" altLang="pt-BR" noProof="0"/>
              <a:t>Clique para editar o estilo do subtítulo mestre</a:t>
            </a:r>
          </a:p>
        </p:txBody>
      </p:sp>
      <p:sp>
        <p:nvSpPr>
          <p:cNvPr id="9" name="Rectangle 9"/>
          <p:cNvSpPr>
            <a:spLocks noGrp="1" noChangeArrowheads="1"/>
          </p:cNvSpPr>
          <p:nvPr>
            <p:ph type="dt" sz="quarter" idx="10"/>
          </p:nvPr>
        </p:nvSpPr>
        <p:spPr/>
        <p:txBody>
          <a:bodyPr/>
          <a:lstStyle>
            <a:lvl1pPr>
              <a:defRPr smtClean="0">
                <a:solidFill>
                  <a:srgbClr val="FFFFFF"/>
                </a:solidFill>
              </a:defRPr>
            </a:lvl1pPr>
          </a:lstStyle>
          <a:p>
            <a:pPr fontAlgn="base">
              <a:spcAft>
                <a:spcPct val="0"/>
              </a:spcAft>
              <a:defRPr/>
            </a:pPr>
            <a:endParaRPr lang="pt-BR" altLang="pt-BR"/>
          </a:p>
        </p:txBody>
      </p:sp>
      <p:sp>
        <p:nvSpPr>
          <p:cNvPr id="10" name="Rectangle 10"/>
          <p:cNvSpPr>
            <a:spLocks noGrp="1" noChangeArrowheads="1"/>
          </p:cNvSpPr>
          <p:nvPr>
            <p:ph type="ftr" sz="quarter" idx="11"/>
          </p:nvPr>
        </p:nvSpPr>
        <p:spPr/>
        <p:txBody>
          <a:bodyPr/>
          <a:lstStyle>
            <a:lvl1pPr>
              <a:defRPr smtClean="0">
                <a:solidFill>
                  <a:srgbClr val="FFFFFF"/>
                </a:solidFill>
              </a:defRPr>
            </a:lvl1pPr>
          </a:lstStyle>
          <a:p>
            <a:pPr fontAlgn="base">
              <a:spcAft>
                <a:spcPct val="0"/>
              </a:spcAft>
              <a:defRPr/>
            </a:pPr>
            <a:endParaRPr lang="pt-BR" altLang="pt-BR"/>
          </a:p>
        </p:txBody>
      </p:sp>
      <p:sp>
        <p:nvSpPr>
          <p:cNvPr id="11" name="Rectangle 11"/>
          <p:cNvSpPr>
            <a:spLocks noGrp="1" noChangeArrowheads="1"/>
          </p:cNvSpPr>
          <p:nvPr>
            <p:ph type="sldNum" sz="quarter" idx="12"/>
          </p:nvPr>
        </p:nvSpPr>
        <p:spPr/>
        <p:txBody>
          <a:bodyPr/>
          <a:lstStyle>
            <a:lvl1pPr>
              <a:defRPr smtClean="0">
                <a:solidFill>
                  <a:srgbClr val="FFFFFF"/>
                </a:solidFill>
              </a:defRPr>
            </a:lvl1pPr>
          </a:lstStyle>
          <a:p>
            <a:pPr fontAlgn="base">
              <a:spcAft>
                <a:spcPct val="0"/>
              </a:spcAft>
              <a:defRPr/>
            </a:pPr>
            <a:fld id="{07852EB3-57C1-4FBA-B1F1-B342F9644459}" type="slidenum">
              <a:rPr lang="pt-BR" altLang="pt-BR" smtClean="0"/>
              <a:pPr fontAlgn="base">
                <a:spcAft>
                  <a:spcPct val="0"/>
                </a:spcAft>
                <a:defRPr/>
              </a:pPr>
              <a:t>‹nº›</a:t>
            </a:fld>
            <a:endParaRPr lang="pt-BR" altLang="pt-BR"/>
          </a:p>
        </p:txBody>
      </p:sp>
    </p:spTree>
    <p:extLst>
      <p:ext uri="{BB962C8B-B14F-4D97-AF65-F5344CB8AC3E}">
        <p14:creationId xmlns:p14="http://schemas.microsoft.com/office/powerpoint/2010/main" val="4093144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fontAlgn="base">
              <a:spcAft>
                <a:spcPct val="0"/>
              </a:spcAft>
              <a:defRPr/>
            </a:pPr>
            <a:fld id="{7D8AD4BE-CB8C-4F9B-A3DC-C589530B865C}"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859936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686800" y="228600"/>
            <a:ext cx="2590800" cy="5867400"/>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914400" y="228600"/>
            <a:ext cx="7569200" cy="5867400"/>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fontAlgn="base">
              <a:spcAft>
                <a:spcPct val="0"/>
              </a:spcAft>
              <a:defRPr/>
            </a:pPr>
            <a:fld id="{9AFDB66A-6DA4-4A86-AD1E-FB0069097EAE}"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1946199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1026"/>
          <p:cNvGrpSpPr>
            <a:grpSpLocks/>
          </p:cNvGrpSpPr>
          <p:nvPr/>
        </p:nvGrpSpPr>
        <p:grpSpPr bwMode="auto">
          <a:xfrm>
            <a:off x="0" y="0"/>
            <a:ext cx="11305117" cy="6173788"/>
            <a:chOff x="0" y="0"/>
            <a:chExt cx="5341" cy="3889"/>
          </a:xfrm>
        </p:grpSpPr>
        <p:sp>
          <p:nvSpPr>
            <p:cNvPr id="5" name="Freeform 1027"/>
            <p:cNvSpPr>
              <a:spLocks/>
            </p:cNvSpPr>
            <p:nvPr/>
          </p:nvSpPr>
          <p:spPr bwMode="auto">
            <a:xfrm>
              <a:off x="0" y="0"/>
              <a:ext cx="3863" cy="3889"/>
            </a:xfrm>
            <a:custGeom>
              <a:avLst/>
              <a:gdLst>
                <a:gd name="T0" fmla="*/ 3862 w 3863"/>
                <a:gd name="T1" fmla="*/ 3418 h 3889"/>
                <a:gd name="T2" fmla="*/ 457 w 3863"/>
                <a:gd name="T3" fmla="*/ 0 h 3889"/>
                <a:gd name="T4" fmla="*/ 0 w 3863"/>
                <a:gd name="T5" fmla="*/ 0 h 3889"/>
                <a:gd name="T6" fmla="*/ 0 w 3863"/>
                <a:gd name="T7" fmla="*/ 481 h 3889"/>
                <a:gd name="T8" fmla="*/ 3394 w 3863"/>
                <a:gd name="T9" fmla="*/ 3888 h 3889"/>
                <a:gd name="T10" fmla="*/ 3862 w 3863"/>
                <a:gd name="T11" fmla="*/ 3418 h 388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6" name="Freeform 1028"/>
            <p:cNvSpPr>
              <a:spLocks/>
            </p:cNvSpPr>
            <p:nvPr/>
          </p:nvSpPr>
          <p:spPr bwMode="auto">
            <a:xfrm>
              <a:off x="860" y="0"/>
              <a:ext cx="3394" cy="3223"/>
            </a:xfrm>
            <a:custGeom>
              <a:avLst/>
              <a:gdLst>
                <a:gd name="T0" fmla="*/ 370 w 3394"/>
                <a:gd name="T1" fmla="*/ 0 h 3223"/>
                <a:gd name="T2" fmla="*/ 3393 w 3394"/>
                <a:gd name="T3" fmla="*/ 3036 h 3223"/>
                <a:gd name="T4" fmla="*/ 3208 w 3394"/>
                <a:gd name="T5" fmla="*/ 3222 h 3223"/>
                <a:gd name="T6" fmla="*/ 0 w 3394"/>
                <a:gd name="T7" fmla="*/ 0 h 3223"/>
                <a:gd name="T8" fmla="*/ 370 w 3394"/>
                <a:gd name="T9" fmla="*/ 0 h 32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94" h="3223">
                  <a:moveTo>
                    <a:pt x="370" y="0"/>
                  </a:moveTo>
                  <a:lnTo>
                    <a:pt x="3393" y="3036"/>
                  </a:lnTo>
                  <a:lnTo>
                    <a:pt x="3208" y="3222"/>
                  </a:lnTo>
                  <a:lnTo>
                    <a:pt x="0" y="0"/>
                  </a:lnTo>
                  <a:lnTo>
                    <a:pt x="37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7" name="Freeform 1029"/>
            <p:cNvSpPr>
              <a:spLocks/>
            </p:cNvSpPr>
            <p:nvPr/>
          </p:nvSpPr>
          <p:spPr bwMode="auto">
            <a:xfrm>
              <a:off x="2187" y="0"/>
              <a:ext cx="2859" cy="2556"/>
            </a:xfrm>
            <a:custGeom>
              <a:avLst/>
              <a:gdLst>
                <a:gd name="T0" fmla="*/ 630 w 2859"/>
                <a:gd name="T1" fmla="*/ 0 h 2556"/>
                <a:gd name="T2" fmla="*/ 2858 w 2859"/>
                <a:gd name="T3" fmla="*/ 2238 h 2556"/>
                <a:gd name="T4" fmla="*/ 2543 w 2859"/>
                <a:gd name="T5" fmla="*/ 2555 h 2556"/>
                <a:gd name="T6" fmla="*/ 0 w 2859"/>
                <a:gd name="T7" fmla="*/ 0 h 2556"/>
                <a:gd name="T8" fmla="*/ 630 w 2859"/>
                <a:gd name="T9" fmla="*/ 0 h 25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59" h="2556">
                  <a:moveTo>
                    <a:pt x="630" y="0"/>
                  </a:moveTo>
                  <a:lnTo>
                    <a:pt x="2858" y="2238"/>
                  </a:lnTo>
                  <a:lnTo>
                    <a:pt x="2543" y="2555"/>
                  </a:lnTo>
                  <a:lnTo>
                    <a:pt x="0" y="0"/>
                  </a:lnTo>
                  <a:lnTo>
                    <a:pt x="63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8" name="Freeform 1030"/>
            <p:cNvSpPr>
              <a:spLocks/>
            </p:cNvSpPr>
            <p:nvPr/>
          </p:nvSpPr>
          <p:spPr bwMode="auto">
            <a:xfrm>
              <a:off x="3055" y="0"/>
              <a:ext cx="2286" cy="2121"/>
            </a:xfrm>
            <a:custGeom>
              <a:avLst/>
              <a:gdLst>
                <a:gd name="T0" fmla="*/ 0 w 2286"/>
                <a:gd name="T1" fmla="*/ 0 h 2121"/>
                <a:gd name="T2" fmla="*/ 2111 w 2286"/>
                <a:gd name="T3" fmla="*/ 2120 h 2121"/>
                <a:gd name="T4" fmla="*/ 2285 w 2286"/>
                <a:gd name="T5" fmla="*/ 1945 h 2121"/>
                <a:gd name="T6" fmla="*/ 348 w 2286"/>
                <a:gd name="T7" fmla="*/ 0 h 2121"/>
                <a:gd name="T8" fmla="*/ 0 w 2286"/>
                <a:gd name="T9" fmla="*/ 0 h 21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86" h="2121">
                  <a:moveTo>
                    <a:pt x="0" y="0"/>
                  </a:moveTo>
                  <a:lnTo>
                    <a:pt x="2111" y="2120"/>
                  </a:lnTo>
                  <a:lnTo>
                    <a:pt x="2285" y="1945"/>
                  </a:lnTo>
                  <a:lnTo>
                    <a:pt x="348" y="0"/>
                  </a:lnTo>
                  <a:lnTo>
                    <a:pt x="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grpSp>
      <p:sp>
        <p:nvSpPr>
          <p:cNvPr id="45063" name="Rectangle 1031"/>
          <p:cNvSpPr>
            <a:spLocks noGrp="1" noChangeArrowheads="1"/>
          </p:cNvSpPr>
          <p:nvPr>
            <p:ph type="ctrTitle" sz="quarter"/>
          </p:nvPr>
        </p:nvSpPr>
        <p:spPr>
          <a:xfrm>
            <a:off x="914400" y="1143000"/>
            <a:ext cx="10363200" cy="1143000"/>
          </a:xfrm>
        </p:spPr>
        <p:txBody>
          <a:bodyPr/>
          <a:lstStyle>
            <a:lvl1pPr>
              <a:defRPr/>
            </a:lvl1pPr>
          </a:lstStyle>
          <a:p>
            <a:pPr lvl="0"/>
            <a:r>
              <a:rPr lang="pt-BR" altLang="pt-BR" noProof="0"/>
              <a:t>Clique para editar o estilo do título mestre</a:t>
            </a:r>
          </a:p>
        </p:txBody>
      </p:sp>
      <p:sp>
        <p:nvSpPr>
          <p:cNvPr id="45064" name="Rectangle 1032"/>
          <p:cNvSpPr>
            <a:spLocks noGrp="1" noChangeArrowheads="1"/>
          </p:cNvSpPr>
          <p:nvPr>
            <p:ph type="subTitle" sz="quarter" idx="1"/>
          </p:nvPr>
        </p:nvSpPr>
        <p:spPr>
          <a:xfrm>
            <a:off x="1828800" y="2819400"/>
            <a:ext cx="8534400" cy="1752600"/>
          </a:xfr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0" indent="0" algn="ctr">
              <a:buFont typeface="Wingdings" panose="05000000000000000000" pitchFamily="2" charset="2"/>
              <a:buNone/>
              <a:defRPr/>
            </a:lvl1pPr>
          </a:lstStyle>
          <a:p>
            <a:pPr lvl="0"/>
            <a:r>
              <a:rPr lang="pt-BR" altLang="pt-BR" noProof="0"/>
              <a:t>Clique para editar o estilo do subtítulo mestre</a:t>
            </a:r>
          </a:p>
        </p:txBody>
      </p:sp>
      <p:sp>
        <p:nvSpPr>
          <p:cNvPr id="9" name="Rectangle 1033"/>
          <p:cNvSpPr>
            <a:spLocks noGrp="1" noChangeArrowheads="1"/>
          </p:cNvSpPr>
          <p:nvPr>
            <p:ph type="dt" sz="quarter" idx="10"/>
          </p:nvPr>
        </p:nvSpPr>
        <p:spPr/>
        <p:txBody>
          <a:bodyPr/>
          <a:lstStyle>
            <a:lvl1pPr>
              <a:defRPr>
                <a:solidFill>
                  <a:srgbClr val="FFFFFF"/>
                </a:solidFill>
              </a:defRPr>
            </a:lvl1pPr>
          </a:lstStyle>
          <a:p>
            <a:pPr fontAlgn="base">
              <a:spcAft>
                <a:spcPct val="0"/>
              </a:spcAft>
              <a:defRPr/>
            </a:pPr>
            <a:endParaRPr lang="pt-BR" altLang="pt-BR"/>
          </a:p>
        </p:txBody>
      </p:sp>
      <p:sp>
        <p:nvSpPr>
          <p:cNvPr id="10" name="Rectangle 1034"/>
          <p:cNvSpPr>
            <a:spLocks noGrp="1" noChangeArrowheads="1"/>
          </p:cNvSpPr>
          <p:nvPr>
            <p:ph type="ftr" sz="quarter" idx="11"/>
          </p:nvPr>
        </p:nvSpPr>
        <p:spPr/>
        <p:txBody>
          <a:bodyPr/>
          <a:lstStyle>
            <a:lvl1pPr>
              <a:defRPr>
                <a:solidFill>
                  <a:srgbClr val="FFFFFF"/>
                </a:solidFill>
              </a:defRPr>
            </a:lvl1pPr>
          </a:lstStyle>
          <a:p>
            <a:pPr fontAlgn="base">
              <a:spcAft>
                <a:spcPct val="0"/>
              </a:spcAft>
              <a:defRPr/>
            </a:pPr>
            <a:endParaRPr lang="pt-BR" altLang="pt-BR"/>
          </a:p>
        </p:txBody>
      </p:sp>
      <p:sp>
        <p:nvSpPr>
          <p:cNvPr id="11" name="Rectangle 1035"/>
          <p:cNvSpPr>
            <a:spLocks noGrp="1" noChangeArrowheads="1"/>
          </p:cNvSpPr>
          <p:nvPr>
            <p:ph type="sldNum" sz="quarter" idx="12"/>
          </p:nvPr>
        </p:nvSpPr>
        <p:spPr/>
        <p:txBody>
          <a:bodyPr/>
          <a:lstStyle>
            <a:lvl1pPr>
              <a:defRPr>
                <a:solidFill>
                  <a:srgbClr val="FFFFFF"/>
                </a:solidFill>
              </a:defRPr>
            </a:lvl1pPr>
          </a:lstStyle>
          <a:p>
            <a:pPr fontAlgn="base">
              <a:spcAft>
                <a:spcPct val="0"/>
              </a:spcAft>
              <a:defRPr/>
            </a:pPr>
            <a:fld id="{2E3AC262-E57C-4C08-BA13-CA77C87695CA}" type="slidenum">
              <a:rPr lang="pt-BR" altLang="pt-BR" smtClean="0"/>
              <a:pPr fontAlgn="base">
                <a:spcAft>
                  <a:spcPct val="0"/>
                </a:spcAft>
                <a:defRPr/>
              </a:pPr>
              <a:t>‹nº›</a:t>
            </a:fld>
            <a:endParaRPr lang="pt-BR" altLang="pt-BR"/>
          </a:p>
        </p:txBody>
      </p:sp>
    </p:spTree>
    <p:extLst>
      <p:ext uri="{BB962C8B-B14F-4D97-AF65-F5344CB8AC3E}">
        <p14:creationId xmlns:p14="http://schemas.microsoft.com/office/powerpoint/2010/main" val="3565446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fontAlgn="base">
              <a:spcAft>
                <a:spcPct val="0"/>
              </a:spcAft>
              <a:defRPr/>
            </a:pPr>
            <a:fld id="{035522FE-33E4-4B70-9F1F-E8A3E720DC89}"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26394182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1" y="1709739"/>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Editar estilos de texto Mestre</a:t>
            </a:r>
          </a:p>
        </p:txBody>
      </p:sp>
      <p:sp>
        <p:nvSpPr>
          <p:cNvPr id="4"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fontAlgn="base">
              <a:spcAft>
                <a:spcPct val="0"/>
              </a:spcAft>
              <a:defRPr/>
            </a:pPr>
            <a:fld id="{9C4F19AE-5F78-454C-B4D4-5E283B615F86}"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31794643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914400" y="1641475"/>
            <a:ext cx="5080000" cy="4454525"/>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97600" y="1641475"/>
            <a:ext cx="5080000" cy="4454525"/>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pPr fontAlgn="base">
              <a:spcAft>
                <a:spcPct val="0"/>
              </a:spcAft>
              <a:defRPr/>
            </a:pPr>
            <a:fld id="{DF503749-6C0E-4B9C-8029-6A6ABBB0BA37}"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1249308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40317" y="365126"/>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40318" y="2505075"/>
            <a:ext cx="5158316"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71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8"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9" name="Rectangle 10"/>
          <p:cNvSpPr>
            <a:spLocks noGrp="1" noChangeArrowheads="1"/>
          </p:cNvSpPr>
          <p:nvPr>
            <p:ph type="sldNum" sz="quarter" idx="12"/>
          </p:nvPr>
        </p:nvSpPr>
        <p:spPr>
          <a:ln/>
        </p:spPr>
        <p:txBody>
          <a:bodyPr/>
          <a:lstStyle>
            <a:lvl1pPr>
              <a:defRPr/>
            </a:lvl1pPr>
          </a:lstStyle>
          <a:p>
            <a:pPr fontAlgn="base">
              <a:spcAft>
                <a:spcPct val="0"/>
              </a:spcAft>
              <a:defRPr/>
            </a:pPr>
            <a:fld id="{194A8476-F657-4F69-8ED4-0047003C2F97}"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38620948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4"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10"/>
          <p:cNvSpPr>
            <a:spLocks noGrp="1" noChangeArrowheads="1"/>
          </p:cNvSpPr>
          <p:nvPr>
            <p:ph type="sldNum" sz="quarter" idx="12"/>
          </p:nvPr>
        </p:nvSpPr>
        <p:spPr>
          <a:ln/>
        </p:spPr>
        <p:txBody>
          <a:bodyPr/>
          <a:lstStyle>
            <a:lvl1pPr>
              <a:defRPr/>
            </a:lvl1pPr>
          </a:lstStyle>
          <a:p>
            <a:pPr fontAlgn="base">
              <a:spcAft>
                <a:spcPct val="0"/>
              </a:spcAft>
              <a:defRPr/>
            </a:pPr>
            <a:fld id="{DF706C96-E9AE-419B-85C8-B2A4B1EE41B0}"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13160528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3"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4" name="Rectangle 10"/>
          <p:cNvSpPr>
            <a:spLocks noGrp="1" noChangeArrowheads="1"/>
          </p:cNvSpPr>
          <p:nvPr>
            <p:ph type="sldNum" sz="quarter" idx="12"/>
          </p:nvPr>
        </p:nvSpPr>
        <p:spPr>
          <a:ln/>
        </p:spPr>
        <p:txBody>
          <a:bodyPr/>
          <a:lstStyle>
            <a:lvl1pPr>
              <a:defRPr/>
            </a:lvl1pPr>
          </a:lstStyle>
          <a:p>
            <a:pPr fontAlgn="base">
              <a:spcAft>
                <a:spcPct val="0"/>
              </a:spcAft>
              <a:defRPr/>
            </a:pPr>
            <a:fld id="{DC790E3B-E507-497E-B600-FBBB5917F87B}"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663187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pPr fontAlgn="base">
              <a:spcAft>
                <a:spcPct val="0"/>
              </a:spcAft>
              <a:defRPr/>
            </a:pPr>
            <a:fld id="{A655DA5C-91E5-4B52-AEC4-093CF0938A95}"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2532732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fontAlgn="base">
              <a:spcAft>
                <a:spcPct val="0"/>
              </a:spcAft>
              <a:defRPr/>
            </a:pPr>
            <a:fld id="{17EA7D8F-7283-4049-9ED4-F6A050C44C96}"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3580317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pPr fontAlgn="base">
              <a:spcAft>
                <a:spcPct val="0"/>
              </a:spcAft>
              <a:defRPr/>
            </a:pPr>
            <a:fld id="{1111AD1B-59E0-47DE-ACBA-A137B5763BDE}"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2476851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fontAlgn="base">
              <a:spcAft>
                <a:spcPct val="0"/>
              </a:spcAft>
              <a:defRPr/>
            </a:pPr>
            <a:fld id="{5B365350-F9DE-4B8A-8109-C12168AF54AB}"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9419515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686800" y="228600"/>
            <a:ext cx="2590800" cy="5867400"/>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914400" y="228600"/>
            <a:ext cx="7569200" cy="5867400"/>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fontAlgn="base">
              <a:spcAft>
                <a:spcPct val="0"/>
              </a:spcAft>
              <a:defRPr/>
            </a:pPr>
            <a:fld id="{BCB998AA-9991-4080-A34A-FCAB3E80FC0E}"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645771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1" y="1709739"/>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Editar estilos de texto Mestre</a:t>
            </a:r>
          </a:p>
        </p:txBody>
      </p:sp>
      <p:sp>
        <p:nvSpPr>
          <p:cNvPr id="4"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fontAlgn="base">
              <a:spcAft>
                <a:spcPct val="0"/>
              </a:spcAft>
              <a:defRPr/>
            </a:pPr>
            <a:fld id="{BCDADCAF-6944-4546-8B5D-52A49A2A0CF0}"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3740811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914400" y="1641475"/>
            <a:ext cx="5080000" cy="4454525"/>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97600" y="1641475"/>
            <a:ext cx="5080000" cy="4454525"/>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pPr fontAlgn="base">
              <a:spcAft>
                <a:spcPct val="0"/>
              </a:spcAft>
              <a:defRPr/>
            </a:pPr>
            <a:fld id="{89248944-CEAA-4D00-B728-80F68307AA2B}"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1874779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40317" y="365126"/>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40318" y="2505075"/>
            <a:ext cx="5158316"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71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8"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9" name="Rectangle 10"/>
          <p:cNvSpPr>
            <a:spLocks noGrp="1" noChangeArrowheads="1"/>
          </p:cNvSpPr>
          <p:nvPr>
            <p:ph type="sldNum" sz="quarter" idx="12"/>
          </p:nvPr>
        </p:nvSpPr>
        <p:spPr>
          <a:ln/>
        </p:spPr>
        <p:txBody>
          <a:bodyPr/>
          <a:lstStyle>
            <a:lvl1pPr>
              <a:defRPr/>
            </a:lvl1pPr>
          </a:lstStyle>
          <a:p>
            <a:pPr fontAlgn="base">
              <a:spcAft>
                <a:spcPct val="0"/>
              </a:spcAft>
              <a:defRPr/>
            </a:pPr>
            <a:fld id="{5FD425B9-2AD0-4642-B012-86164D652034}"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1100783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4"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5" name="Rectangle 10"/>
          <p:cNvSpPr>
            <a:spLocks noGrp="1" noChangeArrowheads="1"/>
          </p:cNvSpPr>
          <p:nvPr>
            <p:ph type="sldNum" sz="quarter" idx="12"/>
          </p:nvPr>
        </p:nvSpPr>
        <p:spPr>
          <a:ln/>
        </p:spPr>
        <p:txBody>
          <a:bodyPr/>
          <a:lstStyle>
            <a:lvl1pPr>
              <a:defRPr/>
            </a:lvl1pPr>
          </a:lstStyle>
          <a:p>
            <a:pPr fontAlgn="base">
              <a:spcAft>
                <a:spcPct val="0"/>
              </a:spcAft>
              <a:defRPr/>
            </a:pPr>
            <a:fld id="{C3565963-3003-4BE1-80C6-709DA3DB4AFA}"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630527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3"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4" name="Rectangle 10"/>
          <p:cNvSpPr>
            <a:spLocks noGrp="1" noChangeArrowheads="1"/>
          </p:cNvSpPr>
          <p:nvPr>
            <p:ph type="sldNum" sz="quarter" idx="12"/>
          </p:nvPr>
        </p:nvSpPr>
        <p:spPr>
          <a:ln/>
        </p:spPr>
        <p:txBody>
          <a:bodyPr/>
          <a:lstStyle>
            <a:lvl1pPr>
              <a:defRPr/>
            </a:lvl1pPr>
          </a:lstStyle>
          <a:p>
            <a:pPr fontAlgn="base">
              <a:spcAft>
                <a:spcPct val="0"/>
              </a:spcAft>
              <a:defRPr/>
            </a:pPr>
            <a:fld id="{9D60A678-2404-4218-9AEB-1D99D4356D11}"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2187029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pPr fontAlgn="base">
              <a:spcAft>
                <a:spcPct val="0"/>
              </a:spcAft>
              <a:defRPr/>
            </a:pPr>
            <a:fld id="{570978D7-3416-4816-8BDB-50F4352AEFC7}"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1288207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Rectangle 8"/>
          <p:cNvSpPr>
            <a:spLocks noGrp="1" noChangeArrowheads="1"/>
          </p:cNvSpPr>
          <p:nvPr>
            <p:ph type="dt" sz="half" idx="10"/>
          </p:nvPr>
        </p:nvSpPr>
        <p:spPr>
          <a:ln/>
        </p:spPr>
        <p:txBody>
          <a:bodyPr/>
          <a:lstStyle>
            <a:lvl1pPr>
              <a:defRPr/>
            </a:lvl1pPr>
          </a:lstStyle>
          <a:p>
            <a:pPr fontAlgn="base">
              <a:spcAft>
                <a:spcPct val="0"/>
              </a:spcAft>
              <a:defRPr/>
            </a:pPr>
            <a:endParaRPr lang="pt-BR" altLang="pt-BR">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pPr fontAlgn="base">
              <a:spcAft>
                <a:spcPct val="0"/>
              </a:spcAft>
              <a:defRPr/>
            </a:pPr>
            <a:endParaRPr lang="pt-BR" altLang="pt-BR">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pPr fontAlgn="base">
              <a:spcAft>
                <a:spcPct val="0"/>
              </a:spcAft>
              <a:defRPr/>
            </a:pPr>
            <a:fld id="{D90DBBA5-B53A-4779-AF58-6C1109ED26B3}" type="slidenum">
              <a:rPr lang="pt-BR" altLang="pt-BR" smtClean="0">
                <a:solidFill>
                  <a:srgbClr val="FFFFFF"/>
                </a:solidFill>
              </a:rPr>
              <a:pPr fontAlgn="base">
                <a:spcAft>
                  <a:spcPct val="0"/>
                </a:spcAft>
                <a:defRPr/>
              </a:pPr>
              <a:t>‹nº›</a:t>
            </a:fld>
            <a:endParaRPr lang="pt-BR" altLang="pt-BR">
              <a:solidFill>
                <a:srgbClr val="FFFFFF"/>
              </a:solidFill>
            </a:endParaRPr>
          </a:p>
        </p:txBody>
      </p:sp>
    </p:spTree>
    <p:extLst>
      <p:ext uri="{BB962C8B-B14F-4D97-AF65-F5344CB8AC3E}">
        <p14:creationId xmlns:p14="http://schemas.microsoft.com/office/powerpoint/2010/main" val="1560442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1305117" cy="6173788"/>
            <a:chOff x="0" y="0"/>
            <a:chExt cx="5341" cy="3889"/>
          </a:xfrm>
        </p:grpSpPr>
        <p:sp>
          <p:nvSpPr>
            <p:cNvPr id="1032" name="Freeform 3"/>
            <p:cNvSpPr>
              <a:spLocks/>
            </p:cNvSpPr>
            <p:nvPr/>
          </p:nvSpPr>
          <p:spPr bwMode="auto">
            <a:xfrm>
              <a:off x="0" y="0"/>
              <a:ext cx="3863" cy="3889"/>
            </a:xfrm>
            <a:custGeom>
              <a:avLst/>
              <a:gdLst>
                <a:gd name="T0" fmla="*/ 3862 w 3863"/>
                <a:gd name="T1" fmla="*/ 3418 h 3889"/>
                <a:gd name="T2" fmla="*/ 457 w 3863"/>
                <a:gd name="T3" fmla="*/ 0 h 3889"/>
                <a:gd name="T4" fmla="*/ 0 w 3863"/>
                <a:gd name="T5" fmla="*/ 0 h 3889"/>
                <a:gd name="T6" fmla="*/ 0 w 3863"/>
                <a:gd name="T7" fmla="*/ 481 h 3889"/>
                <a:gd name="T8" fmla="*/ 3394 w 3863"/>
                <a:gd name="T9" fmla="*/ 3888 h 3889"/>
                <a:gd name="T10" fmla="*/ 3862 w 3863"/>
                <a:gd name="T11" fmla="*/ 3418 h 388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1033" name="Freeform 4"/>
            <p:cNvSpPr>
              <a:spLocks/>
            </p:cNvSpPr>
            <p:nvPr/>
          </p:nvSpPr>
          <p:spPr bwMode="auto">
            <a:xfrm>
              <a:off x="860" y="0"/>
              <a:ext cx="3394" cy="3223"/>
            </a:xfrm>
            <a:custGeom>
              <a:avLst/>
              <a:gdLst>
                <a:gd name="T0" fmla="*/ 370 w 3394"/>
                <a:gd name="T1" fmla="*/ 0 h 3223"/>
                <a:gd name="T2" fmla="*/ 3393 w 3394"/>
                <a:gd name="T3" fmla="*/ 3036 h 3223"/>
                <a:gd name="T4" fmla="*/ 3208 w 3394"/>
                <a:gd name="T5" fmla="*/ 3222 h 3223"/>
                <a:gd name="T6" fmla="*/ 0 w 3394"/>
                <a:gd name="T7" fmla="*/ 0 h 3223"/>
                <a:gd name="T8" fmla="*/ 370 w 3394"/>
                <a:gd name="T9" fmla="*/ 0 h 32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94" h="3223">
                  <a:moveTo>
                    <a:pt x="370" y="0"/>
                  </a:moveTo>
                  <a:lnTo>
                    <a:pt x="3393" y="3036"/>
                  </a:lnTo>
                  <a:lnTo>
                    <a:pt x="3208" y="3222"/>
                  </a:lnTo>
                  <a:lnTo>
                    <a:pt x="0" y="0"/>
                  </a:lnTo>
                  <a:lnTo>
                    <a:pt x="37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1034" name="Freeform 5"/>
            <p:cNvSpPr>
              <a:spLocks/>
            </p:cNvSpPr>
            <p:nvPr/>
          </p:nvSpPr>
          <p:spPr bwMode="auto">
            <a:xfrm>
              <a:off x="2187" y="0"/>
              <a:ext cx="2859" cy="2556"/>
            </a:xfrm>
            <a:custGeom>
              <a:avLst/>
              <a:gdLst>
                <a:gd name="T0" fmla="*/ 630 w 2859"/>
                <a:gd name="T1" fmla="*/ 0 h 2556"/>
                <a:gd name="T2" fmla="*/ 2858 w 2859"/>
                <a:gd name="T3" fmla="*/ 2238 h 2556"/>
                <a:gd name="T4" fmla="*/ 2543 w 2859"/>
                <a:gd name="T5" fmla="*/ 2555 h 2556"/>
                <a:gd name="T6" fmla="*/ 0 w 2859"/>
                <a:gd name="T7" fmla="*/ 0 h 2556"/>
                <a:gd name="T8" fmla="*/ 630 w 2859"/>
                <a:gd name="T9" fmla="*/ 0 h 25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59" h="2556">
                  <a:moveTo>
                    <a:pt x="630" y="0"/>
                  </a:moveTo>
                  <a:lnTo>
                    <a:pt x="2858" y="2238"/>
                  </a:lnTo>
                  <a:lnTo>
                    <a:pt x="2543" y="2555"/>
                  </a:lnTo>
                  <a:lnTo>
                    <a:pt x="0" y="0"/>
                  </a:lnTo>
                  <a:lnTo>
                    <a:pt x="63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1035" name="Freeform 6"/>
            <p:cNvSpPr>
              <a:spLocks/>
            </p:cNvSpPr>
            <p:nvPr/>
          </p:nvSpPr>
          <p:spPr bwMode="auto">
            <a:xfrm>
              <a:off x="3055" y="0"/>
              <a:ext cx="2286" cy="2121"/>
            </a:xfrm>
            <a:custGeom>
              <a:avLst/>
              <a:gdLst>
                <a:gd name="T0" fmla="*/ 0 w 2286"/>
                <a:gd name="T1" fmla="*/ 0 h 2121"/>
                <a:gd name="T2" fmla="*/ 2111 w 2286"/>
                <a:gd name="T3" fmla="*/ 2120 h 2121"/>
                <a:gd name="T4" fmla="*/ 2285 w 2286"/>
                <a:gd name="T5" fmla="*/ 1945 h 2121"/>
                <a:gd name="T6" fmla="*/ 348 w 2286"/>
                <a:gd name="T7" fmla="*/ 0 h 2121"/>
                <a:gd name="T8" fmla="*/ 0 w 2286"/>
                <a:gd name="T9" fmla="*/ 0 h 21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86" h="2121">
                  <a:moveTo>
                    <a:pt x="0" y="0"/>
                  </a:moveTo>
                  <a:lnTo>
                    <a:pt x="2111" y="2120"/>
                  </a:lnTo>
                  <a:lnTo>
                    <a:pt x="2285" y="1945"/>
                  </a:lnTo>
                  <a:lnTo>
                    <a:pt x="348" y="0"/>
                  </a:lnTo>
                  <a:lnTo>
                    <a:pt x="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grpSp>
      <p:sp>
        <p:nvSpPr>
          <p:cNvPr id="33799" name="Rectangle 7"/>
          <p:cNvSpPr>
            <a:spLocks noGrp="1" noChangeArrowheads="1"/>
          </p:cNvSpPr>
          <p:nvPr>
            <p:ph type="title"/>
          </p:nvPr>
        </p:nvSpPr>
        <p:spPr bwMode="auto">
          <a:xfrm>
            <a:off x="914400" y="228600"/>
            <a:ext cx="10363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pt-BR" altLang="pt-BR"/>
              <a:t>Clique para editar o estilo do título mestre</a:t>
            </a:r>
          </a:p>
        </p:txBody>
      </p:sp>
      <p:sp>
        <p:nvSpPr>
          <p:cNvPr id="33800" name="Rectangle 8"/>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50000"/>
              </a:spcBef>
              <a:defRPr sz="1400" smtClean="0"/>
            </a:lvl1pPr>
          </a:lstStyle>
          <a:p>
            <a:pPr fontAlgn="base">
              <a:spcAft>
                <a:spcPct val="0"/>
              </a:spcAft>
              <a:defRPr/>
            </a:pPr>
            <a:endParaRPr lang="pt-BR" altLang="pt-BR">
              <a:solidFill>
                <a:srgbClr val="FFFFFF"/>
              </a:solidFill>
            </a:endParaRPr>
          </a:p>
        </p:txBody>
      </p:sp>
      <p:sp>
        <p:nvSpPr>
          <p:cNvPr id="33801" name="Rectangle 9"/>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spcBef>
                <a:spcPct val="50000"/>
              </a:spcBef>
              <a:defRPr sz="1400" smtClean="0"/>
            </a:lvl1pPr>
          </a:lstStyle>
          <a:p>
            <a:pPr fontAlgn="base">
              <a:spcAft>
                <a:spcPct val="0"/>
              </a:spcAft>
              <a:defRPr/>
            </a:pPr>
            <a:endParaRPr lang="pt-BR" altLang="pt-BR">
              <a:solidFill>
                <a:srgbClr val="FFFFFF"/>
              </a:solidFill>
            </a:endParaRPr>
          </a:p>
        </p:txBody>
      </p:sp>
      <p:sp>
        <p:nvSpPr>
          <p:cNvPr id="33802" name="Rectangle 10"/>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50000"/>
              </a:spcBef>
              <a:defRPr sz="1400" smtClean="0"/>
            </a:lvl1pPr>
          </a:lstStyle>
          <a:p>
            <a:pPr fontAlgn="base">
              <a:spcAft>
                <a:spcPct val="0"/>
              </a:spcAft>
              <a:defRPr/>
            </a:pPr>
            <a:fld id="{6CD4FA8C-F476-491C-9EB9-C608E648A528}" type="slidenum">
              <a:rPr lang="pt-BR" altLang="pt-BR" smtClean="0">
                <a:solidFill>
                  <a:srgbClr val="FFFFFF"/>
                </a:solidFill>
              </a:rPr>
              <a:pPr fontAlgn="base">
                <a:spcAft>
                  <a:spcPct val="0"/>
                </a:spcAft>
                <a:defRPr/>
              </a:pPr>
              <a:t>‹nº›</a:t>
            </a:fld>
            <a:endParaRPr lang="pt-BR" altLang="pt-BR">
              <a:solidFill>
                <a:srgbClr val="FFFFFF"/>
              </a:solidFill>
            </a:endParaRPr>
          </a:p>
        </p:txBody>
      </p:sp>
      <p:sp>
        <p:nvSpPr>
          <p:cNvPr id="33803" name="Rectangle 11"/>
          <p:cNvSpPr>
            <a:spLocks noGrp="1" noChangeArrowheads="1"/>
          </p:cNvSpPr>
          <p:nvPr>
            <p:ph type="body" idx="1"/>
          </p:nvPr>
        </p:nvSpPr>
        <p:spPr bwMode="auto">
          <a:xfrm>
            <a:off x="914400" y="1641475"/>
            <a:ext cx="10363200" cy="445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Tree>
    <p:extLst>
      <p:ext uri="{BB962C8B-B14F-4D97-AF65-F5344CB8AC3E}">
        <p14:creationId xmlns:p14="http://schemas.microsoft.com/office/powerpoint/2010/main" val="3702984831"/>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tx2"/>
        </a:buClr>
        <a:buSzPct val="7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1305117" cy="6173788"/>
            <a:chOff x="0" y="0"/>
            <a:chExt cx="5341" cy="3889"/>
          </a:xfrm>
        </p:grpSpPr>
        <p:sp>
          <p:nvSpPr>
            <p:cNvPr id="1032" name="Freeform 3"/>
            <p:cNvSpPr>
              <a:spLocks/>
            </p:cNvSpPr>
            <p:nvPr/>
          </p:nvSpPr>
          <p:spPr bwMode="auto">
            <a:xfrm>
              <a:off x="0" y="0"/>
              <a:ext cx="3863" cy="3889"/>
            </a:xfrm>
            <a:custGeom>
              <a:avLst/>
              <a:gdLst>
                <a:gd name="T0" fmla="*/ 3862 w 3863"/>
                <a:gd name="T1" fmla="*/ 3418 h 3889"/>
                <a:gd name="T2" fmla="*/ 457 w 3863"/>
                <a:gd name="T3" fmla="*/ 0 h 3889"/>
                <a:gd name="T4" fmla="*/ 0 w 3863"/>
                <a:gd name="T5" fmla="*/ 0 h 3889"/>
                <a:gd name="T6" fmla="*/ 0 w 3863"/>
                <a:gd name="T7" fmla="*/ 481 h 3889"/>
                <a:gd name="T8" fmla="*/ 3394 w 3863"/>
                <a:gd name="T9" fmla="*/ 3888 h 3889"/>
                <a:gd name="T10" fmla="*/ 3862 w 3863"/>
                <a:gd name="T11" fmla="*/ 3418 h 388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1033" name="Freeform 4"/>
            <p:cNvSpPr>
              <a:spLocks/>
            </p:cNvSpPr>
            <p:nvPr/>
          </p:nvSpPr>
          <p:spPr bwMode="auto">
            <a:xfrm>
              <a:off x="860" y="0"/>
              <a:ext cx="3394" cy="3223"/>
            </a:xfrm>
            <a:custGeom>
              <a:avLst/>
              <a:gdLst>
                <a:gd name="T0" fmla="*/ 370 w 3394"/>
                <a:gd name="T1" fmla="*/ 0 h 3223"/>
                <a:gd name="T2" fmla="*/ 3393 w 3394"/>
                <a:gd name="T3" fmla="*/ 3036 h 3223"/>
                <a:gd name="T4" fmla="*/ 3208 w 3394"/>
                <a:gd name="T5" fmla="*/ 3222 h 3223"/>
                <a:gd name="T6" fmla="*/ 0 w 3394"/>
                <a:gd name="T7" fmla="*/ 0 h 3223"/>
                <a:gd name="T8" fmla="*/ 370 w 3394"/>
                <a:gd name="T9" fmla="*/ 0 h 32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94" h="3223">
                  <a:moveTo>
                    <a:pt x="370" y="0"/>
                  </a:moveTo>
                  <a:lnTo>
                    <a:pt x="3393" y="3036"/>
                  </a:lnTo>
                  <a:lnTo>
                    <a:pt x="3208" y="3222"/>
                  </a:lnTo>
                  <a:lnTo>
                    <a:pt x="0" y="0"/>
                  </a:lnTo>
                  <a:lnTo>
                    <a:pt x="37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1034" name="Freeform 5"/>
            <p:cNvSpPr>
              <a:spLocks/>
            </p:cNvSpPr>
            <p:nvPr/>
          </p:nvSpPr>
          <p:spPr bwMode="auto">
            <a:xfrm>
              <a:off x="2187" y="0"/>
              <a:ext cx="2859" cy="2556"/>
            </a:xfrm>
            <a:custGeom>
              <a:avLst/>
              <a:gdLst>
                <a:gd name="T0" fmla="*/ 630 w 2859"/>
                <a:gd name="T1" fmla="*/ 0 h 2556"/>
                <a:gd name="T2" fmla="*/ 2858 w 2859"/>
                <a:gd name="T3" fmla="*/ 2238 h 2556"/>
                <a:gd name="T4" fmla="*/ 2543 w 2859"/>
                <a:gd name="T5" fmla="*/ 2555 h 2556"/>
                <a:gd name="T6" fmla="*/ 0 w 2859"/>
                <a:gd name="T7" fmla="*/ 0 h 2556"/>
                <a:gd name="T8" fmla="*/ 630 w 2859"/>
                <a:gd name="T9" fmla="*/ 0 h 25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59" h="2556">
                  <a:moveTo>
                    <a:pt x="630" y="0"/>
                  </a:moveTo>
                  <a:lnTo>
                    <a:pt x="2858" y="2238"/>
                  </a:lnTo>
                  <a:lnTo>
                    <a:pt x="2543" y="2555"/>
                  </a:lnTo>
                  <a:lnTo>
                    <a:pt x="0" y="0"/>
                  </a:lnTo>
                  <a:lnTo>
                    <a:pt x="63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sp>
          <p:nvSpPr>
            <p:cNvPr id="1035" name="Freeform 6"/>
            <p:cNvSpPr>
              <a:spLocks/>
            </p:cNvSpPr>
            <p:nvPr/>
          </p:nvSpPr>
          <p:spPr bwMode="auto">
            <a:xfrm>
              <a:off x="3055" y="0"/>
              <a:ext cx="2286" cy="2121"/>
            </a:xfrm>
            <a:custGeom>
              <a:avLst/>
              <a:gdLst>
                <a:gd name="T0" fmla="*/ 0 w 2286"/>
                <a:gd name="T1" fmla="*/ 0 h 2121"/>
                <a:gd name="T2" fmla="*/ 2111 w 2286"/>
                <a:gd name="T3" fmla="*/ 2120 h 2121"/>
                <a:gd name="T4" fmla="*/ 2285 w 2286"/>
                <a:gd name="T5" fmla="*/ 1945 h 2121"/>
                <a:gd name="T6" fmla="*/ 348 w 2286"/>
                <a:gd name="T7" fmla="*/ 0 h 2121"/>
                <a:gd name="T8" fmla="*/ 0 w 2286"/>
                <a:gd name="T9" fmla="*/ 0 h 21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86" h="2121">
                  <a:moveTo>
                    <a:pt x="0" y="0"/>
                  </a:moveTo>
                  <a:lnTo>
                    <a:pt x="2111" y="2120"/>
                  </a:lnTo>
                  <a:lnTo>
                    <a:pt x="2285" y="1945"/>
                  </a:lnTo>
                  <a:lnTo>
                    <a:pt x="348" y="0"/>
                  </a:lnTo>
                  <a:lnTo>
                    <a:pt x="0" y="0"/>
                  </a:lnTo>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2400" b="0" i="0" u="none" strike="noStrike" kern="1200" cap="none" spc="0" normalizeH="0" baseline="0" noProof="0">
                <a:ln>
                  <a:noFill/>
                </a:ln>
                <a:solidFill>
                  <a:srgbClr val="FFFFFF"/>
                </a:solidFill>
                <a:effectLst/>
                <a:uLnTx/>
                <a:uFillTx/>
                <a:latin typeface="Times New Roman" panose="02020603050405020304" pitchFamily="18" charset="0"/>
                <a:ea typeface="+mn-ea"/>
                <a:cs typeface="+mn-cs"/>
              </a:endParaRPr>
            </a:p>
          </p:txBody>
        </p:sp>
      </p:grpSp>
      <p:sp>
        <p:nvSpPr>
          <p:cNvPr id="44039" name="Rectangle 7"/>
          <p:cNvSpPr>
            <a:spLocks noGrp="1" noChangeArrowheads="1"/>
          </p:cNvSpPr>
          <p:nvPr>
            <p:ph type="title"/>
          </p:nvPr>
        </p:nvSpPr>
        <p:spPr bwMode="auto">
          <a:xfrm>
            <a:off x="914400" y="228600"/>
            <a:ext cx="10363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pt-BR" altLang="pt-BR"/>
              <a:t>Clique para editar o estilo do título mestre</a:t>
            </a:r>
          </a:p>
        </p:txBody>
      </p:sp>
      <p:sp>
        <p:nvSpPr>
          <p:cNvPr id="44040" name="Rectangle 8"/>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50000"/>
              </a:spcBef>
              <a:defRPr sz="1400"/>
            </a:lvl1pPr>
          </a:lstStyle>
          <a:p>
            <a:pPr fontAlgn="base">
              <a:spcAft>
                <a:spcPct val="0"/>
              </a:spcAft>
              <a:defRPr/>
            </a:pPr>
            <a:endParaRPr lang="pt-BR" altLang="pt-BR">
              <a:solidFill>
                <a:srgbClr val="FFFFFF"/>
              </a:solidFill>
            </a:endParaRPr>
          </a:p>
        </p:txBody>
      </p:sp>
      <p:sp>
        <p:nvSpPr>
          <p:cNvPr id="44041" name="Rectangle 9"/>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spcBef>
                <a:spcPct val="50000"/>
              </a:spcBef>
              <a:defRPr sz="1400"/>
            </a:lvl1pPr>
          </a:lstStyle>
          <a:p>
            <a:pPr fontAlgn="base">
              <a:spcAft>
                <a:spcPct val="0"/>
              </a:spcAft>
              <a:defRPr/>
            </a:pPr>
            <a:endParaRPr lang="pt-BR" altLang="pt-BR">
              <a:solidFill>
                <a:srgbClr val="FFFFFF"/>
              </a:solidFill>
            </a:endParaRPr>
          </a:p>
        </p:txBody>
      </p:sp>
      <p:sp>
        <p:nvSpPr>
          <p:cNvPr id="44042" name="Rectangle 10"/>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7CF3E9F1-08B5-4C6C-99C0-2FFDE4E4DA2A}" type="slidenum">
              <a:rPr lang="pt-BR" altLang="pt-BR" smtClean="0">
                <a:solidFill>
                  <a:srgbClr val="FFFFFF"/>
                </a:solidFill>
              </a:rPr>
              <a:pPr fontAlgn="base">
                <a:spcAft>
                  <a:spcPct val="0"/>
                </a:spcAft>
                <a:defRPr/>
              </a:pPr>
              <a:t>‹nº›</a:t>
            </a:fld>
            <a:endParaRPr lang="pt-BR" altLang="pt-BR">
              <a:solidFill>
                <a:srgbClr val="FFFFFF"/>
              </a:solidFill>
            </a:endParaRPr>
          </a:p>
        </p:txBody>
      </p:sp>
      <p:sp>
        <p:nvSpPr>
          <p:cNvPr id="44043" name="Rectangle 11"/>
          <p:cNvSpPr>
            <a:spLocks noGrp="1" noChangeArrowheads="1"/>
          </p:cNvSpPr>
          <p:nvPr>
            <p:ph type="body" idx="1"/>
          </p:nvPr>
        </p:nvSpPr>
        <p:spPr bwMode="auto">
          <a:xfrm>
            <a:off x="914400" y="1641475"/>
            <a:ext cx="10363200" cy="445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Tree>
    <p:extLst>
      <p:ext uri="{BB962C8B-B14F-4D97-AF65-F5344CB8AC3E}">
        <p14:creationId xmlns:p14="http://schemas.microsoft.com/office/powerpoint/2010/main" val="3124921460"/>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tx2"/>
        </a:buClr>
        <a:buSzPct val="7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70560" y="228601"/>
            <a:ext cx="10511246" cy="1687513"/>
          </a:xfrm>
        </p:spPr>
        <p:txBody>
          <a:bodyPr/>
          <a:lstStyle/>
          <a:p>
            <a:pPr eaLnBrk="1" hangingPunct="1">
              <a:defRPr/>
            </a:pPr>
            <a:r>
              <a:rPr lang="pt-BR" altLang="pt-BR" sz="3200" b="1" dirty="0">
                <a:cs typeface="Times New Roman" panose="02020603050405020304" pitchFamily="18" charset="0"/>
              </a:rPr>
              <a:t>SAÚDE, DOENÇA E SUAS INTERPRETAÇÕES </a:t>
            </a:r>
            <a:br>
              <a:rPr lang="pt-BR" altLang="pt-BR" sz="3200" b="1" dirty="0">
                <a:cs typeface="Times New Roman" panose="02020603050405020304" pitchFamily="18" charset="0"/>
              </a:rPr>
            </a:br>
            <a:r>
              <a:rPr lang="pt-BR" altLang="pt-BR" sz="3200" b="1" dirty="0">
                <a:cs typeface="Times New Roman" panose="02020603050405020304" pitchFamily="18" charset="0"/>
              </a:rPr>
              <a:t>CULTURAIS E SOCIAIS</a:t>
            </a:r>
            <a:endParaRPr lang="en-US" altLang="pt-BR" dirty="0"/>
          </a:p>
        </p:txBody>
      </p:sp>
      <p:sp>
        <p:nvSpPr>
          <p:cNvPr id="35843" name="Rectangle 3"/>
          <p:cNvSpPr>
            <a:spLocks noGrp="1" noChangeArrowheads="1"/>
          </p:cNvSpPr>
          <p:nvPr>
            <p:ph type="body" idx="1"/>
          </p:nvPr>
        </p:nvSpPr>
        <p:spPr>
          <a:xfrm>
            <a:off x="757645" y="2565400"/>
            <a:ext cx="10720251" cy="2159000"/>
          </a:xfrm>
        </p:spPr>
        <p:txBody>
          <a:bodyPr/>
          <a:lstStyle/>
          <a:p>
            <a:pPr eaLnBrk="1" hangingPunct="1">
              <a:defRPr/>
            </a:pPr>
            <a:r>
              <a:rPr lang="pt-BR" altLang="pt-BR" sz="2800" dirty="0">
                <a:cs typeface="Times New Roman" panose="02020603050405020304" pitchFamily="18" charset="0"/>
              </a:rPr>
              <a:t>Objetivo desta aula:</a:t>
            </a:r>
          </a:p>
          <a:p>
            <a:pPr lvl="1" eaLnBrk="1" hangingPunct="1">
              <a:defRPr/>
            </a:pPr>
            <a:r>
              <a:rPr lang="pt-BR" altLang="pt-BR" dirty="0">
                <a:cs typeface="Times New Roman" panose="02020603050405020304" pitchFamily="18" charset="0"/>
              </a:rPr>
              <a:t>Apontar e discutir alguns aspectos da temática: Saúde, Doença e suas Interpretações Culturais e Sociais. </a:t>
            </a:r>
          </a:p>
          <a:p>
            <a:pPr eaLnBrk="1" hangingPunct="1">
              <a:defRPr/>
            </a:pPr>
            <a:endParaRPr lang="en-US" altLang="pt-BR" sz="2800" dirty="0"/>
          </a:p>
        </p:txBody>
      </p:sp>
    </p:spTree>
    <p:extLst>
      <p:ext uri="{BB962C8B-B14F-4D97-AF65-F5344CB8AC3E}">
        <p14:creationId xmlns:p14="http://schemas.microsoft.com/office/powerpoint/2010/main" val="541340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2133600" y="228600"/>
            <a:ext cx="7848600" cy="762000"/>
          </a:xfrm>
        </p:spPr>
        <p:txBody>
          <a:bodyPr/>
          <a:lstStyle/>
          <a:p>
            <a:pPr eaLnBrk="1" hangingPunct="1">
              <a:defRPr/>
            </a:pPr>
            <a:r>
              <a:rPr lang="pt-BR" altLang="pt-BR" sz="3200" b="1"/>
              <a:t>CONCEPÇÃO DE DOENÇA</a:t>
            </a:r>
            <a:br>
              <a:rPr lang="pt-BR" altLang="pt-BR" sz="3200" b="1"/>
            </a:br>
            <a:r>
              <a:rPr lang="pt-BR" altLang="pt-BR" sz="3200" b="1"/>
              <a:t> E ORDEM SOCIAL</a:t>
            </a:r>
          </a:p>
        </p:txBody>
      </p:sp>
      <p:sp>
        <p:nvSpPr>
          <p:cNvPr id="53251" name="Rectangle 3"/>
          <p:cNvSpPr>
            <a:spLocks noGrp="1" noChangeArrowheads="1"/>
          </p:cNvSpPr>
          <p:nvPr>
            <p:ph type="body" idx="1"/>
          </p:nvPr>
        </p:nvSpPr>
        <p:spPr>
          <a:xfrm>
            <a:off x="269965" y="1471749"/>
            <a:ext cx="11695611" cy="4624251"/>
          </a:xfrm>
        </p:spPr>
        <p:txBody>
          <a:bodyPr/>
          <a:lstStyle/>
          <a:p>
            <a:pPr eaLnBrk="1" hangingPunct="1">
              <a:defRPr/>
            </a:pPr>
            <a:r>
              <a:rPr lang="en-US" altLang="pt-BR" sz="2800" dirty="0"/>
              <a:t>Mas o </a:t>
            </a:r>
            <a:r>
              <a:rPr lang="en-US" altLang="pt-BR" sz="2800" dirty="0" err="1"/>
              <a:t>paciente</a:t>
            </a:r>
            <a:r>
              <a:rPr lang="en-US" altLang="pt-BR" sz="2800" dirty="0"/>
              <a:t> </a:t>
            </a:r>
            <a:r>
              <a:rPr lang="en-US" altLang="pt-BR" sz="2800" dirty="0" err="1"/>
              <a:t>sempre</a:t>
            </a:r>
            <a:r>
              <a:rPr lang="en-US" altLang="pt-BR" sz="2800" dirty="0"/>
              <a:t> </a:t>
            </a:r>
            <a:r>
              <a:rPr lang="en-US" altLang="pt-BR" sz="2800" dirty="0" err="1"/>
              <a:t>vai</a:t>
            </a:r>
            <a:r>
              <a:rPr lang="en-US" altLang="pt-BR" sz="2800" dirty="0"/>
              <a:t> </a:t>
            </a:r>
            <a:r>
              <a:rPr lang="en-US" altLang="pt-BR" sz="2800" dirty="0" err="1"/>
              <a:t>colocar</a:t>
            </a:r>
            <a:r>
              <a:rPr lang="en-US" altLang="pt-BR" sz="2800" dirty="0"/>
              <a:t> </a:t>
            </a:r>
            <a:r>
              <a:rPr lang="en-US" altLang="pt-BR" sz="2800" dirty="0" err="1"/>
              <a:t>questões</a:t>
            </a:r>
            <a:r>
              <a:rPr lang="en-US" altLang="pt-BR" sz="2800" dirty="0"/>
              <a:t> que o </a:t>
            </a:r>
            <a:r>
              <a:rPr lang="en-US" altLang="pt-BR" sz="2800" dirty="0" err="1"/>
              <a:t>diagnóstico</a:t>
            </a:r>
            <a:r>
              <a:rPr lang="en-US" altLang="pt-BR" sz="2800" dirty="0"/>
              <a:t> </a:t>
            </a:r>
            <a:r>
              <a:rPr lang="en-US" altLang="pt-BR" sz="2800" dirty="0" err="1"/>
              <a:t>médico</a:t>
            </a:r>
            <a:r>
              <a:rPr lang="en-US" altLang="pt-BR" sz="2800" dirty="0"/>
              <a:t> </a:t>
            </a:r>
            <a:r>
              <a:rPr lang="en-US" altLang="pt-BR" sz="2800" dirty="0" err="1"/>
              <a:t>não</a:t>
            </a:r>
            <a:r>
              <a:rPr lang="en-US" altLang="pt-BR" sz="2800" dirty="0"/>
              <a:t> é </a:t>
            </a:r>
            <a:r>
              <a:rPr lang="en-US" altLang="pt-BR" sz="2800" dirty="0" err="1"/>
              <a:t>suficiente</a:t>
            </a:r>
            <a:r>
              <a:rPr lang="en-US" altLang="pt-BR" sz="2800" dirty="0"/>
              <a:t> para responder.  </a:t>
            </a:r>
            <a:r>
              <a:rPr lang="en-US" altLang="pt-BR" sz="2800" dirty="0" err="1"/>
              <a:t>Exemplo</a:t>
            </a:r>
            <a:r>
              <a:rPr lang="en-US" altLang="pt-BR" sz="2800" dirty="0"/>
              <a:t>:</a:t>
            </a:r>
            <a:endParaRPr lang="pt-BR" altLang="pt-BR" sz="2800" dirty="0"/>
          </a:p>
          <a:p>
            <a:pPr eaLnBrk="1" hangingPunct="1">
              <a:defRPr/>
            </a:pPr>
            <a:endParaRPr lang="pt-BR" altLang="pt-BR" sz="2800" dirty="0"/>
          </a:p>
          <a:p>
            <a:pPr eaLnBrk="1" hangingPunct="1">
              <a:defRPr/>
            </a:pPr>
            <a:r>
              <a:rPr lang="pt-BR" altLang="pt-BR" sz="2800" dirty="0"/>
              <a:t>O paciente sempre vai recorrer ao </a:t>
            </a:r>
            <a:r>
              <a:rPr lang="pt-BR" altLang="pt-BR" sz="2800" dirty="0">
                <a:solidFill>
                  <a:schemeClr val="tx2"/>
                </a:solidFill>
              </a:rPr>
              <a:t>imaginário individual e coletivo </a:t>
            </a:r>
            <a:r>
              <a:rPr lang="pt-BR" altLang="pt-BR" sz="2800" dirty="0"/>
              <a:t>em relação às doenças, para se expressar e vivenciar a doença, pois “a concepção que temos de doença manifesta nossa relação com a ordem social”.</a:t>
            </a:r>
          </a:p>
        </p:txBody>
      </p:sp>
    </p:spTree>
    <p:extLst>
      <p:ext uri="{BB962C8B-B14F-4D97-AF65-F5344CB8AC3E}">
        <p14:creationId xmlns:p14="http://schemas.microsoft.com/office/powerpoint/2010/main" val="2992042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pt-BR" altLang="pt-BR" sz="3200" b="1">
                <a:effectLst/>
              </a:rPr>
              <a:t>AS REPRESENTAÇÕES SOCIAIS DA SAÚDE E DA DOENÇA</a:t>
            </a:r>
          </a:p>
        </p:txBody>
      </p:sp>
      <p:sp>
        <p:nvSpPr>
          <p:cNvPr id="55299" name="Rectangle 3"/>
          <p:cNvSpPr>
            <a:spLocks noGrp="1" noChangeArrowheads="1"/>
          </p:cNvSpPr>
          <p:nvPr>
            <p:ph type="body" idx="1"/>
          </p:nvPr>
        </p:nvSpPr>
        <p:spPr>
          <a:xfrm>
            <a:off x="748937" y="2098766"/>
            <a:ext cx="10955383" cy="3997234"/>
          </a:xfrm>
        </p:spPr>
        <p:txBody>
          <a:bodyPr/>
          <a:lstStyle/>
          <a:p>
            <a:pPr eaLnBrk="1" hangingPunct="1">
              <a:defRPr/>
            </a:pPr>
            <a:r>
              <a:rPr lang="pt-BR" altLang="pt-BR" sz="2800" dirty="0"/>
              <a:t>Claudine </a:t>
            </a:r>
            <a:r>
              <a:rPr lang="pt-BR" altLang="pt-BR" sz="2800" dirty="0" err="1"/>
              <a:t>Herzlich</a:t>
            </a:r>
            <a:r>
              <a:rPr lang="pt-BR" altLang="pt-BR" sz="2800" dirty="0"/>
              <a:t> (década de 1960), em estudo feito na França mostra que:</a:t>
            </a:r>
          </a:p>
          <a:p>
            <a:pPr lvl="1" eaLnBrk="1" hangingPunct="1">
              <a:defRPr/>
            </a:pPr>
            <a:r>
              <a:rPr lang="pt-BR" altLang="pt-BR" dirty="0"/>
              <a:t>a linguagem utilizada pelo paciente para exprimir-se a respeito da saúde e da doença e para interpretar suas causas, manifestações e </a:t>
            </a:r>
            <a:r>
              <a:rPr lang="pt-BR" altLang="pt-BR" dirty="0" err="1"/>
              <a:t>conseqüências</a:t>
            </a:r>
            <a:r>
              <a:rPr lang="pt-BR" altLang="pt-BR" dirty="0"/>
              <a:t>, </a:t>
            </a:r>
            <a:r>
              <a:rPr lang="pt-BR" altLang="pt-BR" b="1" dirty="0">
                <a:solidFill>
                  <a:schemeClr val="tx2"/>
                </a:solidFill>
              </a:rPr>
              <a:t>não é uma linguagem do corpo, mas sim uma linguagem do indivíduo em relação com a sociedade.</a:t>
            </a:r>
          </a:p>
        </p:txBody>
      </p:sp>
    </p:spTree>
    <p:extLst>
      <p:ext uri="{BB962C8B-B14F-4D97-AF65-F5344CB8AC3E}">
        <p14:creationId xmlns:p14="http://schemas.microsoft.com/office/powerpoint/2010/main" val="1535779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00594" y="228600"/>
            <a:ext cx="11425646" cy="838200"/>
          </a:xfrm>
        </p:spPr>
        <p:txBody>
          <a:bodyPr/>
          <a:lstStyle/>
          <a:p>
            <a:pPr eaLnBrk="1" hangingPunct="1"/>
            <a:r>
              <a:rPr lang="pt-BR" altLang="pt-BR" sz="3200" b="1" dirty="0">
                <a:effectLst/>
              </a:rPr>
              <a:t>CONCEPÇÕES COMUNS NA NOSSA SOCIEDADE - MODELO EXPLICATIVO DA DOENÇA</a:t>
            </a:r>
          </a:p>
        </p:txBody>
      </p:sp>
      <p:sp>
        <p:nvSpPr>
          <p:cNvPr id="57347" name="Rectangle 3"/>
          <p:cNvSpPr>
            <a:spLocks noGrp="1" noChangeArrowheads="1"/>
          </p:cNvSpPr>
          <p:nvPr>
            <p:ph type="body" idx="1"/>
          </p:nvPr>
        </p:nvSpPr>
        <p:spPr>
          <a:xfrm>
            <a:off x="296091" y="1402080"/>
            <a:ext cx="11660778" cy="4922520"/>
          </a:xfrm>
        </p:spPr>
        <p:txBody>
          <a:bodyPr/>
          <a:lstStyle/>
          <a:p>
            <a:pPr eaLnBrk="1" hangingPunct="1">
              <a:defRPr/>
            </a:pPr>
            <a:r>
              <a:rPr lang="pt-BR" altLang="pt-BR" sz="2800" dirty="0"/>
              <a:t>Pessoas entendem que :</a:t>
            </a:r>
          </a:p>
          <a:p>
            <a:pPr eaLnBrk="1" hangingPunct="1">
              <a:defRPr/>
            </a:pPr>
            <a:endParaRPr lang="pt-BR" altLang="pt-BR" sz="2800" dirty="0"/>
          </a:p>
          <a:p>
            <a:pPr lvl="1" eaLnBrk="1" hangingPunct="1">
              <a:defRPr/>
            </a:pPr>
            <a:r>
              <a:rPr lang="pt-BR" altLang="pt-BR" dirty="0"/>
              <a:t>o </a:t>
            </a:r>
            <a:r>
              <a:rPr lang="pt-BR" altLang="pt-BR" b="1" dirty="0"/>
              <a:t>indivíduo nasce saudável</a:t>
            </a:r>
            <a:r>
              <a:rPr lang="pt-BR" altLang="pt-BR" dirty="0"/>
              <a:t> e a </a:t>
            </a:r>
            <a:r>
              <a:rPr lang="pt-BR" altLang="pt-BR" b="1" dirty="0"/>
              <a:t>saúde é uma responsabilidade pessoal.</a:t>
            </a:r>
          </a:p>
          <a:p>
            <a:pPr lvl="1" eaLnBrk="1" hangingPunct="1">
              <a:defRPr/>
            </a:pPr>
            <a:endParaRPr lang="pt-BR" altLang="pt-BR" b="1" dirty="0"/>
          </a:p>
          <a:p>
            <a:pPr lvl="1" eaLnBrk="1" hangingPunct="1">
              <a:defRPr/>
            </a:pPr>
            <a:r>
              <a:rPr lang="pt-BR" altLang="pt-BR" dirty="0"/>
              <a:t>a </a:t>
            </a:r>
            <a:r>
              <a:rPr lang="pt-BR" altLang="pt-BR" b="1" dirty="0"/>
              <a:t>doença acomete os indivíduos devido a um “estilo de vida errado</a:t>
            </a:r>
            <a:r>
              <a:rPr lang="pt-BR" altLang="pt-BR" dirty="0"/>
              <a:t>” (sociedade competitiva; ritmo de vida alucinante; poluição da agua e do ar; alimentação artificial; barulho, </a:t>
            </a:r>
            <a:r>
              <a:rPr lang="pt-BR" altLang="pt-BR" dirty="0" err="1"/>
              <a:t>etc</a:t>
            </a:r>
            <a:r>
              <a:rPr lang="pt-BR" altLang="pt-BR" dirty="0"/>
              <a:t>).</a:t>
            </a:r>
          </a:p>
          <a:p>
            <a:pPr marL="457200" lvl="1" indent="0" eaLnBrk="1" hangingPunct="1">
              <a:buNone/>
              <a:defRPr/>
            </a:pPr>
            <a:endParaRPr lang="pt-BR" altLang="pt-BR" dirty="0"/>
          </a:p>
        </p:txBody>
      </p:sp>
    </p:spTree>
    <p:extLst>
      <p:ext uri="{BB962C8B-B14F-4D97-AF65-F5344CB8AC3E}">
        <p14:creationId xmlns:p14="http://schemas.microsoft.com/office/powerpoint/2010/main" val="1910631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853440" y="228600"/>
            <a:ext cx="9353006" cy="1016726"/>
          </a:xfrm>
        </p:spPr>
        <p:txBody>
          <a:bodyPr/>
          <a:lstStyle/>
          <a:p>
            <a:pPr eaLnBrk="1" hangingPunct="1"/>
            <a:r>
              <a:rPr lang="pt-BR" altLang="pt-BR" sz="3200" b="1" dirty="0">
                <a:effectLst/>
              </a:rPr>
              <a:t>OUTRAS CONCEPÇÕES LIGADAS À SOCIEDADE CAPITALISTA</a:t>
            </a:r>
          </a:p>
        </p:txBody>
      </p:sp>
      <p:sp>
        <p:nvSpPr>
          <p:cNvPr id="59395" name="Rectangle 3"/>
          <p:cNvSpPr>
            <a:spLocks noGrp="1" noChangeArrowheads="1"/>
          </p:cNvSpPr>
          <p:nvPr>
            <p:ph type="body" idx="1"/>
          </p:nvPr>
        </p:nvSpPr>
        <p:spPr>
          <a:xfrm>
            <a:off x="304801" y="1820090"/>
            <a:ext cx="11460480" cy="4275909"/>
          </a:xfrm>
        </p:spPr>
        <p:txBody>
          <a:bodyPr/>
          <a:lstStyle/>
          <a:p>
            <a:pPr eaLnBrk="1" hangingPunct="1">
              <a:defRPr/>
            </a:pPr>
            <a:r>
              <a:rPr lang="pt-BR" altLang="pt-BR" sz="2800" dirty="0"/>
              <a:t>Critérios para definir o doente ou estável:</a:t>
            </a:r>
          </a:p>
          <a:p>
            <a:pPr lvl="1" eaLnBrk="1" hangingPunct="1">
              <a:defRPr/>
            </a:pPr>
            <a:r>
              <a:rPr lang="pt-BR" altLang="pt-BR" dirty="0"/>
              <a:t>atividade ou inatividade;</a:t>
            </a:r>
          </a:p>
          <a:p>
            <a:pPr lvl="1" eaLnBrk="1" hangingPunct="1">
              <a:defRPr/>
            </a:pPr>
            <a:r>
              <a:rPr lang="pt-BR" altLang="pt-BR" dirty="0"/>
              <a:t>participação social ou exclusão.</a:t>
            </a:r>
          </a:p>
          <a:p>
            <a:pPr eaLnBrk="1" hangingPunct="1">
              <a:buFont typeface="Wingdings" panose="05000000000000000000" pitchFamily="2" charset="2"/>
              <a:buNone/>
              <a:defRPr/>
            </a:pPr>
            <a:endParaRPr lang="pt-BR" altLang="pt-BR" sz="2800" dirty="0"/>
          </a:p>
          <a:p>
            <a:pPr eaLnBrk="1" hangingPunct="1">
              <a:defRPr/>
            </a:pPr>
            <a:r>
              <a:rPr lang="pt-BR" altLang="pt-BR" sz="2800" b="1" dirty="0"/>
              <a:t>Estar doente significa “parar”, ou seja, interromper a vida profissional</a:t>
            </a:r>
            <a:r>
              <a:rPr lang="pt-BR" altLang="pt-BR" sz="2800" dirty="0"/>
              <a:t>.</a:t>
            </a:r>
          </a:p>
          <a:p>
            <a:pPr eaLnBrk="1" hangingPunct="1">
              <a:defRPr/>
            </a:pPr>
            <a:endParaRPr lang="pt-BR" altLang="pt-BR" sz="2800" dirty="0"/>
          </a:p>
          <a:p>
            <a:pPr eaLnBrk="1" hangingPunct="1">
              <a:defRPr/>
            </a:pPr>
            <a:r>
              <a:rPr lang="pt-BR" altLang="pt-BR" sz="2800" dirty="0"/>
              <a:t>Os sintomas só se apresentam, para o indivíduo, como doenças, na medida em que provocam alterações na sua vida e na sua identidade social.</a:t>
            </a:r>
          </a:p>
          <a:p>
            <a:pPr eaLnBrk="1" hangingPunct="1">
              <a:defRPr/>
            </a:pPr>
            <a:endParaRPr lang="pt-BR" altLang="pt-BR" sz="2800" dirty="0"/>
          </a:p>
        </p:txBody>
      </p:sp>
    </p:spTree>
    <p:extLst>
      <p:ext uri="{BB962C8B-B14F-4D97-AF65-F5344CB8AC3E}">
        <p14:creationId xmlns:p14="http://schemas.microsoft.com/office/powerpoint/2010/main" val="1772690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1027611" y="228600"/>
            <a:ext cx="9579429" cy="746760"/>
          </a:xfrm>
        </p:spPr>
        <p:txBody>
          <a:bodyPr/>
          <a:lstStyle/>
          <a:p>
            <a:pPr eaLnBrk="1" hangingPunct="1">
              <a:defRPr/>
            </a:pPr>
            <a:r>
              <a:rPr lang="pt-BR" altLang="pt-BR" sz="3200" b="1" dirty="0"/>
              <a:t>CONCEPÇÕES SOBRE SAÚDE/DOENÇA</a:t>
            </a:r>
          </a:p>
        </p:txBody>
      </p:sp>
      <p:sp>
        <p:nvSpPr>
          <p:cNvPr id="61443" name="Rectangle 3"/>
          <p:cNvSpPr>
            <a:spLocks noGrp="1" noChangeArrowheads="1"/>
          </p:cNvSpPr>
          <p:nvPr>
            <p:ph type="body" idx="1"/>
          </p:nvPr>
        </p:nvSpPr>
        <p:spPr>
          <a:xfrm>
            <a:off x="182879" y="1140824"/>
            <a:ext cx="11599817" cy="5529942"/>
          </a:xfrm>
        </p:spPr>
        <p:txBody>
          <a:bodyPr/>
          <a:lstStyle/>
          <a:p>
            <a:pPr eaLnBrk="1" hangingPunct="1">
              <a:defRPr/>
            </a:pPr>
            <a:r>
              <a:rPr lang="pt-BR" altLang="pt-BR" sz="2800" dirty="0"/>
              <a:t>As concepções:</a:t>
            </a:r>
          </a:p>
          <a:p>
            <a:pPr eaLnBrk="1" hangingPunct="1">
              <a:defRPr/>
            </a:pPr>
            <a:endParaRPr lang="pt-BR" altLang="pt-BR" sz="2800" dirty="0"/>
          </a:p>
          <a:p>
            <a:pPr lvl="1" eaLnBrk="1" hangingPunct="1">
              <a:defRPr/>
            </a:pPr>
            <a:r>
              <a:rPr lang="pt-BR" altLang="pt-BR" dirty="0"/>
              <a:t>vão do registro puramente orgânico (a saúde como ausência de doença) ao social.</a:t>
            </a:r>
          </a:p>
          <a:p>
            <a:pPr lvl="1" eaLnBrk="1" hangingPunct="1">
              <a:defRPr/>
            </a:pPr>
            <a:endParaRPr lang="pt-BR" altLang="pt-BR" dirty="0"/>
          </a:p>
          <a:p>
            <a:pPr lvl="1" eaLnBrk="1" hangingPunct="1">
              <a:defRPr/>
            </a:pPr>
            <a:r>
              <a:rPr lang="pt-BR" altLang="pt-BR" dirty="0"/>
              <a:t>A saúde como um estado de “equilíbrio”, entendido como a possibilidade do indivíduo dominar da melhor maneira possível as pressões e exigências da vida social (trabalho, </a:t>
            </a:r>
            <a:r>
              <a:rPr lang="pt-BR" altLang="pt-BR" dirty="0" err="1"/>
              <a:t>etc</a:t>
            </a:r>
            <a:r>
              <a:rPr lang="pt-BR" altLang="pt-BR" dirty="0"/>
              <a:t>).</a:t>
            </a:r>
          </a:p>
          <a:p>
            <a:pPr lvl="2" eaLnBrk="1" hangingPunct="1">
              <a:defRPr/>
            </a:pPr>
            <a:r>
              <a:rPr lang="pt-BR" altLang="pt-BR" dirty="0"/>
              <a:t>O conceito de saúde como equilíbrio corresponde à analise de </a:t>
            </a:r>
            <a:r>
              <a:rPr lang="pt-BR" altLang="pt-BR" dirty="0" err="1"/>
              <a:t>Canguilhem</a:t>
            </a:r>
            <a:r>
              <a:rPr lang="pt-BR" altLang="pt-BR" dirty="0"/>
              <a:t> (O Normal e o Patológico, 1966) para quem a saúde é um conceito normativo que ultrapassa o simples estado orgânico.</a:t>
            </a:r>
          </a:p>
          <a:p>
            <a:pPr eaLnBrk="1" hangingPunct="1">
              <a:defRPr/>
            </a:pPr>
            <a:endParaRPr lang="pt-BR" altLang="pt-BR" sz="2800" dirty="0"/>
          </a:p>
        </p:txBody>
      </p:sp>
    </p:spTree>
    <p:extLst>
      <p:ext uri="{BB962C8B-B14F-4D97-AF65-F5344CB8AC3E}">
        <p14:creationId xmlns:p14="http://schemas.microsoft.com/office/powerpoint/2010/main" val="1265344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66057" y="156754"/>
            <a:ext cx="11443063" cy="836023"/>
          </a:xfrm>
        </p:spPr>
        <p:txBody>
          <a:bodyPr/>
          <a:lstStyle/>
          <a:p>
            <a:pPr eaLnBrk="1" hangingPunct="1"/>
            <a:r>
              <a:rPr lang="pt-BR" altLang="pt-BR" sz="3200" b="1" dirty="0">
                <a:effectLst/>
              </a:rPr>
              <a:t>A EXPERIÊNCIA DO DOENTE</a:t>
            </a:r>
          </a:p>
        </p:txBody>
      </p:sp>
      <p:sp>
        <p:nvSpPr>
          <p:cNvPr id="65539" name="Rectangle 3"/>
          <p:cNvSpPr>
            <a:spLocks noGrp="1" noChangeArrowheads="1"/>
          </p:cNvSpPr>
          <p:nvPr>
            <p:ph type="body" idx="1"/>
          </p:nvPr>
        </p:nvSpPr>
        <p:spPr>
          <a:xfrm>
            <a:off x="296091" y="1132114"/>
            <a:ext cx="11591109" cy="5421086"/>
          </a:xfrm>
        </p:spPr>
        <p:txBody>
          <a:bodyPr/>
          <a:lstStyle/>
          <a:p>
            <a:pPr eaLnBrk="1" hangingPunct="1">
              <a:defRPr/>
            </a:pPr>
            <a:r>
              <a:rPr lang="pt-BR" altLang="pt-BR" sz="2800" dirty="0"/>
              <a:t>Definida sempre em relação ao meio social:</a:t>
            </a:r>
          </a:p>
          <a:p>
            <a:pPr lvl="1" eaLnBrk="1" hangingPunct="1">
              <a:defRPr/>
            </a:pPr>
            <a:r>
              <a:rPr lang="pt-BR" altLang="pt-BR" dirty="0"/>
              <a:t>A  </a:t>
            </a:r>
            <a:r>
              <a:rPr lang="pt-BR" altLang="pt-BR" b="1" dirty="0">
                <a:solidFill>
                  <a:schemeClr val="tx2"/>
                </a:solidFill>
              </a:rPr>
              <a:t>doença será vista como</a:t>
            </a:r>
            <a:r>
              <a:rPr lang="pt-BR" altLang="pt-BR" dirty="0">
                <a:solidFill>
                  <a:schemeClr val="tx2"/>
                </a:solidFill>
              </a:rPr>
              <a:t> </a:t>
            </a:r>
            <a:r>
              <a:rPr lang="pt-BR" altLang="pt-BR" b="1" dirty="0">
                <a:solidFill>
                  <a:schemeClr val="tx2"/>
                </a:solidFill>
              </a:rPr>
              <a:t>destrutiva</a:t>
            </a:r>
            <a:r>
              <a:rPr lang="pt-BR" altLang="pt-BR" dirty="0">
                <a:solidFill>
                  <a:schemeClr val="tx2"/>
                </a:solidFill>
              </a:rPr>
              <a:t> </a:t>
            </a:r>
            <a:r>
              <a:rPr lang="pt-BR" altLang="pt-BR" dirty="0"/>
              <a:t>se a partir da interrupção da atividade e dos laços sociais </a:t>
            </a:r>
            <a:r>
              <a:rPr lang="pt-BR" altLang="pt-BR" b="1" dirty="0"/>
              <a:t>doente não vislumbrar nenhuma possibilidade de reconstrução da identidade</a:t>
            </a:r>
            <a:r>
              <a:rPr lang="pt-BR" altLang="pt-BR" dirty="0"/>
              <a:t>. Chegará ao ponto de </a:t>
            </a:r>
            <a:r>
              <a:rPr lang="pt-BR" altLang="pt-BR" b="1" dirty="0"/>
              <a:t>negar a doença</a:t>
            </a:r>
            <a:r>
              <a:rPr lang="pt-BR" altLang="pt-BR" dirty="0"/>
              <a:t> o quanto puder. </a:t>
            </a:r>
            <a:r>
              <a:rPr lang="pt-BR" altLang="pt-BR" dirty="0">
                <a:solidFill>
                  <a:schemeClr val="tx2"/>
                </a:solidFill>
              </a:rPr>
              <a:t>Exemplo?</a:t>
            </a:r>
          </a:p>
          <a:p>
            <a:pPr marL="457200" lvl="1" indent="0" eaLnBrk="1" hangingPunct="1">
              <a:buNone/>
              <a:defRPr/>
            </a:pPr>
            <a:endParaRPr lang="pt-BR" altLang="pt-BR" dirty="0"/>
          </a:p>
          <a:p>
            <a:pPr lvl="1" eaLnBrk="1" hangingPunct="1">
              <a:defRPr/>
            </a:pPr>
            <a:r>
              <a:rPr lang="pt-BR" altLang="pt-BR" dirty="0"/>
              <a:t>A </a:t>
            </a:r>
            <a:r>
              <a:rPr lang="pt-BR" altLang="pt-BR" b="1" dirty="0">
                <a:solidFill>
                  <a:schemeClr val="tx2"/>
                </a:solidFill>
              </a:rPr>
              <a:t>doença será vista como</a:t>
            </a:r>
            <a:r>
              <a:rPr lang="pt-BR" altLang="pt-BR" dirty="0">
                <a:solidFill>
                  <a:schemeClr val="tx2"/>
                </a:solidFill>
              </a:rPr>
              <a:t> </a:t>
            </a:r>
            <a:r>
              <a:rPr lang="pt-BR" altLang="pt-BR" b="1" dirty="0">
                <a:solidFill>
                  <a:schemeClr val="tx2"/>
                </a:solidFill>
              </a:rPr>
              <a:t>libertadora</a:t>
            </a:r>
            <a:r>
              <a:rPr lang="pt-BR" altLang="pt-BR" dirty="0">
                <a:solidFill>
                  <a:schemeClr val="tx2"/>
                </a:solidFill>
              </a:rPr>
              <a:t> </a:t>
            </a:r>
            <a:r>
              <a:rPr lang="pt-BR" altLang="pt-BR" dirty="0"/>
              <a:t>quando ela for entendida como </a:t>
            </a:r>
            <a:r>
              <a:rPr lang="pt-BR" altLang="pt-BR" b="1" dirty="0"/>
              <a:t>possibilidade</a:t>
            </a:r>
            <a:r>
              <a:rPr lang="pt-BR" altLang="pt-BR" dirty="0"/>
              <a:t> de </a:t>
            </a:r>
            <a:r>
              <a:rPr lang="pt-BR" altLang="pt-BR" b="1" dirty="0"/>
              <a:t>fuga de um papel social repressor de sua individualidade</a:t>
            </a:r>
            <a:r>
              <a:rPr lang="pt-BR" altLang="pt-BR" dirty="0"/>
              <a:t>. Em alguns casos a </a:t>
            </a:r>
            <a:r>
              <a:rPr lang="pt-BR" altLang="pt-BR" b="1" dirty="0"/>
              <a:t>doença torna-se um “ofício</a:t>
            </a:r>
            <a:r>
              <a:rPr lang="pt-BR" altLang="pt-BR" dirty="0"/>
              <a:t>” e possibilita uma interação social mais persistente. </a:t>
            </a:r>
            <a:r>
              <a:rPr lang="pt-BR" altLang="pt-BR" dirty="0">
                <a:solidFill>
                  <a:schemeClr val="tx2"/>
                </a:solidFill>
              </a:rPr>
              <a:t>Exemplo?</a:t>
            </a:r>
          </a:p>
        </p:txBody>
      </p:sp>
    </p:spTree>
    <p:extLst>
      <p:ext uri="{BB962C8B-B14F-4D97-AF65-F5344CB8AC3E}">
        <p14:creationId xmlns:p14="http://schemas.microsoft.com/office/powerpoint/2010/main" val="1202725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65759" y="87086"/>
            <a:ext cx="11321143" cy="661851"/>
          </a:xfrm>
        </p:spPr>
        <p:txBody>
          <a:bodyPr/>
          <a:lstStyle/>
          <a:p>
            <a:pPr eaLnBrk="1" hangingPunct="1"/>
            <a:r>
              <a:rPr lang="pt-BR" altLang="pt-BR" sz="3200" b="1" dirty="0">
                <a:effectLst/>
              </a:rPr>
              <a:t>CONCEPÇÃO DE COMO ALGO DOENÇA “EXÓGENO”</a:t>
            </a:r>
          </a:p>
        </p:txBody>
      </p:sp>
      <p:sp>
        <p:nvSpPr>
          <p:cNvPr id="67587" name="Rectangle 3"/>
          <p:cNvSpPr>
            <a:spLocks noGrp="1" noChangeArrowheads="1"/>
          </p:cNvSpPr>
          <p:nvPr>
            <p:ph type="body" idx="1"/>
          </p:nvPr>
        </p:nvSpPr>
        <p:spPr>
          <a:xfrm>
            <a:off x="87086" y="827314"/>
            <a:ext cx="11956867" cy="5497286"/>
          </a:xfrm>
        </p:spPr>
        <p:txBody>
          <a:bodyPr/>
          <a:lstStyle/>
          <a:p>
            <a:pPr eaLnBrk="1" hangingPunct="1">
              <a:defRPr/>
            </a:pPr>
            <a:r>
              <a:rPr lang="pt-BR" altLang="pt-BR" sz="2800" dirty="0"/>
              <a:t>Concepção presente nas </a:t>
            </a:r>
            <a:r>
              <a:rPr lang="pt-BR" altLang="pt-BR" sz="2800" dirty="0">
                <a:solidFill>
                  <a:schemeClr val="tx2"/>
                </a:solidFill>
              </a:rPr>
              <a:t>s</a:t>
            </a:r>
            <a:r>
              <a:rPr lang="pt-BR" altLang="pt-BR" sz="2800" b="1" dirty="0">
                <a:solidFill>
                  <a:schemeClr val="tx2"/>
                </a:solidFill>
              </a:rPr>
              <a:t>ociedades tradicionais</a:t>
            </a:r>
            <a:r>
              <a:rPr lang="pt-BR" altLang="pt-BR" sz="2800" b="1" dirty="0"/>
              <a:t>:</a:t>
            </a:r>
          </a:p>
          <a:p>
            <a:pPr lvl="1" eaLnBrk="1" hangingPunct="1">
              <a:defRPr/>
            </a:pPr>
            <a:r>
              <a:rPr lang="pt-BR" altLang="pt-BR" b="1" i="1" dirty="0">
                <a:solidFill>
                  <a:schemeClr val="tx2"/>
                </a:solidFill>
              </a:rPr>
              <a:t>Saúde é algo natural</a:t>
            </a:r>
            <a:r>
              <a:rPr lang="pt-BR" altLang="pt-BR" dirty="0">
                <a:solidFill>
                  <a:schemeClr val="tx2"/>
                </a:solidFill>
              </a:rPr>
              <a:t> </a:t>
            </a:r>
            <a:r>
              <a:rPr lang="pt-BR" altLang="pt-BR" dirty="0"/>
              <a:t>e ocorre quando pessoas estão em </a:t>
            </a:r>
            <a:r>
              <a:rPr lang="pt-BR" altLang="pt-BR" b="1" dirty="0"/>
              <a:t>harmonia</a:t>
            </a:r>
            <a:r>
              <a:rPr lang="pt-BR" altLang="pt-BR" dirty="0"/>
              <a:t> com ambiente social/cultural.</a:t>
            </a:r>
          </a:p>
          <a:p>
            <a:pPr lvl="1" eaLnBrk="1" hangingPunct="1">
              <a:defRPr/>
            </a:pPr>
            <a:r>
              <a:rPr lang="pt-BR" altLang="pt-BR" b="1" i="1" dirty="0">
                <a:solidFill>
                  <a:schemeClr val="tx2"/>
                </a:solidFill>
              </a:rPr>
              <a:t>Doença não é natural</a:t>
            </a:r>
            <a:r>
              <a:rPr lang="pt-BR" altLang="pt-BR" dirty="0">
                <a:solidFill>
                  <a:schemeClr val="tx2"/>
                </a:solidFill>
              </a:rPr>
              <a:t>, </a:t>
            </a:r>
            <a:r>
              <a:rPr lang="pt-BR" altLang="pt-BR" dirty="0"/>
              <a:t>sendo derivada da </a:t>
            </a:r>
            <a:r>
              <a:rPr lang="pt-BR" altLang="pt-BR" b="1" dirty="0"/>
              <a:t>invasão</a:t>
            </a:r>
            <a:r>
              <a:rPr lang="pt-BR" altLang="pt-BR" dirty="0"/>
              <a:t>, real ou simbólica, de </a:t>
            </a:r>
            <a:r>
              <a:rPr lang="pt-BR" altLang="pt-BR" b="1" dirty="0"/>
              <a:t>elementos nocivos</a:t>
            </a:r>
            <a:r>
              <a:rPr lang="pt-BR" altLang="pt-BR" dirty="0"/>
              <a:t> no organismo. Nas sociedades tradicionais isso aconteceria quando um membro da comunidade, um feiticeiro, uma divindade ou algum ancestral faz o mal ao individuo.</a:t>
            </a:r>
          </a:p>
          <a:p>
            <a:pPr eaLnBrk="1" hangingPunct="1">
              <a:lnSpc>
                <a:spcPct val="90000"/>
              </a:lnSpc>
              <a:buNone/>
              <a:defRPr/>
            </a:pPr>
            <a:endParaRPr lang="pt-BR" altLang="pt-BR" sz="2800" b="1" dirty="0"/>
          </a:p>
          <a:p>
            <a:pPr eaLnBrk="1" hangingPunct="1">
              <a:lnSpc>
                <a:spcPct val="90000"/>
              </a:lnSpc>
              <a:defRPr/>
            </a:pPr>
            <a:r>
              <a:rPr lang="pt-BR" altLang="pt-BR" sz="2800" dirty="0"/>
              <a:t>Está noção também aparece nas </a:t>
            </a:r>
            <a:r>
              <a:rPr lang="pt-BR" altLang="pt-BR" sz="2800" b="1" dirty="0">
                <a:solidFill>
                  <a:schemeClr val="tx2"/>
                </a:solidFill>
              </a:rPr>
              <a:t>Sociedades Modernas</a:t>
            </a:r>
            <a:r>
              <a:rPr lang="pt-BR" altLang="pt-BR" sz="2800" b="1" dirty="0"/>
              <a:t>:</a:t>
            </a:r>
          </a:p>
          <a:p>
            <a:pPr lvl="1" eaLnBrk="1" hangingPunct="1">
              <a:lnSpc>
                <a:spcPct val="90000"/>
              </a:lnSpc>
              <a:defRPr/>
            </a:pPr>
            <a:r>
              <a:rPr lang="pt-BR" altLang="pt-BR" dirty="0">
                <a:effectLst>
                  <a:outerShdw blurRad="38100" dist="38100" dir="2700000" algn="tl">
                    <a:srgbClr val="000000">
                      <a:alpha val="43137"/>
                    </a:srgbClr>
                  </a:outerShdw>
                </a:effectLst>
              </a:rPr>
              <a:t>Aqui, porém não são as relações com outros indivíduos ou seres sobrenaturais que podem causar a doença, mas uma relação conflituosa com o ambiente social como um todo (alimentação, cuidados, trabalho, </a:t>
            </a:r>
            <a:r>
              <a:rPr lang="pt-BR" altLang="pt-BR" dirty="0" err="1">
                <a:effectLst>
                  <a:outerShdw blurRad="38100" dist="38100" dir="2700000" algn="tl">
                    <a:srgbClr val="000000">
                      <a:alpha val="43137"/>
                    </a:srgbClr>
                  </a:outerShdw>
                </a:effectLst>
              </a:rPr>
              <a:t>etc</a:t>
            </a:r>
            <a:r>
              <a:rPr lang="pt-BR" altLang="pt-BR" dirty="0">
                <a:effectLst>
                  <a:outerShdw blurRad="38100" dist="38100" dir="2700000" algn="tl">
                    <a:srgbClr val="000000">
                      <a:alpha val="43137"/>
                    </a:srgbClr>
                  </a:outerShdw>
                </a:effectLst>
              </a:rPr>
              <a:t>).</a:t>
            </a:r>
          </a:p>
          <a:p>
            <a:pPr lvl="1" eaLnBrk="1" hangingPunct="1">
              <a:defRPr/>
            </a:pPr>
            <a:endParaRPr lang="pt-BR" altLang="pt-BR" dirty="0"/>
          </a:p>
        </p:txBody>
      </p:sp>
    </p:spTree>
    <p:extLst>
      <p:ext uri="{BB962C8B-B14F-4D97-AF65-F5344CB8AC3E}">
        <p14:creationId xmlns:p14="http://schemas.microsoft.com/office/powerpoint/2010/main" val="34174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pt-BR" altLang="pt-BR" sz="3200" b="1">
                <a:effectLst/>
              </a:rPr>
              <a:t>SAÚDE E CAPACIDADE DE TRABALHO</a:t>
            </a:r>
          </a:p>
        </p:txBody>
      </p:sp>
      <p:sp>
        <p:nvSpPr>
          <p:cNvPr id="71683" name="Rectangle 3"/>
          <p:cNvSpPr>
            <a:spLocks noGrp="1" noChangeArrowheads="1"/>
          </p:cNvSpPr>
          <p:nvPr>
            <p:ph type="body" idx="1"/>
          </p:nvPr>
        </p:nvSpPr>
        <p:spPr/>
        <p:txBody>
          <a:bodyPr/>
          <a:lstStyle/>
          <a:p>
            <a:pPr eaLnBrk="1" hangingPunct="1">
              <a:defRPr/>
            </a:pPr>
            <a:r>
              <a:rPr lang="pt-BR" altLang="pt-BR" sz="2800" b="1"/>
              <a:t>Associação entre “estar doente” e “estar parado</a:t>
            </a:r>
            <a:r>
              <a:rPr lang="pt-BR" altLang="pt-BR" sz="2800"/>
              <a:t>” é historicamente datada: França (1945) com a criação da Seguridade Social.</a:t>
            </a:r>
          </a:p>
          <a:p>
            <a:pPr eaLnBrk="1" hangingPunct="1">
              <a:defRPr/>
            </a:pPr>
            <a:endParaRPr lang="pt-BR" altLang="pt-BR" sz="2800"/>
          </a:p>
          <a:p>
            <a:pPr eaLnBrk="1" hangingPunct="1">
              <a:defRPr/>
            </a:pPr>
            <a:r>
              <a:rPr lang="pt-BR" altLang="pt-BR" sz="2800"/>
              <a:t>Foi em razão da responsabilização coletiva dos doentes pela seguridade social que se criou uma </a:t>
            </a:r>
            <a:r>
              <a:rPr lang="pt-BR" altLang="pt-BR" sz="2800" b="1"/>
              <a:t>estrita semelhança entre saúde e capacidade de trabalho, entre doença e invalidez</a:t>
            </a:r>
            <a:r>
              <a:rPr lang="pt-BR" altLang="pt-BR" sz="2800"/>
              <a:t>.</a:t>
            </a:r>
          </a:p>
        </p:txBody>
      </p:sp>
    </p:spTree>
    <p:extLst>
      <p:ext uri="{BB962C8B-B14F-4D97-AF65-F5344CB8AC3E}">
        <p14:creationId xmlns:p14="http://schemas.microsoft.com/office/powerpoint/2010/main" val="667682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pt-BR" altLang="pt-BR" sz="3200" b="1">
                <a:effectLst/>
              </a:rPr>
              <a:t>REPRESENTAÇÕES E GRUPOS SOCIAIS</a:t>
            </a:r>
          </a:p>
        </p:txBody>
      </p:sp>
      <p:sp>
        <p:nvSpPr>
          <p:cNvPr id="73731" name="Rectangle 3"/>
          <p:cNvSpPr>
            <a:spLocks noGrp="1" noChangeArrowheads="1"/>
          </p:cNvSpPr>
          <p:nvPr>
            <p:ph type="body" idx="1"/>
          </p:nvPr>
        </p:nvSpPr>
        <p:spPr>
          <a:xfrm>
            <a:off x="557349" y="1641475"/>
            <a:ext cx="11312434" cy="4454525"/>
          </a:xfrm>
        </p:spPr>
        <p:txBody>
          <a:bodyPr/>
          <a:lstStyle/>
          <a:p>
            <a:pPr eaLnBrk="1" hangingPunct="1">
              <a:defRPr/>
            </a:pPr>
            <a:r>
              <a:rPr lang="pt-BR" altLang="pt-BR" sz="2800"/>
              <a:t>Pesquisas demonstram que existem </a:t>
            </a:r>
            <a:r>
              <a:rPr lang="pt-BR" altLang="pt-BR" sz="2800" b="1"/>
              <a:t>concepções sobre saúde e doença</a:t>
            </a:r>
            <a:r>
              <a:rPr lang="pt-BR" altLang="pt-BR" sz="2800"/>
              <a:t>, respondendo a uma </a:t>
            </a:r>
            <a:r>
              <a:rPr lang="pt-BR" altLang="pt-BR" sz="2800" b="1"/>
              <a:t>lógica independente do saber dos médicos.</a:t>
            </a:r>
            <a:endParaRPr lang="pt-BR" altLang="pt-BR" sz="2800"/>
          </a:p>
          <a:p>
            <a:pPr eaLnBrk="1" hangingPunct="1">
              <a:buFont typeface="Wingdings" panose="05000000000000000000" pitchFamily="2" charset="2"/>
              <a:buNone/>
              <a:defRPr/>
            </a:pPr>
            <a:endParaRPr lang="pt-BR" altLang="pt-BR" sz="2800" dirty="0"/>
          </a:p>
          <a:p>
            <a:pPr eaLnBrk="1" hangingPunct="1">
              <a:defRPr/>
            </a:pPr>
            <a:r>
              <a:rPr lang="pt-BR" altLang="pt-BR" sz="2800" dirty="0"/>
              <a:t>Demonstram também a </a:t>
            </a:r>
            <a:r>
              <a:rPr lang="pt-BR" altLang="pt-BR" sz="2800" b="1" dirty="0"/>
              <a:t>variação das representações segundo diferentes grupos sociais</a:t>
            </a:r>
            <a:r>
              <a:rPr lang="pt-BR" altLang="pt-BR" sz="2800" dirty="0"/>
              <a:t>.</a:t>
            </a:r>
          </a:p>
        </p:txBody>
      </p:sp>
    </p:spTree>
    <p:extLst>
      <p:ext uri="{BB962C8B-B14F-4D97-AF65-F5344CB8AC3E}">
        <p14:creationId xmlns:p14="http://schemas.microsoft.com/office/powerpoint/2010/main" val="2449634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278674" y="228600"/>
            <a:ext cx="11669486" cy="1143000"/>
          </a:xfrm>
        </p:spPr>
        <p:txBody>
          <a:bodyPr/>
          <a:lstStyle/>
          <a:p>
            <a:pPr eaLnBrk="1" hangingPunct="1">
              <a:defRPr/>
            </a:pPr>
            <a:r>
              <a:rPr lang="pt-BR" altLang="pt-BR" sz="2800" b="1" dirty="0">
                <a:effectLst/>
              </a:rPr>
              <a:t>REPRESENTAÇÕES SOBRE SAÚDE E DOENÇA  NAS CLASSES POPULARES</a:t>
            </a:r>
            <a:endParaRPr lang="pt-BR" altLang="pt-BR" sz="2800" b="1" dirty="0"/>
          </a:p>
        </p:txBody>
      </p:sp>
      <p:sp>
        <p:nvSpPr>
          <p:cNvPr id="75779" name="Rectangle 3"/>
          <p:cNvSpPr>
            <a:spLocks noGrp="1" noChangeArrowheads="1"/>
          </p:cNvSpPr>
          <p:nvPr>
            <p:ph type="body" idx="1"/>
          </p:nvPr>
        </p:nvSpPr>
        <p:spPr>
          <a:xfrm>
            <a:off x="139337" y="1371601"/>
            <a:ext cx="11808823" cy="4881153"/>
          </a:xfrm>
        </p:spPr>
        <p:txBody>
          <a:bodyPr/>
          <a:lstStyle/>
          <a:p>
            <a:pPr eaLnBrk="1" hangingPunct="1">
              <a:defRPr/>
            </a:pPr>
            <a:r>
              <a:rPr lang="pt-BR" altLang="pt-BR" sz="2800" dirty="0"/>
              <a:t>Principal diferença: </a:t>
            </a:r>
            <a:r>
              <a:rPr lang="pt-BR" altLang="pt-BR" sz="2800" b="1" dirty="0"/>
              <a:t>modo como a saúde é concebida</a:t>
            </a:r>
            <a:r>
              <a:rPr lang="pt-BR" altLang="pt-BR" sz="2800" dirty="0"/>
              <a:t>.</a:t>
            </a:r>
          </a:p>
          <a:p>
            <a:pPr eaLnBrk="1" hangingPunct="1">
              <a:defRPr/>
            </a:pPr>
            <a:endParaRPr lang="pt-BR" altLang="pt-BR" sz="2800" dirty="0"/>
          </a:p>
          <a:p>
            <a:pPr lvl="1" eaLnBrk="1" hangingPunct="1">
              <a:defRPr/>
            </a:pPr>
            <a:r>
              <a:rPr lang="pt-BR" altLang="pt-BR" dirty="0"/>
              <a:t>Para as </a:t>
            </a:r>
            <a:r>
              <a:rPr lang="pt-BR" altLang="pt-BR" b="1" dirty="0">
                <a:solidFill>
                  <a:schemeClr val="tx2"/>
                </a:solidFill>
              </a:rPr>
              <a:t>classes populares</a:t>
            </a:r>
            <a:r>
              <a:rPr lang="pt-BR" altLang="pt-BR" dirty="0">
                <a:solidFill>
                  <a:schemeClr val="tx2"/>
                </a:solidFill>
              </a:rPr>
              <a:t> inglesas </a:t>
            </a:r>
            <a:r>
              <a:rPr lang="pt-BR" altLang="pt-BR" dirty="0"/>
              <a:t>(anos 1960) a </a:t>
            </a:r>
            <a:r>
              <a:rPr lang="pt-BR" altLang="pt-BR" b="1" dirty="0"/>
              <a:t>saúde é identificada seja com a ausência de doença, seja com a capacidade de trabalhar.</a:t>
            </a:r>
          </a:p>
          <a:p>
            <a:pPr lvl="1" eaLnBrk="1" hangingPunct="1">
              <a:defRPr/>
            </a:pPr>
            <a:r>
              <a:rPr lang="pt-BR" altLang="pt-BR" dirty="0"/>
              <a:t>Para as </a:t>
            </a:r>
            <a:r>
              <a:rPr lang="pt-BR" altLang="pt-BR" b="1" dirty="0">
                <a:solidFill>
                  <a:schemeClr val="tx2"/>
                </a:solidFill>
              </a:rPr>
              <a:t>classes populares</a:t>
            </a:r>
            <a:r>
              <a:rPr lang="pt-BR" altLang="pt-BR" dirty="0">
                <a:solidFill>
                  <a:schemeClr val="tx2"/>
                </a:solidFill>
              </a:rPr>
              <a:t> francesas </a:t>
            </a:r>
            <a:r>
              <a:rPr lang="pt-BR" altLang="pt-BR" dirty="0"/>
              <a:t>(década de 1970) a </a:t>
            </a:r>
            <a:r>
              <a:rPr lang="pt-BR" altLang="pt-BR" b="1" dirty="0"/>
              <a:t>saúde é um instrumento</a:t>
            </a:r>
            <a:r>
              <a:rPr lang="pt-BR" altLang="pt-BR" dirty="0"/>
              <a:t> </a:t>
            </a:r>
            <a:r>
              <a:rPr lang="pt-BR" altLang="pt-BR" b="1" dirty="0"/>
              <a:t>para</a:t>
            </a:r>
            <a:r>
              <a:rPr lang="pt-BR" altLang="pt-BR" dirty="0"/>
              <a:t> outras realizações, principalmente </a:t>
            </a:r>
            <a:r>
              <a:rPr lang="pt-BR" altLang="pt-BR" b="1" dirty="0"/>
              <a:t>trabalhar</a:t>
            </a:r>
            <a:r>
              <a:rPr lang="pt-BR" altLang="pt-BR" dirty="0"/>
              <a:t>. </a:t>
            </a:r>
          </a:p>
          <a:p>
            <a:pPr lvl="1" eaLnBrk="1" hangingPunct="1">
              <a:defRPr/>
            </a:pPr>
            <a:r>
              <a:rPr lang="pt-BR" altLang="pt-BR" dirty="0"/>
              <a:t>Para as </a:t>
            </a:r>
            <a:r>
              <a:rPr lang="pt-BR" altLang="pt-BR" b="1" dirty="0">
                <a:solidFill>
                  <a:schemeClr val="tx2"/>
                </a:solidFill>
              </a:rPr>
              <a:t>classes médias</a:t>
            </a:r>
            <a:r>
              <a:rPr lang="pt-BR" altLang="pt-BR" dirty="0">
                <a:solidFill>
                  <a:schemeClr val="tx2"/>
                </a:solidFill>
              </a:rPr>
              <a:t> francesas</a:t>
            </a:r>
            <a:r>
              <a:rPr lang="pt-BR" altLang="pt-BR" dirty="0"/>
              <a:t>, a </a:t>
            </a:r>
            <a:r>
              <a:rPr lang="pt-BR" altLang="pt-BR" b="1" dirty="0"/>
              <a:t>saúde</a:t>
            </a:r>
            <a:r>
              <a:rPr lang="pt-BR" altLang="pt-BR" dirty="0"/>
              <a:t> ora é anunciada como </a:t>
            </a:r>
            <a:r>
              <a:rPr lang="pt-BR" altLang="pt-BR" b="1" dirty="0"/>
              <a:t>um valor pessoal</a:t>
            </a:r>
            <a:r>
              <a:rPr lang="pt-BR" altLang="pt-BR" dirty="0"/>
              <a:t> organizador do comportamento, ou como </a:t>
            </a:r>
            <a:r>
              <a:rPr lang="pt-BR" altLang="pt-BR" b="1" dirty="0"/>
              <a:t>resultante coletiva das políticas públicas do Estado</a:t>
            </a:r>
            <a:r>
              <a:rPr lang="pt-BR" altLang="pt-BR" dirty="0"/>
              <a:t>.</a:t>
            </a:r>
          </a:p>
          <a:p>
            <a:pPr marL="457200" lvl="1" indent="0" eaLnBrk="1" hangingPunct="1">
              <a:buNone/>
              <a:defRPr/>
            </a:pPr>
            <a:endParaRPr lang="pt-BR" altLang="pt-BR" b="1" dirty="0"/>
          </a:p>
        </p:txBody>
      </p:sp>
    </p:spTree>
    <p:extLst>
      <p:ext uri="{BB962C8B-B14F-4D97-AF65-F5344CB8AC3E}">
        <p14:creationId xmlns:p14="http://schemas.microsoft.com/office/powerpoint/2010/main" val="1646562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304800" y="1018903"/>
            <a:ext cx="11521440" cy="5381897"/>
          </a:xfrm>
        </p:spPr>
        <p:txBody>
          <a:bodyPr/>
          <a:lstStyle/>
          <a:p>
            <a:pPr eaLnBrk="1" hangingPunct="1">
              <a:defRPr/>
            </a:pPr>
            <a:r>
              <a:rPr lang="en-US" altLang="pt-BR" sz="2800" dirty="0" err="1"/>
              <a:t>Todo</a:t>
            </a:r>
            <a:r>
              <a:rPr lang="en-US" altLang="pt-BR" sz="2800" dirty="0"/>
              <a:t> </a:t>
            </a:r>
            <a:r>
              <a:rPr lang="en-US" altLang="pt-BR" sz="2800" dirty="0" err="1"/>
              <a:t>acontecimento</a:t>
            </a:r>
            <a:r>
              <a:rPr lang="en-US" altLang="pt-BR" sz="2800" dirty="0"/>
              <a:t> </a:t>
            </a:r>
            <a:r>
              <a:rPr lang="en-US" altLang="pt-BR" sz="2800" dirty="0" err="1"/>
              <a:t>requer</a:t>
            </a:r>
            <a:r>
              <a:rPr lang="en-US" altLang="pt-BR" sz="2800" dirty="0"/>
              <a:t> </a:t>
            </a:r>
            <a:r>
              <a:rPr lang="en-US" altLang="pt-BR" sz="2800" dirty="0" err="1"/>
              <a:t>explicações</a:t>
            </a:r>
            <a:r>
              <a:rPr lang="en-US" altLang="pt-BR" sz="2800" dirty="0"/>
              <a:t> e com </a:t>
            </a:r>
            <a:r>
              <a:rPr lang="en-US" altLang="pt-BR" sz="2800" dirty="0" err="1"/>
              <a:t>doença</a:t>
            </a:r>
            <a:r>
              <a:rPr lang="en-US" altLang="pt-BR" sz="2800" dirty="0"/>
              <a:t> </a:t>
            </a:r>
            <a:r>
              <a:rPr lang="en-US" altLang="pt-BR" sz="2800" dirty="0" err="1"/>
              <a:t>não</a:t>
            </a:r>
            <a:r>
              <a:rPr lang="en-US" altLang="pt-BR" sz="2800" dirty="0"/>
              <a:t> é </a:t>
            </a:r>
            <a:r>
              <a:rPr lang="en-US" altLang="pt-BR" sz="2800" dirty="0" err="1"/>
              <a:t>diferente</a:t>
            </a:r>
            <a:r>
              <a:rPr lang="en-US" altLang="pt-BR" sz="2800" dirty="0"/>
              <a:t>.</a:t>
            </a:r>
          </a:p>
          <a:p>
            <a:pPr eaLnBrk="1" hangingPunct="1">
              <a:buFont typeface="Wingdings" panose="05000000000000000000" pitchFamily="2" charset="2"/>
              <a:buNone/>
              <a:defRPr/>
            </a:pPr>
            <a:endParaRPr lang="en-US" altLang="pt-BR" sz="2800" dirty="0"/>
          </a:p>
          <a:p>
            <a:pPr eaLnBrk="1" hangingPunct="1">
              <a:defRPr/>
            </a:pPr>
            <a:r>
              <a:rPr lang="en-US" altLang="pt-BR" sz="2800" dirty="0" err="1"/>
              <a:t>Frente</a:t>
            </a:r>
            <a:r>
              <a:rPr lang="en-US" altLang="pt-BR" sz="2800" dirty="0"/>
              <a:t> à </a:t>
            </a:r>
            <a:r>
              <a:rPr lang="en-US" altLang="pt-BR" sz="2800" dirty="0" err="1"/>
              <a:t>sensação</a:t>
            </a:r>
            <a:r>
              <a:rPr lang="en-US" altLang="pt-BR" sz="2800" dirty="0"/>
              <a:t> </a:t>
            </a:r>
            <a:r>
              <a:rPr lang="en-US" altLang="pt-BR" sz="2800" dirty="0" err="1"/>
              <a:t>orgânica</a:t>
            </a:r>
            <a:r>
              <a:rPr lang="en-US" altLang="pt-BR" sz="2800" dirty="0"/>
              <a:t> </a:t>
            </a:r>
            <a:r>
              <a:rPr lang="en-US" altLang="pt-BR" sz="2800" dirty="0" err="1"/>
              <a:t>desagradavel</a:t>
            </a:r>
            <a:r>
              <a:rPr lang="en-US" altLang="pt-BR" sz="2800" dirty="0"/>
              <a:t> e </a:t>
            </a:r>
            <a:r>
              <a:rPr lang="en-US" altLang="pt-BR" sz="2800" dirty="0" err="1"/>
              <a:t>estranha</a:t>
            </a:r>
            <a:r>
              <a:rPr lang="en-US" altLang="pt-BR" sz="2800" dirty="0"/>
              <a:t>,  o </a:t>
            </a:r>
            <a:r>
              <a:rPr lang="en-US" altLang="pt-BR" sz="2800" dirty="0" err="1"/>
              <a:t>indivíduo</a:t>
            </a:r>
            <a:r>
              <a:rPr lang="en-US" altLang="pt-BR" sz="2800" dirty="0"/>
              <a:t> </a:t>
            </a:r>
            <a:r>
              <a:rPr lang="en-US" altLang="pt-BR" sz="2800" dirty="0" err="1"/>
              <a:t>deve</a:t>
            </a:r>
            <a:r>
              <a:rPr lang="en-US" altLang="pt-BR" sz="2800" dirty="0"/>
              <a:t>:</a:t>
            </a:r>
          </a:p>
          <a:p>
            <a:pPr eaLnBrk="1" hangingPunct="1">
              <a:defRPr/>
            </a:pPr>
            <a:endParaRPr lang="en-US" altLang="pt-BR" sz="2800" dirty="0"/>
          </a:p>
          <a:p>
            <a:pPr lvl="1" eaLnBrk="1" hangingPunct="1">
              <a:defRPr/>
            </a:pPr>
            <a:r>
              <a:rPr lang="en-US" altLang="pt-BR" dirty="0" err="1"/>
              <a:t>decodificá</a:t>
            </a:r>
            <a:r>
              <a:rPr lang="en-US" altLang="pt-BR" dirty="0"/>
              <a:t>-la, </a:t>
            </a:r>
            <a:r>
              <a:rPr lang="en-US" altLang="pt-BR" dirty="0" err="1"/>
              <a:t>compará</a:t>
            </a:r>
            <a:r>
              <a:rPr lang="en-US" altLang="pt-BR" dirty="0"/>
              <a:t>-la a </a:t>
            </a:r>
            <a:r>
              <a:rPr lang="en-US" altLang="pt-BR" dirty="0" err="1"/>
              <a:t>outras</a:t>
            </a:r>
            <a:r>
              <a:rPr lang="en-US" altLang="pt-BR" dirty="0"/>
              <a:t> </a:t>
            </a:r>
            <a:r>
              <a:rPr lang="en-US" altLang="pt-BR" dirty="0" err="1"/>
              <a:t>manifestações</a:t>
            </a:r>
            <a:r>
              <a:rPr lang="en-US" altLang="pt-BR" dirty="0"/>
              <a:t> e </a:t>
            </a:r>
            <a:r>
              <a:rPr lang="en-US" altLang="pt-BR" dirty="0" err="1"/>
              <a:t>decidir</a:t>
            </a:r>
            <a:r>
              <a:rPr lang="en-US" altLang="pt-BR" dirty="0"/>
              <a:t> se </a:t>
            </a:r>
            <a:r>
              <a:rPr lang="en-US" altLang="pt-BR" dirty="0" err="1"/>
              <a:t>existe</a:t>
            </a:r>
            <a:r>
              <a:rPr lang="en-US" altLang="pt-BR" dirty="0"/>
              <a:t> </a:t>
            </a:r>
            <a:r>
              <a:rPr lang="en-US" altLang="pt-BR" dirty="0" err="1"/>
              <a:t>algum</a:t>
            </a:r>
            <a:r>
              <a:rPr lang="en-US" altLang="pt-BR" dirty="0"/>
              <a:t> </a:t>
            </a:r>
            <a:r>
              <a:rPr lang="en-US" altLang="pt-BR" dirty="0" err="1"/>
              <a:t>sinal</a:t>
            </a:r>
            <a:r>
              <a:rPr lang="en-US" altLang="pt-BR" dirty="0"/>
              <a:t> grave que </a:t>
            </a:r>
            <a:r>
              <a:rPr lang="en-US" altLang="pt-BR" dirty="0" err="1"/>
              <a:t>exija</a:t>
            </a:r>
            <a:r>
              <a:rPr lang="en-US" altLang="pt-BR" dirty="0"/>
              <a:t> </a:t>
            </a:r>
            <a:r>
              <a:rPr lang="en-US" altLang="pt-BR" dirty="0" err="1"/>
              <a:t>uma</a:t>
            </a:r>
            <a:r>
              <a:rPr lang="en-US" altLang="pt-BR" dirty="0"/>
              <a:t> </a:t>
            </a:r>
            <a:r>
              <a:rPr lang="en-US" altLang="pt-BR" dirty="0" err="1"/>
              <a:t>tomada</a:t>
            </a:r>
            <a:r>
              <a:rPr lang="en-US" altLang="pt-BR" dirty="0"/>
              <a:t> de </a:t>
            </a:r>
            <a:r>
              <a:rPr lang="en-US" altLang="pt-BR" dirty="0" err="1"/>
              <a:t>decisão</a:t>
            </a:r>
            <a:r>
              <a:rPr lang="en-US" altLang="pt-BR" dirty="0"/>
              <a:t>.</a:t>
            </a:r>
          </a:p>
          <a:p>
            <a:pPr lvl="1" eaLnBrk="1" hangingPunct="1">
              <a:defRPr/>
            </a:pPr>
            <a:endParaRPr lang="en-US" altLang="pt-BR" dirty="0"/>
          </a:p>
          <a:p>
            <a:pPr lvl="1" eaLnBrk="1" hangingPunct="1">
              <a:defRPr/>
            </a:pPr>
            <a:r>
              <a:rPr lang="en-US" altLang="pt-BR" dirty="0" err="1"/>
              <a:t>conseguir</a:t>
            </a:r>
            <a:r>
              <a:rPr lang="en-US" altLang="pt-BR" dirty="0"/>
              <a:t> </a:t>
            </a:r>
            <a:r>
              <a:rPr lang="en-US" altLang="pt-BR" dirty="0" err="1"/>
              <a:t>explicar</a:t>
            </a:r>
            <a:r>
              <a:rPr lang="en-US" altLang="pt-BR" dirty="0"/>
              <a:t> </a:t>
            </a:r>
            <a:r>
              <a:rPr lang="en-US" altLang="pt-BR" dirty="0" err="1"/>
              <a:t>aos</a:t>
            </a:r>
            <a:r>
              <a:rPr lang="en-US" altLang="pt-BR" dirty="0"/>
              <a:t> outros (</a:t>
            </a:r>
            <a:r>
              <a:rPr lang="en-US" altLang="pt-BR" dirty="0" err="1"/>
              <a:t>profissionais</a:t>
            </a:r>
            <a:r>
              <a:rPr lang="en-US" altLang="pt-BR" dirty="0"/>
              <a:t> da </a:t>
            </a:r>
            <a:r>
              <a:rPr lang="en-US" altLang="pt-BR" dirty="0" err="1"/>
              <a:t>saúde</a:t>
            </a:r>
            <a:r>
              <a:rPr lang="en-US" altLang="pt-BR" dirty="0"/>
              <a:t>) </a:t>
            </a:r>
            <a:r>
              <a:rPr lang="en-US" altLang="pt-BR" dirty="0" err="1"/>
              <a:t>aquilo</a:t>
            </a:r>
            <a:r>
              <a:rPr lang="en-US" altLang="pt-BR" dirty="0"/>
              <a:t> que </a:t>
            </a:r>
            <a:r>
              <a:rPr lang="en-US" altLang="pt-BR" dirty="0" err="1"/>
              <a:t>sente</a:t>
            </a:r>
            <a:r>
              <a:rPr lang="en-US" altLang="pt-BR" dirty="0"/>
              <a:t>, se </a:t>
            </a:r>
            <a:r>
              <a:rPr lang="en-US" altLang="pt-BR" dirty="0" err="1"/>
              <a:t>deseja</a:t>
            </a:r>
            <a:r>
              <a:rPr lang="en-US" altLang="pt-BR" dirty="0"/>
              <a:t> </a:t>
            </a:r>
            <a:r>
              <a:rPr lang="en-US" altLang="pt-BR" dirty="0" err="1"/>
              <a:t>receber</a:t>
            </a:r>
            <a:r>
              <a:rPr lang="en-US" altLang="pt-BR" dirty="0"/>
              <a:t> </a:t>
            </a:r>
            <a:r>
              <a:rPr lang="en-US" altLang="pt-BR" dirty="0" err="1"/>
              <a:t>ajuda</a:t>
            </a:r>
            <a:r>
              <a:rPr lang="en-US" altLang="pt-BR" dirty="0"/>
              <a:t>.</a:t>
            </a:r>
            <a:endParaRPr lang="pt-BR" altLang="pt-BR" dirty="0"/>
          </a:p>
        </p:txBody>
      </p:sp>
    </p:spTree>
    <p:extLst>
      <p:ext uri="{BB962C8B-B14F-4D97-AF65-F5344CB8AC3E}">
        <p14:creationId xmlns:p14="http://schemas.microsoft.com/office/powerpoint/2010/main" val="1072922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566057" y="228600"/>
            <a:ext cx="11242766" cy="703217"/>
          </a:xfrm>
        </p:spPr>
        <p:txBody>
          <a:bodyPr/>
          <a:lstStyle/>
          <a:p>
            <a:pPr eaLnBrk="1" hangingPunct="1">
              <a:defRPr/>
            </a:pPr>
            <a:r>
              <a:rPr lang="pt-BR" altLang="pt-BR" sz="3200" b="1" dirty="0"/>
              <a:t>REPRESENTAÇÕES SOBRE SAÚDE E DOENÇA - IDOSOS</a:t>
            </a:r>
          </a:p>
        </p:txBody>
      </p:sp>
      <p:sp>
        <p:nvSpPr>
          <p:cNvPr id="79875" name="Rectangle 3"/>
          <p:cNvSpPr>
            <a:spLocks noGrp="1" noChangeArrowheads="1"/>
          </p:cNvSpPr>
          <p:nvPr>
            <p:ph type="body" idx="1"/>
          </p:nvPr>
        </p:nvSpPr>
        <p:spPr>
          <a:xfrm>
            <a:off x="139337" y="1371600"/>
            <a:ext cx="11826240" cy="4724400"/>
          </a:xfrm>
        </p:spPr>
        <p:txBody>
          <a:bodyPr/>
          <a:lstStyle/>
          <a:p>
            <a:pPr lvl="1" eaLnBrk="1" hangingPunct="1">
              <a:defRPr/>
            </a:pPr>
            <a:r>
              <a:rPr lang="pt-BR" altLang="pt-BR" dirty="0"/>
              <a:t>Estudos sobre </a:t>
            </a:r>
            <a:r>
              <a:rPr lang="pt-BR" altLang="pt-BR" b="1" dirty="0"/>
              <a:t>idosos</a:t>
            </a:r>
            <a:r>
              <a:rPr lang="pt-BR" altLang="pt-BR" dirty="0"/>
              <a:t> (</a:t>
            </a:r>
            <a:r>
              <a:rPr lang="pt-BR" altLang="pt-BR" dirty="0" err="1"/>
              <a:t>Rory</a:t>
            </a:r>
            <a:r>
              <a:rPr lang="pt-BR" altLang="pt-BR" dirty="0"/>
              <a:t> Willians) tem demonstrado que para eles a </a:t>
            </a:r>
            <a:r>
              <a:rPr lang="pt-BR" altLang="pt-BR" b="1" dirty="0"/>
              <a:t>saúde é identificada à necessidade do trabalho para a sobrevivência. </a:t>
            </a:r>
          </a:p>
          <a:p>
            <a:pPr lvl="1" eaLnBrk="1" hangingPunct="1">
              <a:defRPr/>
            </a:pPr>
            <a:endParaRPr lang="pt-BR" altLang="pt-BR" b="1" dirty="0"/>
          </a:p>
          <a:p>
            <a:pPr lvl="1" eaLnBrk="1" hangingPunct="1">
              <a:defRPr/>
            </a:pPr>
            <a:r>
              <a:rPr lang="pt-BR" altLang="pt-BR" dirty="0"/>
              <a:t>Em idosos, a saúde é </a:t>
            </a:r>
            <a:r>
              <a:rPr lang="pt-BR" altLang="pt-BR" b="1" dirty="0"/>
              <a:t>anunciada como uma força de resistência</a:t>
            </a:r>
            <a:r>
              <a:rPr lang="pt-BR" altLang="pt-BR" dirty="0"/>
              <a:t> e uma capacidade de funcionamento cujo aspecto corporal decorre de uma dimensão moral. </a:t>
            </a:r>
          </a:p>
          <a:p>
            <a:pPr marL="457200" lvl="1" indent="0" eaLnBrk="1" hangingPunct="1">
              <a:buNone/>
              <a:defRPr/>
            </a:pPr>
            <a:endParaRPr lang="pt-BR" altLang="pt-BR" dirty="0"/>
          </a:p>
          <a:p>
            <a:pPr lvl="1" eaLnBrk="1" hangingPunct="1">
              <a:defRPr/>
            </a:pPr>
            <a:r>
              <a:rPr lang="pt-BR" altLang="pt-BR" dirty="0"/>
              <a:t>Os </a:t>
            </a:r>
            <a:r>
              <a:rPr lang="pt-BR" altLang="pt-BR" b="1" dirty="0"/>
              <a:t>idosos</a:t>
            </a:r>
            <a:r>
              <a:rPr lang="pt-BR" altLang="pt-BR" dirty="0"/>
              <a:t> </a:t>
            </a:r>
            <a:r>
              <a:rPr lang="pt-BR" altLang="pt-BR" b="1" dirty="0"/>
              <a:t>temem a “</a:t>
            </a:r>
            <a:r>
              <a:rPr lang="pt-BR" altLang="pt-BR" b="1" dirty="0" err="1"/>
              <a:t>fraquesa</a:t>
            </a:r>
            <a:r>
              <a:rPr lang="pt-BR" altLang="pt-BR" b="1" dirty="0"/>
              <a:t>” no plano prático e moral</a:t>
            </a:r>
            <a:r>
              <a:rPr lang="pt-BR" altLang="pt-BR" dirty="0"/>
              <a:t>. </a:t>
            </a:r>
            <a:r>
              <a:rPr lang="pt-BR" altLang="pt-BR" dirty="0">
                <a:solidFill>
                  <a:schemeClr val="tx2"/>
                </a:solidFill>
              </a:rPr>
              <a:t>O que significa isso?</a:t>
            </a:r>
          </a:p>
        </p:txBody>
      </p:sp>
    </p:spTree>
    <p:extLst>
      <p:ext uri="{BB962C8B-B14F-4D97-AF65-F5344CB8AC3E}">
        <p14:creationId xmlns:p14="http://schemas.microsoft.com/office/powerpoint/2010/main" val="23651009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defRPr/>
            </a:pPr>
            <a:r>
              <a:rPr lang="pt-BR" altLang="pt-BR" sz="3200" b="1"/>
              <a:t>REPRESENTAÇÕES SOBRE SAÚDE E DOENÇA –Pobres X Ricos</a:t>
            </a:r>
          </a:p>
        </p:txBody>
      </p:sp>
      <p:sp>
        <p:nvSpPr>
          <p:cNvPr id="96259" name="Rectangle 3"/>
          <p:cNvSpPr>
            <a:spLocks noGrp="1" noChangeArrowheads="1"/>
          </p:cNvSpPr>
          <p:nvPr>
            <p:ph type="body" idx="1"/>
          </p:nvPr>
        </p:nvSpPr>
        <p:spPr>
          <a:xfrm>
            <a:off x="296091" y="1905000"/>
            <a:ext cx="11573692" cy="4191000"/>
          </a:xfrm>
        </p:spPr>
        <p:txBody>
          <a:bodyPr/>
          <a:lstStyle/>
          <a:p>
            <a:pPr eaLnBrk="1" hangingPunct="1">
              <a:defRPr/>
            </a:pPr>
            <a:r>
              <a:rPr lang="pt-BR" altLang="pt-BR" sz="2800" dirty="0"/>
              <a:t>Para </a:t>
            </a:r>
            <a:r>
              <a:rPr lang="pt-BR" altLang="pt-BR" sz="2800" b="1" dirty="0"/>
              <a:t>indivíduos de camadas sociais elevadas</a:t>
            </a:r>
            <a:r>
              <a:rPr lang="pt-BR" altLang="pt-BR" sz="2800" dirty="0"/>
              <a:t>, a </a:t>
            </a:r>
            <a:r>
              <a:rPr lang="pt-BR" altLang="pt-BR" sz="2800" b="1" dirty="0">
                <a:solidFill>
                  <a:schemeClr val="tx2"/>
                </a:solidFill>
              </a:rPr>
              <a:t>saúde </a:t>
            </a:r>
            <a:r>
              <a:rPr lang="pt-BR" altLang="pt-BR" sz="2800" b="1" dirty="0"/>
              <a:t>inscreve-se na temática da </a:t>
            </a:r>
            <a:r>
              <a:rPr lang="pt-BR" altLang="pt-BR" sz="2800" b="1" dirty="0">
                <a:solidFill>
                  <a:schemeClr val="tx2"/>
                </a:solidFill>
              </a:rPr>
              <a:t>liberdade de expressão </a:t>
            </a:r>
            <a:r>
              <a:rPr lang="pt-BR" altLang="pt-BR" sz="2800" b="1" dirty="0"/>
              <a:t>e da </a:t>
            </a:r>
            <a:r>
              <a:rPr lang="pt-BR" altLang="pt-BR" sz="2800" b="1" dirty="0">
                <a:solidFill>
                  <a:schemeClr val="tx2"/>
                </a:solidFill>
              </a:rPr>
              <a:t>realização pessoal</a:t>
            </a:r>
            <a:r>
              <a:rPr lang="pt-BR" altLang="pt-BR" sz="2800" b="1" dirty="0"/>
              <a:t>.</a:t>
            </a:r>
          </a:p>
          <a:p>
            <a:pPr eaLnBrk="1" hangingPunct="1">
              <a:buFont typeface="Wingdings" panose="05000000000000000000" pitchFamily="2" charset="2"/>
              <a:buNone/>
              <a:defRPr/>
            </a:pPr>
            <a:endParaRPr lang="pt-BR" altLang="pt-BR" sz="2800" dirty="0"/>
          </a:p>
          <a:p>
            <a:pPr eaLnBrk="1" hangingPunct="1">
              <a:defRPr/>
            </a:pPr>
            <a:r>
              <a:rPr lang="pt-BR" altLang="pt-BR" sz="2800" dirty="0"/>
              <a:t>Em </a:t>
            </a:r>
            <a:r>
              <a:rPr lang="pt-BR" altLang="pt-BR" sz="2800" b="1" dirty="0"/>
              <a:t>indivíduos de </a:t>
            </a:r>
            <a:r>
              <a:rPr lang="pt-BR" altLang="pt-BR" sz="2800" b="1" dirty="0">
                <a:solidFill>
                  <a:schemeClr val="tx2"/>
                </a:solidFill>
              </a:rPr>
              <a:t>camadas sociais mais baixas, o discurso de valorização da saúde se rarefaz</a:t>
            </a:r>
            <a:r>
              <a:rPr lang="pt-BR" altLang="pt-BR" sz="2800" dirty="0"/>
              <a:t> e fica mais desligado da realidade, das situações e dos comportamentos.</a:t>
            </a:r>
          </a:p>
        </p:txBody>
      </p:sp>
    </p:spTree>
    <p:extLst>
      <p:ext uri="{BB962C8B-B14F-4D97-AF65-F5344CB8AC3E}">
        <p14:creationId xmlns:p14="http://schemas.microsoft.com/office/powerpoint/2010/main" val="38218809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78377" y="228600"/>
            <a:ext cx="11922034" cy="914400"/>
          </a:xfrm>
        </p:spPr>
        <p:txBody>
          <a:bodyPr/>
          <a:lstStyle/>
          <a:p>
            <a:pPr eaLnBrk="1" hangingPunct="1"/>
            <a:r>
              <a:rPr lang="pt-BR" altLang="pt-BR" sz="3200" b="1" dirty="0">
                <a:effectLst/>
              </a:rPr>
              <a:t>UM TRABALHO INTERPRETATIVO EM </a:t>
            </a:r>
            <a:br>
              <a:rPr lang="pt-BR" altLang="pt-BR" sz="3200" b="1" dirty="0">
                <a:effectLst/>
              </a:rPr>
            </a:br>
            <a:r>
              <a:rPr lang="pt-BR" altLang="pt-BR" sz="3200" b="1" dirty="0">
                <a:effectLst/>
              </a:rPr>
              <a:t>DIFERENTES CONTEXTOS</a:t>
            </a:r>
          </a:p>
        </p:txBody>
      </p:sp>
      <p:sp>
        <p:nvSpPr>
          <p:cNvPr id="81923" name="Rectangle 3"/>
          <p:cNvSpPr>
            <a:spLocks noGrp="1" noChangeArrowheads="1"/>
          </p:cNvSpPr>
          <p:nvPr>
            <p:ph type="body" idx="1"/>
          </p:nvPr>
        </p:nvSpPr>
        <p:spPr>
          <a:xfrm>
            <a:off x="156753" y="1295400"/>
            <a:ext cx="11721737" cy="5105400"/>
          </a:xfrm>
        </p:spPr>
        <p:txBody>
          <a:bodyPr/>
          <a:lstStyle/>
          <a:p>
            <a:pPr eaLnBrk="1" hangingPunct="1">
              <a:defRPr/>
            </a:pPr>
            <a:r>
              <a:rPr lang="pt-BR" altLang="pt-BR" sz="2800" dirty="0"/>
              <a:t>Para interpretar os fenômenos orgânicos, as pessoas </a:t>
            </a:r>
            <a:r>
              <a:rPr lang="pt-BR" altLang="pt-BR" sz="2800" dirty="0" err="1"/>
              <a:t>apóiam-se</a:t>
            </a:r>
            <a:r>
              <a:rPr lang="pt-BR" altLang="pt-BR" sz="2800" dirty="0"/>
              <a:t> em </a:t>
            </a:r>
            <a:r>
              <a:rPr lang="pt-BR" altLang="pt-BR" sz="2800" b="1" dirty="0"/>
              <a:t>conceitos, símbolos e estruturas de referências interiorizadas conforme os grupos sociais e culturais</a:t>
            </a:r>
            <a:r>
              <a:rPr lang="pt-BR" altLang="pt-BR" sz="2800" dirty="0"/>
              <a:t> a que pertençam (sexo, idade, cor, raça, identidades religiosas, classes sociais, identidades culturais).</a:t>
            </a:r>
          </a:p>
          <a:p>
            <a:pPr lvl="1" eaLnBrk="1" hangingPunct="1">
              <a:defRPr/>
            </a:pPr>
            <a:r>
              <a:rPr lang="pt-BR" altLang="pt-BR" sz="2400" dirty="0"/>
              <a:t>Exceções: doenças muito presentes no imaginário coletivo (Câncer, AIDS, Tuberculose, </a:t>
            </a:r>
            <a:r>
              <a:rPr lang="pt-BR" altLang="pt-BR" sz="2400" dirty="0" err="1"/>
              <a:t>etc</a:t>
            </a:r>
            <a:r>
              <a:rPr lang="pt-BR" altLang="pt-BR" sz="2400" dirty="0"/>
              <a:t>) que adquirem uma força específica e impõem-se em particular às pessoas afetadas.</a:t>
            </a:r>
          </a:p>
        </p:txBody>
      </p:sp>
    </p:spTree>
    <p:extLst>
      <p:ext uri="{BB962C8B-B14F-4D97-AF65-F5344CB8AC3E}">
        <p14:creationId xmlns:p14="http://schemas.microsoft.com/office/powerpoint/2010/main" val="2318146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pt-BR" altLang="pt-BR" sz="3200" b="1">
                <a:effectLst/>
              </a:rPr>
              <a:t>REPRESENTAÇÕES, INFORMAÇÕES, CRENÇAS E AÇÕES</a:t>
            </a:r>
          </a:p>
        </p:txBody>
      </p:sp>
      <p:sp>
        <p:nvSpPr>
          <p:cNvPr id="83971" name="Rectangle 3"/>
          <p:cNvSpPr>
            <a:spLocks noGrp="1" noChangeArrowheads="1"/>
          </p:cNvSpPr>
          <p:nvPr>
            <p:ph type="body" idx="1"/>
          </p:nvPr>
        </p:nvSpPr>
        <p:spPr>
          <a:xfrm>
            <a:off x="252549" y="1641476"/>
            <a:ext cx="11643360" cy="4225925"/>
          </a:xfrm>
        </p:spPr>
        <p:txBody>
          <a:bodyPr/>
          <a:lstStyle/>
          <a:p>
            <a:pPr eaLnBrk="1" hangingPunct="1">
              <a:lnSpc>
                <a:spcPct val="90000"/>
              </a:lnSpc>
              <a:defRPr/>
            </a:pPr>
            <a:r>
              <a:rPr lang="pt-BR" altLang="pt-BR" sz="2800" b="1" dirty="0"/>
              <a:t>Médicos</a:t>
            </a:r>
            <a:r>
              <a:rPr lang="pt-BR" altLang="pt-BR" sz="2800" dirty="0"/>
              <a:t> e responsáveis pela saúde pública </a:t>
            </a:r>
            <a:r>
              <a:rPr lang="pt-BR" altLang="pt-BR" sz="2800" b="1" dirty="0"/>
              <a:t>apontam o papel determinante de certos comportamentos</a:t>
            </a:r>
            <a:r>
              <a:rPr lang="pt-BR" altLang="pt-BR" sz="2800" dirty="0"/>
              <a:t> </a:t>
            </a:r>
            <a:r>
              <a:rPr lang="pt-BR" altLang="pt-BR" sz="2800" b="1" dirty="0"/>
              <a:t>no aparecimento de determinadas doenças</a:t>
            </a:r>
            <a:r>
              <a:rPr lang="pt-BR" altLang="pt-BR" sz="2800" dirty="0"/>
              <a:t>, na tentativa de estabelecer uma relação simples e direta entre informação e crença de um lado, e comportamento do outro.</a:t>
            </a:r>
          </a:p>
          <a:p>
            <a:pPr eaLnBrk="1" hangingPunct="1">
              <a:lnSpc>
                <a:spcPct val="90000"/>
              </a:lnSpc>
              <a:buFont typeface="Wingdings" panose="05000000000000000000" pitchFamily="2" charset="2"/>
              <a:buNone/>
              <a:defRPr/>
            </a:pPr>
            <a:endParaRPr lang="pt-BR" altLang="pt-BR" sz="2800" dirty="0"/>
          </a:p>
          <a:p>
            <a:pPr eaLnBrk="1" hangingPunct="1">
              <a:lnSpc>
                <a:spcPct val="90000"/>
              </a:lnSpc>
              <a:defRPr/>
            </a:pPr>
            <a:r>
              <a:rPr lang="pt-BR" altLang="pt-BR" sz="2800" b="1" dirty="0"/>
              <a:t>Esperam</a:t>
            </a:r>
            <a:r>
              <a:rPr lang="pt-BR" altLang="pt-BR" sz="2800" dirty="0"/>
              <a:t> através disto </a:t>
            </a:r>
            <a:r>
              <a:rPr lang="pt-BR" altLang="pt-BR" sz="2800" b="1" dirty="0"/>
              <a:t>estabelecer ações preventivas.</a:t>
            </a:r>
          </a:p>
        </p:txBody>
      </p:sp>
    </p:spTree>
    <p:extLst>
      <p:ext uri="{BB962C8B-B14F-4D97-AF65-F5344CB8AC3E}">
        <p14:creationId xmlns:p14="http://schemas.microsoft.com/office/powerpoint/2010/main" val="2405075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pt-BR" altLang="pt-BR" sz="3200" b="1">
                <a:effectLst/>
              </a:rPr>
              <a:t>MODELO DAS CRENÇAS </a:t>
            </a:r>
            <a:br>
              <a:rPr lang="pt-BR" altLang="pt-BR" sz="3200" b="1">
                <a:effectLst/>
              </a:rPr>
            </a:br>
            <a:r>
              <a:rPr lang="pt-BR" altLang="pt-BR" sz="3200" b="1">
                <a:effectLst/>
              </a:rPr>
              <a:t>SOBRE A SAÚDE</a:t>
            </a:r>
          </a:p>
        </p:txBody>
      </p:sp>
      <p:sp>
        <p:nvSpPr>
          <p:cNvPr id="86019" name="Rectangle 3"/>
          <p:cNvSpPr>
            <a:spLocks noGrp="1" noChangeArrowheads="1"/>
          </p:cNvSpPr>
          <p:nvPr>
            <p:ph type="body" idx="1"/>
          </p:nvPr>
        </p:nvSpPr>
        <p:spPr/>
        <p:txBody>
          <a:bodyPr/>
          <a:lstStyle/>
          <a:p>
            <a:pPr eaLnBrk="1" hangingPunct="1">
              <a:lnSpc>
                <a:spcPct val="90000"/>
              </a:lnSpc>
              <a:defRPr/>
            </a:pPr>
            <a:r>
              <a:rPr lang="pt-BR" altLang="pt-BR" sz="2800" dirty="0"/>
              <a:t>É o chamado </a:t>
            </a:r>
            <a:r>
              <a:rPr lang="pt-BR" altLang="pt-BR" sz="2800" b="1" dirty="0"/>
              <a:t>Modelo das Crenças Sobre a Saúde</a:t>
            </a:r>
            <a:r>
              <a:rPr lang="pt-BR" altLang="pt-BR" sz="2800" dirty="0"/>
              <a:t>, que propõe </a:t>
            </a:r>
            <a:r>
              <a:rPr lang="pt-BR" altLang="pt-BR" sz="2800" b="1" dirty="0"/>
              <a:t>explicar pelo estado das crenças a adoção de um comportamento saudável</a:t>
            </a:r>
            <a:r>
              <a:rPr lang="pt-BR" altLang="pt-BR" sz="2800" dirty="0"/>
              <a:t>.</a:t>
            </a:r>
          </a:p>
          <a:p>
            <a:pPr eaLnBrk="1" hangingPunct="1">
              <a:lnSpc>
                <a:spcPct val="90000"/>
              </a:lnSpc>
              <a:defRPr/>
            </a:pPr>
            <a:endParaRPr lang="pt-BR" altLang="pt-BR" sz="2800" dirty="0"/>
          </a:p>
          <a:p>
            <a:pPr eaLnBrk="1" hangingPunct="1">
              <a:lnSpc>
                <a:spcPct val="90000"/>
              </a:lnSpc>
              <a:defRPr/>
            </a:pPr>
            <a:r>
              <a:rPr lang="pt-BR" altLang="pt-BR" sz="2800" dirty="0"/>
              <a:t>Para este modelo as </a:t>
            </a:r>
            <a:r>
              <a:rPr lang="pt-BR" altLang="pt-BR" sz="2800" b="1" dirty="0"/>
              <a:t>modificações no comportamento estariam ligadas a dois fatores</a:t>
            </a:r>
            <a:r>
              <a:rPr lang="pt-BR" altLang="pt-BR" sz="2800" dirty="0"/>
              <a:t>:</a:t>
            </a:r>
          </a:p>
          <a:p>
            <a:pPr lvl="1" eaLnBrk="1" hangingPunct="1">
              <a:lnSpc>
                <a:spcPct val="90000"/>
              </a:lnSpc>
              <a:defRPr/>
            </a:pPr>
            <a:r>
              <a:rPr lang="pt-BR" altLang="pt-BR" b="1" dirty="0"/>
              <a:t>Percepção</a:t>
            </a:r>
            <a:r>
              <a:rPr lang="pt-BR" altLang="pt-BR" dirty="0"/>
              <a:t> de uma </a:t>
            </a:r>
            <a:r>
              <a:rPr lang="pt-BR" altLang="pt-BR" b="1" dirty="0"/>
              <a:t>ameaça</a:t>
            </a:r>
            <a:r>
              <a:rPr lang="pt-BR" altLang="pt-BR" dirty="0"/>
              <a:t> para a saúde.</a:t>
            </a:r>
          </a:p>
          <a:p>
            <a:pPr lvl="1" eaLnBrk="1" hangingPunct="1">
              <a:lnSpc>
                <a:spcPct val="90000"/>
              </a:lnSpc>
              <a:defRPr/>
            </a:pPr>
            <a:r>
              <a:rPr lang="pt-BR" altLang="pt-BR" b="1" dirty="0"/>
              <a:t>Percepção</a:t>
            </a:r>
            <a:r>
              <a:rPr lang="pt-BR" altLang="pt-BR" dirty="0"/>
              <a:t> de que a adoção de </a:t>
            </a:r>
            <a:r>
              <a:rPr lang="pt-BR" altLang="pt-BR" b="1" dirty="0"/>
              <a:t>determinado</a:t>
            </a:r>
            <a:r>
              <a:rPr lang="pt-BR" altLang="pt-BR" dirty="0"/>
              <a:t> </a:t>
            </a:r>
            <a:r>
              <a:rPr lang="pt-BR" altLang="pt-BR" b="1" dirty="0"/>
              <a:t>comportamento</a:t>
            </a:r>
            <a:r>
              <a:rPr lang="pt-BR" altLang="pt-BR" dirty="0"/>
              <a:t> pode </a:t>
            </a:r>
            <a:r>
              <a:rPr lang="pt-BR" altLang="pt-BR" b="1" dirty="0"/>
              <a:t>reduzir a ameaça</a:t>
            </a:r>
            <a:r>
              <a:rPr lang="pt-BR" altLang="pt-BR" dirty="0"/>
              <a:t>.</a:t>
            </a:r>
            <a:endParaRPr lang="pt-BR" altLang="pt-BR" sz="2400" dirty="0"/>
          </a:p>
        </p:txBody>
      </p:sp>
    </p:spTree>
    <p:extLst>
      <p:ext uri="{BB962C8B-B14F-4D97-AF65-F5344CB8AC3E}">
        <p14:creationId xmlns:p14="http://schemas.microsoft.com/office/powerpoint/2010/main" val="41998530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65760" y="156754"/>
            <a:ext cx="11547566" cy="696686"/>
          </a:xfrm>
        </p:spPr>
        <p:txBody>
          <a:bodyPr/>
          <a:lstStyle/>
          <a:p>
            <a:pPr eaLnBrk="1" hangingPunct="1"/>
            <a:r>
              <a:rPr lang="pt-BR" altLang="pt-BR" sz="3200" b="1" dirty="0">
                <a:effectLst/>
              </a:rPr>
              <a:t>MODELO DAS CRENÇAS SOBRE A SAÚDE </a:t>
            </a:r>
          </a:p>
        </p:txBody>
      </p:sp>
      <p:sp>
        <p:nvSpPr>
          <p:cNvPr id="88067" name="Rectangle 3"/>
          <p:cNvSpPr>
            <a:spLocks noGrp="1" noChangeArrowheads="1"/>
          </p:cNvSpPr>
          <p:nvPr>
            <p:ph type="body" idx="1"/>
          </p:nvPr>
        </p:nvSpPr>
        <p:spPr>
          <a:xfrm>
            <a:off x="139337" y="1001486"/>
            <a:ext cx="11773989" cy="5399314"/>
          </a:xfrm>
        </p:spPr>
        <p:txBody>
          <a:bodyPr/>
          <a:lstStyle/>
          <a:p>
            <a:pPr eaLnBrk="1" hangingPunct="1">
              <a:lnSpc>
                <a:spcPct val="90000"/>
              </a:lnSpc>
              <a:defRPr/>
            </a:pPr>
            <a:r>
              <a:rPr lang="pt-BR" altLang="pt-BR" sz="2800" b="1" dirty="0">
                <a:solidFill>
                  <a:schemeClr val="tx2"/>
                </a:solidFill>
              </a:rPr>
              <a:t>Fraco poder preventivo</a:t>
            </a:r>
            <a:r>
              <a:rPr lang="pt-BR" altLang="pt-BR" sz="2800" b="1" dirty="0"/>
              <a:t>, </a:t>
            </a:r>
            <a:r>
              <a:rPr lang="pt-BR" altLang="pt-BR" sz="2800" dirty="0"/>
              <a:t>pois</a:t>
            </a:r>
            <a:r>
              <a:rPr lang="pt-BR" altLang="pt-BR" sz="2800" b="1" dirty="0"/>
              <a:t> pressupõe </a:t>
            </a:r>
            <a:r>
              <a:rPr lang="pt-BR" altLang="pt-BR" sz="2800" dirty="0"/>
              <a:t>que</a:t>
            </a:r>
            <a:r>
              <a:rPr lang="pt-BR" altLang="pt-BR" sz="2800" b="1" dirty="0"/>
              <a:t> </a:t>
            </a:r>
            <a:r>
              <a:rPr lang="pt-BR" altLang="pt-BR" sz="2800" dirty="0"/>
              <a:t>há</a:t>
            </a:r>
            <a:r>
              <a:rPr lang="pt-BR" altLang="pt-BR" sz="2800" b="1" dirty="0"/>
              <a:t>:</a:t>
            </a:r>
            <a:endParaRPr lang="pt-BR" altLang="pt-BR" sz="2800" dirty="0"/>
          </a:p>
          <a:p>
            <a:pPr lvl="1" eaLnBrk="1" hangingPunct="1">
              <a:lnSpc>
                <a:spcPct val="90000"/>
              </a:lnSpc>
              <a:defRPr/>
            </a:pPr>
            <a:r>
              <a:rPr lang="pt-BR" altLang="pt-BR" b="1" dirty="0"/>
              <a:t>indivíduos</a:t>
            </a:r>
            <a:r>
              <a:rPr lang="pt-BR" altLang="pt-BR" dirty="0"/>
              <a:t> perfeitamente </a:t>
            </a:r>
            <a:r>
              <a:rPr lang="pt-BR" altLang="pt-BR" b="1" dirty="0"/>
              <a:t>racionais</a:t>
            </a:r>
            <a:r>
              <a:rPr lang="pt-BR" altLang="pt-BR" dirty="0"/>
              <a:t> para quem evitar os riscos para a saúde constitui seu objeto primordial;</a:t>
            </a:r>
          </a:p>
          <a:p>
            <a:pPr lvl="1" eaLnBrk="1" hangingPunct="1">
              <a:lnSpc>
                <a:spcPct val="90000"/>
              </a:lnSpc>
              <a:defRPr/>
            </a:pPr>
            <a:endParaRPr lang="pt-BR" altLang="pt-BR" dirty="0"/>
          </a:p>
          <a:p>
            <a:pPr lvl="1" eaLnBrk="1" hangingPunct="1">
              <a:lnSpc>
                <a:spcPct val="90000"/>
              </a:lnSpc>
              <a:defRPr/>
            </a:pPr>
            <a:r>
              <a:rPr lang="pt-BR" altLang="pt-BR" b="1" dirty="0"/>
              <a:t>valorização</a:t>
            </a:r>
            <a:r>
              <a:rPr lang="pt-BR" altLang="pt-BR" dirty="0"/>
              <a:t> </a:t>
            </a:r>
            <a:r>
              <a:rPr lang="pt-BR" altLang="pt-BR" b="1" dirty="0"/>
              <a:t>da saúde</a:t>
            </a:r>
            <a:r>
              <a:rPr lang="pt-BR" altLang="pt-BR" dirty="0"/>
              <a:t> uniformemente distribuída pelas camadas sociais;</a:t>
            </a:r>
          </a:p>
          <a:p>
            <a:pPr lvl="1" eaLnBrk="1" hangingPunct="1">
              <a:lnSpc>
                <a:spcPct val="90000"/>
              </a:lnSpc>
              <a:defRPr/>
            </a:pPr>
            <a:endParaRPr lang="pt-BR" altLang="pt-BR" dirty="0"/>
          </a:p>
          <a:p>
            <a:pPr lvl="1" eaLnBrk="1" hangingPunct="1">
              <a:lnSpc>
                <a:spcPct val="90000"/>
              </a:lnSpc>
              <a:defRPr/>
            </a:pPr>
            <a:r>
              <a:rPr lang="pt-BR" altLang="pt-BR" b="1" dirty="0"/>
              <a:t>aceitação</a:t>
            </a:r>
            <a:r>
              <a:rPr lang="pt-BR" altLang="pt-BR" dirty="0"/>
              <a:t> pelo público das </a:t>
            </a:r>
            <a:r>
              <a:rPr lang="pt-BR" altLang="pt-BR" b="1" dirty="0"/>
              <a:t>informações dadas pelos médicos;</a:t>
            </a:r>
          </a:p>
          <a:p>
            <a:pPr lvl="1" eaLnBrk="1" hangingPunct="1">
              <a:lnSpc>
                <a:spcPct val="90000"/>
              </a:lnSpc>
              <a:defRPr/>
            </a:pPr>
            <a:endParaRPr lang="pt-BR" altLang="pt-BR" b="1" dirty="0"/>
          </a:p>
          <a:p>
            <a:pPr lvl="1" eaLnBrk="1" hangingPunct="1">
              <a:lnSpc>
                <a:spcPct val="90000"/>
              </a:lnSpc>
              <a:defRPr/>
            </a:pPr>
            <a:r>
              <a:rPr lang="pt-BR" altLang="pt-BR" dirty="0"/>
              <a:t>a </a:t>
            </a:r>
            <a:r>
              <a:rPr lang="pt-BR" altLang="pt-BR" b="1" dirty="0"/>
              <a:t>crença na realidade de uma ameaça e de suas consequências;</a:t>
            </a:r>
            <a:r>
              <a:rPr lang="pt-BR" altLang="pt-BR" dirty="0"/>
              <a:t> </a:t>
            </a:r>
          </a:p>
          <a:p>
            <a:pPr lvl="1" eaLnBrk="1" hangingPunct="1">
              <a:lnSpc>
                <a:spcPct val="90000"/>
              </a:lnSpc>
              <a:defRPr/>
            </a:pPr>
            <a:endParaRPr lang="pt-BR" altLang="pt-BR" dirty="0"/>
          </a:p>
          <a:p>
            <a:pPr lvl="1" eaLnBrk="1" hangingPunct="1">
              <a:lnSpc>
                <a:spcPct val="90000"/>
              </a:lnSpc>
              <a:defRPr/>
            </a:pPr>
            <a:r>
              <a:rPr lang="pt-BR" altLang="pt-BR" dirty="0"/>
              <a:t>a </a:t>
            </a:r>
            <a:r>
              <a:rPr lang="pt-BR" altLang="pt-BR" b="1" dirty="0"/>
              <a:t>crença</a:t>
            </a:r>
            <a:r>
              <a:rPr lang="pt-BR" altLang="pt-BR" dirty="0"/>
              <a:t> na </a:t>
            </a:r>
            <a:r>
              <a:rPr lang="pt-BR" altLang="pt-BR" b="1" dirty="0"/>
              <a:t>eficácia</a:t>
            </a:r>
            <a:r>
              <a:rPr lang="pt-BR" altLang="pt-BR" dirty="0"/>
              <a:t> das </a:t>
            </a:r>
            <a:r>
              <a:rPr lang="pt-BR" altLang="pt-BR" b="1" dirty="0"/>
              <a:t>medidas preventivas</a:t>
            </a:r>
            <a:r>
              <a:rPr lang="pt-BR" altLang="pt-BR" dirty="0"/>
              <a:t>.</a:t>
            </a:r>
          </a:p>
          <a:p>
            <a:pPr lvl="1" eaLnBrk="1" hangingPunct="1">
              <a:lnSpc>
                <a:spcPct val="90000"/>
              </a:lnSpc>
              <a:defRPr/>
            </a:pPr>
            <a:endParaRPr lang="pt-BR" altLang="pt-BR" dirty="0"/>
          </a:p>
        </p:txBody>
      </p:sp>
    </p:spTree>
    <p:extLst>
      <p:ext uri="{BB962C8B-B14F-4D97-AF65-F5344CB8AC3E}">
        <p14:creationId xmlns:p14="http://schemas.microsoft.com/office/powerpoint/2010/main" val="785546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2209800" y="121920"/>
            <a:ext cx="7772400" cy="670560"/>
          </a:xfrm>
        </p:spPr>
        <p:txBody>
          <a:bodyPr/>
          <a:lstStyle/>
          <a:p>
            <a:pPr eaLnBrk="1" hangingPunct="1"/>
            <a:r>
              <a:rPr lang="pt-BR" altLang="pt-BR" sz="3200" b="1" dirty="0">
                <a:effectLst/>
              </a:rPr>
              <a:t>REDE DE RELAÇÕES SOCIAIS</a:t>
            </a:r>
          </a:p>
        </p:txBody>
      </p:sp>
      <p:sp>
        <p:nvSpPr>
          <p:cNvPr id="92163" name="Rectangle 3"/>
          <p:cNvSpPr>
            <a:spLocks noGrp="1" noChangeArrowheads="1"/>
          </p:cNvSpPr>
          <p:nvPr>
            <p:ph type="body" idx="1"/>
          </p:nvPr>
        </p:nvSpPr>
        <p:spPr>
          <a:xfrm>
            <a:off x="209005" y="940526"/>
            <a:ext cx="11747863" cy="5612674"/>
          </a:xfrm>
        </p:spPr>
        <p:txBody>
          <a:bodyPr/>
          <a:lstStyle/>
          <a:p>
            <a:pPr eaLnBrk="1" hangingPunct="1">
              <a:lnSpc>
                <a:spcPct val="90000"/>
              </a:lnSpc>
              <a:defRPr/>
            </a:pPr>
            <a:r>
              <a:rPr lang="pt-BR" altLang="pt-BR" sz="2800" dirty="0"/>
              <a:t>Estudos tem demonstrado que </a:t>
            </a:r>
            <a:r>
              <a:rPr lang="pt-BR" altLang="pt-BR" sz="2800" b="1" dirty="0"/>
              <a:t>informações</a:t>
            </a:r>
            <a:r>
              <a:rPr lang="pt-BR" altLang="pt-BR" sz="2800" dirty="0"/>
              <a:t>:</a:t>
            </a:r>
          </a:p>
          <a:p>
            <a:pPr lvl="1" eaLnBrk="1" hangingPunct="1">
              <a:lnSpc>
                <a:spcPct val="90000"/>
              </a:lnSpc>
              <a:defRPr/>
            </a:pPr>
            <a:r>
              <a:rPr lang="pt-BR" altLang="pt-BR" dirty="0"/>
              <a:t>contam menos na </a:t>
            </a:r>
            <a:r>
              <a:rPr lang="pt-BR" altLang="pt-BR" b="1" dirty="0"/>
              <a:t>adoção de comportamentos preventivos</a:t>
            </a:r>
            <a:r>
              <a:rPr lang="pt-BR" altLang="pt-BR" dirty="0"/>
              <a:t> do que o </a:t>
            </a:r>
            <a:r>
              <a:rPr lang="pt-BR" altLang="pt-BR" b="1" dirty="0"/>
              <a:t>sentimento de proximidade pessoal da doença</a:t>
            </a:r>
            <a:r>
              <a:rPr lang="pt-BR" altLang="pt-BR" dirty="0"/>
              <a:t> e o fato de conhecer as pessoas doentes. </a:t>
            </a:r>
          </a:p>
          <a:p>
            <a:pPr lvl="1" eaLnBrk="1" hangingPunct="1">
              <a:lnSpc>
                <a:spcPct val="90000"/>
              </a:lnSpc>
              <a:defRPr/>
            </a:pPr>
            <a:r>
              <a:rPr lang="pt-BR" altLang="pt-BR" dirty="0"/>
              <a:t>só assumem o significado e o valor do incentivo à ação quando pessoas estão inseridas numa </a:t>
            </a:r>
            <a:r>
              <a:rPr lang="pt-BR" altLang="pt-BR" b="1" dirty="0"/>
              <a:t>rede de relações sociais</a:t>
            </a:r>
            <a:r>
              <a:rPr lang="pt-BR" altLang="pt-BR" dirty="0"/>
              <a:t>.</a:t>
            </a:r>
          </a:p>
          <a:p>
            <a:pPr eaLnBrk="1" hangingPunct="1">
              <a:lnSpc>
                <a:spcPct val="90000"/>
              </a:lnSpc>
              <a:buFont typeface="Wingdings" panose="05000000000000000000" pitchFamily="2" charset="2"/>
              <a:buNone/>
              <a:defRPr/>
            </a:pPr>
            <a:endParaRPr lang="pt-BR" altLang="pt-BR" sz="2800" dirty="0"/>
          </a:p>
          <a:p>
            <a:pPr eaLnBrk="1" hangingPunct="1">
              <a:lnSpc>
                <a:spcPct val="90000"/>
              </a:lnSpc>
              <a:defRPr/>
            </a:pPr>
            <a:r>
              <a:rPr lang="pt-BR" altLang="pt-BR" sz="2800" b="1" dirty="0"/>
              <a:t>Talvez fosse o caso de investir mais na criação e incentivo destas redes de relações sociais associadas às campanhas de disseminação da informação</a:t>
            </a:r>
            <a:r>
              <a:rPr lang="pt-BR" altLang="pt-BR" sz="2400" b="1" dirty="0"/>
              <a:t>.</a:t>
            </a:r>
          </a:p>
        </p:txBody>
      </p:sp>
    </p:spTree>
    <p:extLst>
      <p:ext uri="{BB962C8B-B14F-4D97-AF65-F5344CB8AC3E}">
        <p14:creationId xmlns:p14="http://schemas.microsoft.com/office/powerpoint/2010/main" val="29012769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2209800" y="60960"/>
            <a:ext cx="7772400" cy="644434"/>
          </a:xfrm>
        </p:spPr>
        <p:txBody>
          <a:bodyPr/>
          <a:lstStyle/>
          <a:p>
            <a:pPr eaLnBrk="1" hangingPunct="1">
              <a:defRPr/>
            </a:pPr>
            <a:r>
              <a:rPr lang="pt-BR" altLang="pt-BR" sz="3200" b="1" dirty="0"/>
              <a:t>BIBLIOGRAFIA</a:t>
            </a:r>
          </a:p>
        </p:txBody>
      </p:sp>
      <p:sp>
        <p:nvSpPr>
          <p:cNvPr id="94211" name="Rectangle 3"/>
          <p:cNvSpPr>
            <a:spLocks noGrp="1" noChangeArrowheads="1"/>
          </p:cNvSpPr>
          <p:nvPr>
            <p:ph type="body" idx="1"/>
          </p:nvPr>
        </p:nvSpPr>
        <p:spPr>
          <a:xfrm>
            <a:off x="191589" y="990600"/>
            <a:ext cx="11765280" cy="5105400"/>
          </a:xfrm>
        </p:spPr>
        <p:txBody>
          <a:bodyPr/>
          <a:lstStyle/>
          <a:p>
            <a:pPr eaLnBrk="1" hangingPunct="1">
              <a:lnSpc>
                <a:spcPct val="90000"/>
              </a:lnSpc>
              <a:defRPr/>
            </a:pPr>
            <a:r>
              <a:rPr lang="pt-BR" altLang="pt-BR" sz="2800" dirty="0"/>
              <a:t>ADAM, Philippe e HERZLICH, Claudine. </a:t>
            </a:r>
            <a:r>
              <a:rPr lang="pt-BR" altLang="pt-BR" sz="2800" i="1" dirty="0"/>
              <a:t>Sociologia da Doença e da Medicina</a:t>
            </a:r>
            <a:r>
              <a:rPr lang="pt-BR" altLang="pt-BR" sz="2800" dirty="0"/>
              <a:t>. Bauru, </a:t>
            </a:r>
            <a:r>
              <a:rPr lang="pt-BR" altLang="pt-BR" sz="2800" dirty="0" err="1"/>
              <a:t>Edusc</a:t>
            </a:r>
            <a:r>
              <a:rPr lang="pt-BR" altLang="pt-BR" sz="2800" dirty="0"/>
              <a:t>, 2001.</a:t>
            </a:r>
          </a:p>
          <a:p>
            <a:pPr eaLnBrk="1" hangingPunct="1">
              <a:lnSpc>
                <a:spcPct val="90000"/>
              </a:lnSpc>
              <a:defRPr/>
            </a:pPr>
            <a:r>
              <a:rPr lang="pt-BR" altLang="pt-BR" sz="2800" dirty="0"/>
              <a:t>BARBOSA, M.I.S. “A Dimensão Sociocultural do processo saúde e doença”, In: CANESQUI, A.M. </a:t>
            </a:r>
            <a:r>
              <a:rPr lang="pt-BR" altLang="pt-BR" sz="2800" i="1" dirty="0"/>
              <a:t> Sociais e Saúde para o Ensino Médico. </a:t>
            </a:r>
            <a:r>
              <a:rPr lang="pt-BR" altLang="pt-BR" sz="2800" dirty="0"/>
              <a:t>São Paulo, </a:t>
            </a:r>
            <a:r>
              <a:rPr lang="pt-BR" altLang="pt-BR" sz="2800" dirty="0" err="1"/>
              <a:t>Hucitec</a:t>
            </a:r>
            <a:r>
              <a:rPr lang="pt-BR" altLang="pt-BR" sz="2800" dirty="0"/>
              <a:t>/Fapesp, 2000.</a:t>
            </a:r>
          </a:p>
          <a:p>
            <a:pPr eaLnBrk="1" hangingPunct="1">
              <a:lnSpc>
                <a:spcPct val="90000"/>
              </a:lnSpc>
              <a:defRPr/>
            </a:pPr>
            <a:r>
              <a:rPr lang="pt-BR" altLang="pt-BR" sz="2800" dirty="0"/>
              <a:t>BOLTANSKI, L.”</a:t>
            </a:r>
            <a:r>
              <a:rPr lang="pt-BR" altLang="pt-BR" sz="2800" dirty="0" err="1"/>
              <a:t>Les</a:t>
            </a:r>
            <a:r>
              <a:rPr lang="pt-BR" altLang="pt-BR" sz="2800" dirty="0"/>
              <a:t> </a:t>
            </a:r>
            <a:r>
              <a:rPr lang="pt-BR" altLang="pt-BR" sz="2800" dirty="0" err="1"/>
              <a:t>Usages</a:t>
            </a:r>
            <a:r>
              <a:rPr lang="pt-BR" altLang="pt-BR" sz="2800" dirty="0"/>
              <a:t> </a:t>
            </a:r>
            <a:r>
              <a:rPr lang="pt-BR" altLang="pt-BR" sz="2800" dirty="0" err="1"/>
              <a:t>Sociaux</a:t>
            </a:r>
            <a:r>
              <a:rPr lang="pt-BR" altLang="pt-BR" sz="2800" dirty="0"/>
              <a:t> </a:t>
            </a:r>
            <a:r>
              <a:rPr lang="pt-BR" altLang="pt-BR" sz="2800" dirty="0" err="1"/>
              <a:t>du</a:t>
            </a:r>
            <a:r>
              <a:rPr lang="pt-BR" altLang="pt-BR" sz="2800" dirty="0"/>
              <a:t> </a:t>
            </a:r>
            <a:r>
              <a:rPr lang="pt-BR" altLang="pt-BR" sz="2800" dirty="0" err="1"/>
              <a:t>Corps</a:t>
            </a:r>
            <a:r>
              <a:rPr lang="pt-BR" altLang="pt-BR" sz="2800" dirty="0"/>
              <a:t>”. In: </a:t>
            </a:r>
            <a:r>
              <a:rPr lang="pt-BR" altLang="pt-BR" sz="2800" i="1" dirty="0" err="1"/>
              <a:t>Annales</a:t>
            </a:r>
            <a:r>
              <a:rPr lang="pt-BR" altLang="pt-BR" sz="2800" i="1" dirty="0"/>
              <a:t>, </a:t>
            </a:r>
            <a:r>
              <a:rPr lang="pt-BR" altLang="pt-BR" sz="2800" i="1" dirty="0" err="1"/>
              <a:t>Économies</a:t>
            </a:r>
            <a:r>
              <a:rPr lang="pt-BR" altLang="pt-BR" sz="2800" i="1" dirty="0"/>
              <a:t>, </a:t>
            </a:r>
            <a:r>
              <a:rPr lang="pt-BR" altLang="pt-BR" sz="2800" i="1" dirty="0" err="1"/>
              <a:t>Sociétés</a:t>
            </a:r>
            <a:r>
              <a:rPr lang="pt-BR" altLang="pt-BR" sz="2800" i="1" dirty="0"/>
              <a:t>, </a:t>
            </a:r>
            <a:r>
              <a:rPr lang="pt-BR" altLang="pt-BR" sz="2800" i="1" dirty="0" err="1"/>
              <a:t>Civilisations</a:t>
            </a:r>
            <a:r>
              <a:rPr lang="pt-BR" altLang="pt-BR" sz="2800" dirty="0"/>
              <a:t>, janeiro-fevereiro, 1971.</a:t>
            </a:r>
          </a:p>
          <a:p>
            <a:pPr eaLnBrk="1" hangingPunct="1">
              <a:lnSpc>
                <a:spcPct val="90000"/>
              </a:lnSpc>
              <a:defRPr/>
            </a:pPr>
            <a:r>
              <a:rPr lang="pt-BR" altLang="pt-BR" sz="2800" dirty="0"/>
              <a:t>CANGUILHEM, G. </a:t>
            </a:r>
            <a:r>
              <a:rPr lang="pt-BR" altLang="pt-BR" sz="2800" i="1" dirty="0"/>
              <a:t>Le Normal et </a:t>
            </a:r>
            <a:r>
              <a:rPr lang="pt-BR" altLang="pt-BR" sz="2800" i="1" dirty="0" err="1"/>
              <a:t>le</a:t>
            </a:r>
            <a:r>
              <a:rPr lang="pt-BR" altLang="pt-BR" sz="2800" i="1" dirty="0"/>
              <a:t> </a:t>
            </a:r>
            <a:r>
              <a:rPr lang="pt-BR" altLang="pt-BR" sz="2800" i="1" dirty="0" err="1"/>
              <a:t>Pathologique</a:t>
            </a:r>
            <a:r>
              <a:rPr lang="pt-BR" altLang="pt-BR" sz="2800" dirty="0"/>
              <a:t>, Paris, PUF, 1966.</a:t>
            </a:r>
            <a:endParaRPr lang="pt-BR" altLang="pt-BR" sz="2800" i="1" dirty="0"/>
          </a:p>
        </p:txBody>
      </p:sp>
    </p:spTree>
    <p:extLst>
      <p:ext uri="{BB962C8B-B14F-4D97-AF65-F5344CB8AC3E}">
        <p14:creationId xmlns:p14="http://schemas.microsoft.com/office/powerpoint/2010/main" val="32981223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defRPr/>
            </a:pPr>
            <a:r>
              <a:rPr lang="en-US" altLang="pt-BR" sz="3200" b="1"/>
              <a:t>DETERMINANTES SOCIAIS</a:t>
            </a:r>
            <a:br>
              <a:rPr lang="en-US" altLang="pt-BR" sz="3200" b="1"/>
            </a:br>
            <a:r>
              <a:rPr lang="en-US" altLang="pt-BR" sz="3200" b="1"/>
              <a:t> DO PROCESSO SAÚDE-DOENÇA</a:t>
            </a:r>
            <a:endParaRPr lang="en-US" altLang="pt-BR"/>
          </a:p>
        </p:txBody>
      </p:sp>
      <p:sp>
        <p:nvSpPr>
          <p:cNvPr id="2051" name="Rectangle 3"/>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endParaRPr lang="pt-BR" altLang="pt-BR" sz="2800" dirty="0">
              <a:cs typeface="Times New Roman" panose="02020603050405020304" pitchFamily="18" charset="0"/>
            </a:endParaRPr>
          </a:p>
          <a:p>
            <a:pPr eaLnBrk="1" hangingPunct="1">
              <a:lnSpc>
                <a:spcPct val="90000"/>
              </a:lnSpc>
              <a:defRPr/>
            </a:pPr>
            <a:r>
              <a:rPr lang="pt-BR" altLang="pt-BR" sz="2800" dirty="0">
                <a:cs typeface="Times New Roman" panose="02020603050405020304" pitchFamily="18" charset="0"/>
              </a:rPr>
              <a:t>Objetivo desta aula:</a:t>
            </a:r>
          </a:p>
          <a:p>
            <a:pPr lvl="1" eaLnBrk="1" hangingPunct="1">
              <a:lnSpc>
                <a:spcPct val="90000"/>
              </a:lnSpc>
              <a:defRPr/>
            </a:pPr>
            <a:r>
              <a:rPr lang="pt-BR" altLang="pt-BR" dirty="0">
                <a:cs typeface="Times New Roman" panose="02020603050405020304" pitchFamily="18" charset="0"/>
              </a:rPr>
              <a:t>Apontar e discutir alguns aspectos da temática:</a:t>
            </a:r>
          </a:p>
          <a:p>
            <a:pPr marL="457200" lvl="1" indent="0" eaLnBrk="1" hangingPunct="1">
              <a:lnSpc>
                <a:spcPct val="90000"/>
              </a:lnSpc>
              <a:buNone/>
              <a:defRPr/>
            </a:pPr>
            <a:r>
              <a:rPr lang="pt-BR" altLang="pt-BR" dirty="0">
                <a:cs typeface="Times New Roman" panose="02020603050405020304" pitchFamily="18" charset="0"/>
              </a:rPr>
              <a:t>Os Estados de Saúde e seus Determinantes Sociais.</a:t>
            </a:r>
            <a:endParaRPr lang="en-US" altLang="pt-BR" dirty="0"/>
          </a:p>
        </p:txBody>
      </p:sp>
    </p:spTree>
    <p:extLst>
      <p:ext uri="{BB962C8B-B14F-4D97-AF65-F5344CB8AC3E}">
        <p14:creationId xmlns:p14="http://schemas.microsoft.com/office/powerpoint/2010/main" val="3143346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pt-BR" altLang="pt-BR" sz="3200" b="1" dirty="0">
                <a:cs typeface="Times New Roman" panose="02020603050405020304" pitchFamily="18" charset="0"/>
              </a:rPr>
              <a:t>OS ESTADOS DE SAÚDE E SEUS DETERMINANTES SOCIAIS</a:t>
            </a:r>
            <a:endParaRPr lang="pt-BR" altLang="pt-BR" sz="3200" b="1" dirty="0"/>
          </a:p>
        </p:txBody>
      </p:sp>
      <p:sp>
        <p:nvSpPr>
          <p:cNvPr id="48131" name="Rectangle 3"/>
          <p:cNvSpPr>
            <a:spLocks noGrp="1" noChangeArrowheads="1"/>
          </p:cNvSpPr>
          <p:nvPr>
            <p:ph type="body" idx="1"/>
          </p:nvPr>
        </p:nvSpPr>
        <p:spPr>
          <a:xfrm>
            <a:off x="269966" y="1752600"/>
            <a:ext cx="11643360" cy="4648200"/>
          </a:xfrm>
        </p:spPr>
        <p:txBody>
          <a:bodyPr/>
          <a:lstStyle/>
          <a:p>
            <a:pPr eaLnBrk="1" hangingPunct="1">
              <a:lnSpc>
                <a:spcPct val="90000"/>
              </a:lnSpc>
              <a:defRPr/>
            </a:pPr>
            <a:r>
              <a:rPr lang="en-US" altLang="pt-BR" sz="2800" b="1" dirty="0"/>
              <a:t>Durante </a:t>
            </a:r>
            <a:r>
              <a:rPr lang="en-US" altLang="pt-BR" sz="2800" b="1" dirty="0" err="1"/>
              <a:t>séculos</a:t>
            </a:r>
            <a:r>
              <a:rPr lang="en-US" altLang="pt-BR" sz="2800" b="1" dirty="0"/>
              <a:t> </a:t>
            </a:r>
            <a:r>
              <a:rPr lang="en-US" altLang="pt-BR" sz="2800" b="1" dirty="0" err="1"/>
              <a:t>morria</a:t>
            </a:r>
            <a:r>
              <a:rPr lang="en-US" altLang="pt-BR" sz="2800" b="1" dirty="0"/>
              <a:t>-se de </a:t>
            </a:r>
            <a:r>
              <a:rPr lang="en-US" altLang="pt-BR" sz="2800" b="1" dirty="0" err="1"/>
              <a:t>sequelas</a:t>
            </a:r>
            <a:r>
              <a:rPr lang="en-US" altLang="pt-BR" sz="2800" b="1" dirty="0"/>
              <a:t> da </a:t>
            </a:r>
            <a:r>
              <a:rPr lang="en-US" altLang="pt-BR" sz="2800" b="1" dirty="0" err="1"/>
              <a:t>fome</a:t>
            </a:r>
            <a:r>
              <a:rPr lang="en-US" altLang="pt-BR" sz="2800" b="1" dirty="0"/>
              <a:t> e das </a:t>
            </a:r>
            <a:r>
              <a:rPr lang="en-US" altLang="pt-BR" sz="2800" b="1" dirty="0" err="1"/>
              <a:t>epidemias</a:t>
            </a:r>
            <a:r>
              <a:rPr lang="en-US" altLang="pt-BR" sz="2800" dirty="0"/>
              <a:t>.</a:t>
            </a:r>
          </a:p>
          <a:p>
            <a:pPr eaLnBrk="1" hangingPunct="1">
              <a:lnSpc>
                <a:spcPct val="90000"/>
              </a:lnSpc>
              <a:buFont typeface="Wingdings" panose="05000000000000000000" pitchFamily="2" charset="2"/>
              <a:buNone/>
              <a:defRPr/>
            </a:pPr>
            <a:endParaRPr lang="en-US" altLang="pt-BR" sz="2800" dirty="0"/>
          </a:p>
          <a:p>
            <a:pPr eaLnBrk="1" hangingPunct="1">
              <a:lnSpc>
                <a:spcPct val="90000"/>
              </a:lnSpc>
              <a:defRPr/>
            </a:pPr>
            <a:r>
              <a:rPr lang="en-US" altLang="pt-BR" sz="2800" b="1" dirty="0" err="1"/>
              <a:t>Atualmente</a:t>
            </a:r>
            <a:r>
              <a:rPr lang="en-US" altLang="pt-BR" sz="2800" dirty="0"/>
              <a:t>, </a:t>
            </a:r>
            <a:r>
              <a:rPr lang="en-US" altLang="pt-BR" sz="2800" dirty="0" err="1"/>
              <a:t>nos</a:t>
            </a:r>
            <a:r>
              <a:rPr lang="en-US" altLang="pt-BR" sz="2800" dirty="0"/>
              <a:t> </a:t>
            </a:r>
            <a:r>
              <a:rPr lang="en-US" altLang="pt-BR" sz="2800" dirty="0" err="1"/>
              <a:t>países</a:t>
            </a:r>
            <a:r>
              <a:rPr lang="en-US" altLang="pt-BR" sz="2800" dirty="0"/>
              <a:t> </a:t>
            </a:r>
            <a:r>
              <a:rPr lang="en-US" altLang="pt-BR" sz="2800" dirty="0" err="1"/>
              <a:t>desenvolvidos</a:t>
            </a:r>
            <a:r>
              <a:rPr lang="en-US" altLang="pt-BR" sz="2800" dirty="0"/>
              <a:t>, </a:t>
            </a:r>
            <a:r>
              <a:rPr lang="en-US" altLang="pt-BR" sz="2800" dirty="0" err="1"/>
              <a:t>são</a:t>
            </a:r>
            <a:r>
              <a:rPr lang="en-US" altLang="pt-BR" sz="2800" dirty="0"/>
              <a:t> as </a:t>
            </a:r>
            <a:r>
              <a:rPr lang="en-US" altLang="pt-BR" sz="2800" b="1" dirty="0" err="1"/>
              <a:t>enfermidades</a:t>
            </a:r>
            <a:r>
              <a:rPr lang="en-US" altLang="pt-BR" sz="2800" b="1" dirty="0"/>
              <a:t> do </a:t>
            </a:r>
            <a:r>
              <a:rPr lang="en-US" altLang="pt-BR" sz="2800" b="1" dirty="0" err="1"/>
              <a:t>sistema</a:t>
            </a:r>
            <a:r>
              <a:rPr lang="en-US" altLang="pt-BR" sz="2800" b="1" dirty="0"/>
              <a:t> </a:t>
            </a:r>
            <a:r>
              <a:rPr lang="en-US" altLang="pt-BR" sz="2800" b="1" dirty="0" err="1"/>
              <a:t>circulatório</a:t>
            </a:r>
            <a:r>
              <a:rPr lang="en-US" altLang="pt-BR" sz="2800" dirty="0"/>
              <a:t>, </a:t>
            </a:r>
            <a:r>
              <a:rPr lang="en-US" altLang="pt-BR" sz="2800" dirty="0" err="1"/>
              <a:t>seguidas</a:t>
            </a:r>
            <a:r>
              <a:rPr lang="en-US" altLang="pt-BR" sz="2800" dirty="0"/>
              <a:t> </a:t>
            </a:r>
            <a:r>
              <a:rPr lang="en-US" altLang="pt-BR" sz="2800" dirty="0" err="1"/>
              <a:t>pelo</a:t>
            </a:r>
            <a:r>
              <a:rPr lang="en-US" altLang="pt-BR" sz="2800" dirty="0"/>
              <a:t> </a:t>
            </a:r>
            <a:r>
              <a:rPr lang="en-US" altLang="pt-BR" sz="2800" b="1" dirty="0" err="1"/>
              <a:t>câncer</a:t>
            </a:r>
            <a:r>
              <a:rPr lang="en-US" altLang="pt-BR" sz="2800" dirty="0"/>
              <a:t> e </a:t>
            </a:r>
            <a:r>
              <a:rPr lang="en-US" altLang="pt-BR" sz="2800" dirty="0" err="1"/>
              <a:t>por</a:t>
            </a:r>
            <a:r>
              <a:rPr lang="en-US" altLang="pt-BR" sz="2800" dirty="0"/>
              <a:t> </a:t>
            </a:r>
            <a:r>
              <a:rPr lang="en-US" altLang="pt-BR" sz="2800" b="1" dirty="0"/>
              <a:t>traumas</a:t>
            </a:r>
            <a:r>
              <a:rPr lang="en-US" altLang="pt-BR" sz="2800" dirty="0"/>
              <a:t> </a:t>
            </a:r>
            <a:r>
              <a:rPr lang="en-US" altLang="pt-BR" sz="2800" dirty="0" err="1"/>
              <a:t>resultantes</a:t>
            </a:r>
            <a:r>
              <a:rPr lang="en-US" altLang="pt-BR" sz="2800" dirty="0"/>
              <a:t> de </a:t>
            </a:r>
            <a:r>
              <a:rPr lang="en-US" altLang="pt-BR" sz="2800" dirty="0" err="1"/>
              <a:t>acidentes</a:t>
            </a:r>
            <a:r>
              <a:rPr lang="en-US" altLang="pt-BR" sz="2800" dirty="0"/>
              <a:t> que </a:t>
            </a:r>
            <a:r>
              <a:rPr lang="en-US" altLang="pt-BR" sz="2800" dirty="0" err="1"/>
              <a:t>são</a:t>
            </a:r>
            <a:r>
              <a:rPr lang="en-US" altLang="pt-BR" sz="2800" dirty="0"/>
              <a:t> as </a:t>
            </a:r>
            <a:r>
              <a:rPr lang="en-US" altLang="pt-BR" sz="2800" dirty="0" err="1"/>
              <a:t>principais</a:t>
            </a:r>
            <a:r>
              <a:rPr lang="en-US" altLang="pt-BR" sz="2800" dirty="0"/>
              <a:t> </a:t>
            </a:r>
            <a:r>
              <a:rPr lang="en-US" altLang="pt-BR" sz="2800" dirty="0" err="1"/>
              <a:t>causas</a:t>
            </a:r>
            <a:r>
              <a:rPr lang="en-US" altLang="pt-BR" sz="2800" dirty="0"/>
              <a:t> de </a:t>
            </a:r>
            <a:r>
              <a:rPr lang="en-US" altLang="pt-BR" sz="2800" dirty="0" err="1"/>
              <a:t>morte</a:t>
            </a:r>
            <a:r>
              <a:rPr lang="en-US" altLang="pt-BR" sz="2800" dirty="0"/>
              <a:t>.</a:t>
            </a:r>
          </a:p>
          <a:p>
            <a:pPr eaLnBrk="1" hangingPunct="1">
              <a:lnSpc>
                <a:spcPct val="90000"/>
              </a:lnSpc>
              <a:buFont typeface="Wingdings" panose="05000000000000000000" pitchFamily="2" charset="2"/>
              <a:buNone/>
              <a:defRPr/>
            </a:pPr>
            <a:endParaRPr lang="en-US" altLang="pt-BR" sz="2800" dirty="0"/>
          </a:p>
          <a:p>
            <a:pPr eaLnBrk="1" hangingPunct="1">
              <a:lnSpc>
                <a:spcPct val="90000"/>
              </a:lnSpc>
              <a:defRPr/>
            </a:pPr>
            <a:r>
              <a:rPr lang="en-US" altLang="pt-BR" sz="2800" dirty="0" err="1"/>
              <a:t>Registrou</a:t>
            </a:r>
            <a:r>
              <a:rPr lang="en-US" altLang="pt-BR" sz="2800" dirty="0"/>
              <a:t>-se, </a:t>
            </a:r>
            <a:r>
              <a:rPr lang="en-US" altLang="pt-BR" sz="2800" dirty="0" err="1"/>
              <a:t>porém</a:t>
            </a:r>
            <a:r>
              <a:rPr lang="en-US" altLang="pt-BR" sz="2800" dirty="0"/>
              <a:t> um </a:t>
            </a:r>
            <a:r>
              <a:rPr lang="en-US" altLang="pt-BR" sz="2800" b="1" dirty="0" err="1"/>
              <a:t>aumento</a:t>
            </a:r>
            <a:r>
              <a:rPr lang="en-US" altLang="pt-BR" sz="2800" b="1" dirty="0"/>
              <a:t> </a:t>
            </a:r>
            <a:r>
              <a:rPr lang="en-US" altLang="pt-BR" sz="2800" b="1" dirty="0" err="1"/>
              <a:t>na</a:t>
            </a:r>
            <a:r>
              <a:rPr lang="en-US" altLang="pt-BR" sz="2800" b="1" dirty="0"/>
              <a:t> </a:t>
            </a:r>
            <a:r>
              <a:rPr lang="en-US" altLang="pt-BR" sz="2800" b="1" dirty="0" err="1"/>
              <a:t>expectativa</a:t>
            </a:r>
            <a:r>
              <a:rPr lang="en-US" altLang="pt-BR" sz="2800" b="1" dirty="0"/>
              <a:t> de </a:t>
            </a:r>
            <a:r>
              <a:rPr lang="en-US" altLang="pt-BR" sz="2800" b="1" dirty="0" err="1"/>
              <a:t>vida</a:t>
            </a:r>
            <a:r>
              <a:rPr lang="en-US" altLang="pt-BR" sz="2800" b="1" dirty="0"/>
              <a:t>. </a:t>
            </a:r>
          </a:p>
          <a:p>
            <a:pPr lvl="1" eaLnBrk="1" hangingPunct="1">
              <a:lnSpc>
                <a:spcPct val="90000"/>
              </a:lnSpc>
              <a:defRPr/>
            </a:pPr>
            <a:r>
              <a:rPr lang="en-US" altLang="pt-BR" sz="2400" dirty="0"/>
              <a:t>Ex: </a:t>
            </a:r>
            <a:r>
              <a:rPr lang="en-US" altLang="pt-BR" sz="2400" dirty="0" err="1"/>
              <a:t>França</a:t>
            </a:r>
            <a:r>
              <a:rPr lang="en-US" altLang="pt-BR" sz="2400" dirty="0"/>
              <a:t> - 12 </a:t>
            </a:r>
            <a:r>
              <a:rPr lang="en-US" altLang="pt-BR" sz="2400" dirty="0" err="1"/>
              <a:t>anos</a:t>
            </a:r>
            <a:r>
              <a:rPr lang="en-US" altLang="pt-BR" sz="2400" dirty="0"/>
              <a:t> </a:t>
            </a:r>
            <a:r>
              <a:rPr lang="en-US" altLang="pt-BR" sz="2400" dirty="0" err="1"/>
              <a:t>mais</a:t>
            </a:r>
            <a:r>
              <a:rPr lang="en-US" altLang="pt-BR" sz="2400" dirty="0"/>
              <a:t> </a:t>
            </a:r>
            <a:r>
              <a:rPr lang="en-US" altLang="pt-BR" sz="2400" dirty="0" err="1"/>
              <a:t>desde</a:t>
            </a:r>
            <a:r>
              <a:rPr lang="en-US" altLang="pt-BR" sz="2400" dirty="0"/>
              <a:t> 1945</a:t>
            </a:r>
            <a:endParaRPr lang="pt-BR" altLang="pt-BR" sz="2400" dirty="0"/>
          </a:p>
        </p:txBody>
      </p:sp>
    </p:spTree>
    <p:extLst>
      <p:ext uri="{BB962C8B-B14F-4D97-AF65-F5344CB8AC3E}">
        <p14:creationId xmlns:p14="http://schemas.microsoft.com/office/powerpoint/2010/main" val="795321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209800" y="228600"/>
            <a:ext cx="7772400" cy="838200"/>
          </a:xfrm>
        </p:spPr>
        <p:txBody>
          <a:bodyPr/>
          <a:lstStyle/>
          <a:p>
            <a:pPr eaLnBrk="1" hangingPunct="1">
              <a:defRPr/>
            </a:pPr>
            <a:r>
              <a:rPr lang="en-US" altLang="pt-BR" sz="3200" b="1"/>
              <a:t>SOCIAL E CULTURAL</a:t>
            </a:r>
            <a:endParaRPr lang="en-US" altLang="pt-BR"/>
          </a:p>
        </p:txBody>
      </p:sp>
      <p:sp>
        <p:nvSpPr>
          <p:cNvPr id="38915" name="Rectangle 3"/>
          <p:cNvSpPr>
            <a:spLocks noGrp="1" noChangeArrowheads="1"/>
          </p:cNvSpPr>
          <p:nvPr>
            <p:ph type="body" idx="1"/>
          </p:nvPr>
        </p:nvSpPr>
        <p:spPr>
          <a:xfrm>
            <a:off x="374469" y="1600200"/>
            <a:ext cx="11486605" cy="3962400"/>
          </a:xfrm>
        </p:spPr>
        <p:txBody>
          <a:bodyPr/>
          <a:lstStyle/>
          <a:p>
            <a:pPr eaLnBrk="1" hangingPunct="1">
              <a:defRPr/>
            </a:pPr>
            <a:r>
              <a:rPr lang="en-US" altLang="pt-BR" sz="2800" dirty="0"/>
              <a:t>Tal </a:t>
            </a:r>
            <a:r>
              <a:rPr lang="en-US" altLang="pt-BR" sz="2800" dirty="0" err="1"/>
              <a:t>elaboração</a:t>
            </a:r>
            <a:r>
              <a:rPr lang="en-US" altLang="pt-BR" sz="2800" dirty="0"/>
              <a:t> </a:t>
            </a:r>
            <a:r>
              <a:rPr lang="en-US" altLang="pt-BR" sz="2800" dirty="0" err="1"/>
              <a:t>não</a:t>
            </a:r>
            <a:r>
              <a:rPr lang="en-US" altLang="pt-BR" sz="2800" dirty="0"/>
              <a:t> é </a:t>
            </a:r>
            <a:r>
              <a:rPr lang="en-US" altLang="pt-BR" sz="2800" dirty="0" err="1"/>
              <a:t>apenas</a:t>
            </a:r>
            <a:r>
              <a:rPr lang="en-US" altLang="pt-BR" sz="2800" dirty="0"/>
              <a:t> individual, </a:t>
            </a:r>
            <a:r>
              <a:rPr lang="en-US" altLang="pt-BR" sz="2800" dirty="0" err="1"/>
              <a:t>está</a:t>
            </a:r>
            <a:r>
              <a:rPr lang="en-US" altLang="pt-BR" sz="2800" dirty="0"/>
              <a:t> </a:t>
            </a:r>
            <a:r>
              <a:rPr lang="en-US" altLang="pt-BR" sz="2800" dirty="0" err="1"/>
              <a:t>ligada</a:t>
            </a:r>
            <a:r>
              <a:rPr lang="en-US" altLang="pt-BR" sz="2800" dirty="0"/>
              <a:t> </a:t>
            </a:r>
            <a:r>
              <a:rPr lang="en-US" altLang="pt-BR" sz="2800" dirty="0" err="1"/>
              <a:t>ao</a:t>
            </a:r>
            <a:r>
              <a:rPr lang="en-US" altLang="pt-BR" sz="2800" dirty="0"/>
              <a:t> </a:t>
            </a:r>
            <a:r>
              <a:rPr lang="en-US" altLang="pt-BR" sz="2800" b="1" dirty="0">
                <a:solidFill>
                  <a:schemeClr val="tx2"/>
                </a:solidFill>
              </a:rPr>
              <a:t>social e à </a:t>
            </a:r>
            <a:r>
              <a:rPr lang="en-US" altLang="pt-BR" sz="2800" b="1" dirty="0" err="1">
                <a:solidFill>
                  <a:schemeClr val="tx2"/>
                </a:solidFill>
              </a:rPr>
              <a:t>cultura</a:t>
            </a:r>
            <a:r>
              <a:rPr lang="en-US" altLang="pt-BR" sz="2800" dirty="0"/>
              <a:t>.</a:t>
            </a:r>
          </a:p>
          <a:p>
            <a:pPr eaLnBrk="1" hangingPunct="1">
              <a:buFont typeface="Wingdings" panose="05000000000000000000" pitchFamily="2" charset="2"/>
              <a:buNone/>
              <a:defRPr/>
            </a:pPr>
            <a:endParaRPr lang="en-US" altLang="pt-BR" sz="2800" dirty="0"/>
          </a:p>
          <a:p>
            <a:pPr eaLnBrk="1" hangingPunct="1">
              <a:defRPr/>
            </a:pPr>
            <a:r>
              <a:rPr lang="en-US" altLang="pt-BR" sz="2800" dirty="0" err="1"/>
              <a:t>Estudos</a:t>
            </a:r>
            <a:r>
              <a:rPr lang="en-US" altLang="pt-BR" sz="2800" dirty="0"/>
              <a:t> </a:t>
            </a:r>
            <a:r>
              <a:rPr lang="en-US" altLang="pt-BR" sz="2800" dirty="0" err="1"/>
              <a:t>psico-ssociológicos</a:t>
            </a:r>
            <a:r>
              <a:rPr lang="en-US" altLang="pt-BR" sz="2800" dirty="0"/>
              <a:t> tem </a:t>
            </a:r>
            <a:r>
              <a:rPr lang="en-US" altLang="pt-BR" sz="2800" dirty="0" err="1"/>
              <a:t>demonstrado</a:t>
            </a:r>
            <a:r>
              <a:rPr lang="en-US" altLang="pt-BR" sz="2800" dirty="0"/>
              <a:t> que </a:t>
            </a:r>
            <a:r>
              <a:rPr lang="en-US" altLang="pt-BR" sz="2800" dirty="0" err="1"/>
              <a:t>determinados</a:t>
            </a:r>
            <a:r>
              <a:rPr lang="en-US" altLang="pt-BR" sz="2800" dirty="0"/>
              <a:t> </a:t>
            </a:r>
            <a:r>
              <a:rPr lang="en-US" altLang="pt-BR" sz="2800" dirty="0" err="1"/>
              <a:t>estados</a:t>
            </a:r>
            <a:r>
              <a:rPr lang="en-US" altLang="pt-BR" sz="2800" dirty="0"/>
              <a:t> </a:t>
            </a:r>
            <a:r>
              <a:rPr lang="en-US" altLang="pt-BR" sz="2800" dirty="0" err="1"/>
              <a:t>fisiológicos</a:t>
            </a:r>
            <a:r>
              <a:rPr lang="en-US" altLang="pt-BR" sz="2800" dirty="0"/>
              <a:t> </a:t>
            </a:r>
            <a:r>
              <a:rPr lang="en-US" altLang="pt-BR" sz="2800" dirty="0" err="1"/>
              <a:t>como</a:t>
            </a:r>
            <a:r>
              <a:rPr lang="en-US" altLang="pt-BR" sz="2800" dirty="0"/>
              <a:t> </a:t>
            </a:r>
            <a:r>
              <a:rPr lang="en-US" altLang="pt-BR" sz="2800" dirty="0" err="1"/>
              <a:t>fome</a:t>
            </a:r>
            <a:r>
              <a:rPr lang="en-US" altLang="pt-BR" sz="2800" dirty="0"/>
              <a:t> e </a:t>
            </a:r>
            <a:r>
              <a:rPr lang="en-US" altLang="pt-BR" sz="2800" dirty="0" err="1"/>
              <a:t>dor</a:t>
            </a:r>
            <a:r>
              <a:rPr lang="en-US" altLang="pt-BR" sz="2800" dirty="0"/>
              <a:t> </a:t>
            </a:r>
            <a:r>
              <a:rPr lang="en-US" altLang="pt-BR" sz="2800" dirty="0" err="1"/>
              <a:t>pr</a:t>
            </a:r>
            <a:r>
              <a:rPr lang="en-US" altLang="pt-BR" sz="2800" dirty="0"/>
              <a:t> </a:t>
            </a:r>
            <a:r>
              <a:rPr lang="en-US" altLang="pt-BR" sz="2800" dirty="0" err="1"/>
              <a:t>exemplo</a:t>
            </a:r>
            <a:r>
              <a:rPr lang="en-US" altLang="pt-BR" sz="2800" dirty="0"/>
              <a:t>, </a:t>
            </a:r>
            <a:r>
              <a:rPr lang="en-US" altLang="pt-BR" sz="2800" dirty="0" err="1"/>
              <a:t>não</a:t>
            </a:r>
            <a:r>
              <a:rPr lang="en-US" altLang="pt-BR" sz="2800" dirty="0"/>
              <a:t> </a:t>
            </a:r>
            <a:r>
              <a:rPr lang="en-US" altLang="pt-BR" sz="2800" dirty="0" err="1"/>
              <a:t>são</a:t>
            </a:r>
            <a:r>
              <a:rPr lang="en-US" altLang="pt-BR" sz="2800" dirty="0"/>
              <a:t> dados </a:t>
            </a:r>
            <a:r>
              <a:rPr lang="en-US" altLang="pt-BR" sz="2800" dirty="0" err="1"/>
              <a:t>totalmente</a:t>
            </a:r>
            <a:r>
              <a:rPr lang="en-US" altLang="pt-BR" sz="2800" dirty="0"/>
              <a:t> </a:t>
            </a:r>
            <a:r>
              <a:rPr lang="en-US" altLang="pt-BR" sz="2800" dirty="0" err="1"/>
              <a:t>objetivos</a:t>
            </a:r>
            <a:r>
              <a:rPr lang="en-US" altLang="pt-BR" sz="2800" dirty="0"/>
              <a:t>, mas </a:t>
            </a:r>
            <a:r>
              <a:rPr lang="en-US" altLang="pt-BR" sz="2800" dirty="0" err="1"/>
              <a:t>interpretados</a:t>
            </a:r>
            <a:r>
              <a:rPr lang="en-US" altLang="pt-BR" sz="2800" dirty="0"/>
              <a:t> </a:t>
            </a:r>
            <a:r>
              <a:rPr lang="en-US" altLang="pt-BR" sz="2800" dirty="0" err="1"/>
              <a:t>em</a:t>
            </a:r>
            <a:r>
              <a:rPr lang="en-US" altLang="pt-BR" sz="2800" dirty="0"/>
              <a:t> </a:t>
            </a:r>
            <a:r>
              <a:rPr lang="en-US" altLang="pt-BR" sz="2800" dirty="0" err="1"/>
              <a:t>função</a:t>
            </a:r>
            <a:r>
              <a:rPr lang="en-US" altLang="pt-BR" sz="2800" dirty="0"/>
              <a:t> dos </a:t>
            </a:r>
            <a:r>
              <a:rPr lang="en-US" altLang="pt-BR" sz="2800" dirty="0" err="1"/>
              <a:t>contextos</a:t>
            </a:r>
            <a:r>
              <a:rPr lang="en-US" altLang="pt-BR" sz="2800" dirty="0"/>
              <a:t> </a:t>
            </a:r>
            <a:r>
              <a:rPr lang="en-US" altLang="pt-BR" sz="2800" dirty="0" err="1"/>
              <a:t>sociais</a:t>
            </a:r>
            <a:r>
              <a:rPr lang="en-US" altLang="pt-BR" sz="2800" dirty="0"/>
              <a:t> e </a:t>
            </a:r>
            <a:r>
              <a:rPr lang="en-US" altLang="pt-BR" sz="2800" dirty="0" err="1"/>
              <a:t>culturais</a:t>
            </a:r>
            <a:r>
              <a:rPr lang="en-US" altLang="pt-BR" sz="2800" dirty="0"/>
              <a:t> </a:t>
            </a:r>
            <a:r>
              <a:rPr lang="en-US" altLang="pt-BR" sz="2800" dirty="0" err="1"/>
              <a:t>nos</a:t>
            </a:r>
            <a:r>
              <a:rPr lang="en-US" altLang="pt-BR" sz="2800" dirty="0"/>
              <a:t> </a:t>
            </a:r>
            <a:r>
              <a:rPr lang="en-US" altLang="pt-BR" sz="2800" dirty="0" err="1"/>
              <a:t>quais</a:t>
            </a:r>
            <a:r>
              <a:rPr lang="en-US" altLang="pt-BR" sz="2800" dirty="0"/>
              <a:t> se </a:t>
            </a:r>
            <a:r>
              <a:rPr lang="en-US" altLang="pt-BR" sz="2800" dirty="0" err="1"/>
              <a:t>produzem</a:t>
            </a:r>
            <a:r>
              <a:rPr lang="en-US" altLang="pt-BR" sz="2800" dirty="0"/>
              <a:t>.</a:t>
            </a:r>
          </a:p>
          <a:p>
            <a:pPr eaLnBrk="1" hangingPunct="1">
              <a:defRPr/>
            </a:pPr>
            <a:endParaRPr lang="en-US" altLang="pt-BR" sz="2800" dirty="0"/>
          </a:p>
          <a:p>
            <a:pPr eaLnBrk="1" hangingPunct="1">
              <a:defRPr/>
            </a:pPr>
            <a:r>
              <a:rPr lang="en-US" altLang="pt-BR" sz="2800" dirty="0" err="1"/>
              <a:t>Alguém</a:t>
            </a:r>
            <a:r>
              <a:rPr lang="en-US" altLang="pt-BR" sz="2800" dirty="0"/>
              <a:t> </a:t>
            </a:r>
            <a:r>
              <a:rPr lang="en-US" altLang="pt-BR" sz="2800" dirty="0" err="1"/>
              <a:t>teria</a:t>
            </a:r>
            <a:r>
              <a:rPr lang="en-US" altLang="pt-BR" sz="2800" dirty="0"/>
              <a:t> um </a:t>
            </a:r>
            <a:r>
              <a:rPr lang="en-US" altLang="pt-BR" sz="2800" dirty="0" err="1"/>
              <a:t>exemplo</a:t>
            </a:r>
            <a:r>
              <a:rPr lang="en-US" altLang="pt-BR" sz="2800" dirty="0"/>
              <a:t>?</a:t>
            </a:r>
          </a:p>
        </p:txBody>
      </p:sp>
    </p:spTree>
    <p:extLst>
      <p:ext uri="{BB962C8B-B14F-4D97-AF65-F5344CB8AC3E}">
        <p14:creationId xmlns:p14="http://schemas.microsoft.com/office/powerpoint/2010/main" val="39909683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2209800" y="228600"/>
            <a:ext cx="7772400" cy="762000"/>
          </a:xfrm>
        </p:spPr>
        <p:txBody>
          <a:bodyPr/>
          <a:lstStyle/>
          <a:p>
            <a:pPr eaLnBrk="1" hangingPunct="1">
              <a:defRPr/>
            </a:pPr>
            <a:r>
              <a:rPr lang="pt-BR" altLang="pt-BR" sz="3200" b="1"/>
              <a:t>SAÚDE – VALOR CENTRAL</a:t>
            </a:r>
            <a:r>
              <a:rPr lang="pt-BR" altLang="pt-BR"/>
              <a:t> </a:t>
            </a:r>
          </a:p>
        </p:txBody>
      </p:sp>
      <p:sp>
        <p:nvSpPr>
          <p:cNvPr id="46083" name="Rectangle 3"/>
          <p:cNvSpPr>
            <a:spLocks noGrp="1" noChangeArrowheads="1"/>
          </p:cNvSpPr>
          <p:nvPr>
            <p:ph type="body" idx="1"/>
          </p:nvPr>
        </p:nvSpPr>
        <p:spPr>
          <a:xfrm>
            <a:off x="252549" y="1447800"/>
            <a:ext cx="11695611" cy="4648200"/>
          </a:xfrm>
        </p:spPr>
        <p:txBody>
          <a:bodyPr/>
          <a:lstStyle/>
          <a:p>
            <a:pPr eaLnBrk="1" hangingPunct="1">
              <a:defRPr/>
            </a:pPr>
            <a:r>
              <a:rPr lang="en-US" altLang="pt-BR" sz="2800" dirty="0"/>
              <a:t>A </a:t>
            </a:r>
            <a:r>
              <a:rPr lang="en-US" altLang="pt-BR" sz="2800" b="1" dirty="0" err="1"/>
              <a:t>saúde</a:t>
            </a:r>
            <a:r>
              <a:rPr lang="en-US" altLang="pt-BR" sz="2800" dirty="0"/>
              <a:t> </a:t>
            </a:r>
            <a:r>
              <a:rPr lang="en-US" altLang="pt-BR" sz="2800" dirty="0" err="1"/>
              <a:t>atualmente</a:t>
            </a:r>
            <a:r>
              <a:rPr lang="en-US" altLang="pt-BR" sz="2800" dirty="0"/>
              <a:t> é um </a:t>
            </a:r>
            <a:r>
              <a:rPr lang="en-US" altLang="pt-BR" sz="2800" b="1" dirty="0"/>
              <a:t>valor central</a:t>
            </a:r>
            <a:r>
              <a:rPr lang="en-US" altLang="pt-BR" sz="2800" dirty="0"/>
              <a:t> </a:t>
            </a:r>
            <a:r>
              <a:rPr lang="en-US" altLang="pt-BR" sz="2800" dirty="0" err="1"/>
              <a:t>nas</a:t>
            </a:r>
            <a:r>
              <a:rPr lang="en-US" altLang="pt-BR" sz="2800" dirty="0"/>
              <a:t> </a:t>
            </a:r>
            <a:r>
              <a:rPr lang="en-US" altLang="pt-BR" sz="2800" b="1" dirty="0" err="1"/>
              <a:t>sociedades</a:t>
            </a:r>
            <a:r>
              <a:rPr lang="en-US" altLang="pt-BR" sz="2800" dirty="0"/>
              <a:t> </a:t>
            </a:r>
            <a:r>
              <a:rPr lang="en-US" altLang="pt-BR" sz="2800" dirty="0" err="1"/>
              <a:t>industrializadas</a:t>
            </a:r>
            <a:r>
              <a:rPr lang="en-US" altLang="pt-BR" sz="2800" dirty="0"/>
              <a:t> </a:t>
            </a:r>
            <a:r>
              <a:rPr lang="en-US" altLang="pt-BR" sz="2800" b="1" dirty="0" err="1"/>
              <a:t>desenvolvidas</a:t>
            </a:r>
            <a:r>
              <a:rPr lang="en-US" altLang="pt-BR" sz="2800" dirty="0"/>
              <a:t>.</a:t>
            </a:r>
          </a:p>
          <a:p>
            <a:pPr eaLnBrk="1" hangingPunct="1">
              <a:defRPr/>
            </a:pPr>
            <a:endParaRPr lang="en-US" altLang="pt-BR" sz="2800" dirty="0"/>
          </a:p>
          <a:p>
            <a:pPr eaLnBrk="1" hangingPunct="1">
              <a:defRPr/>
            </a:pPr>
            <a:r>
              <a:rPr lang="en-US" altLang="pt-BR" sz="2800" dirty="0"/>
              <a:t>Valor Central e </a:t>
            </a:r>
            <a:r>
              <a:rPr lang="en-US" altLang="pt-BR" sz="2800" dirty="0" err="1"/>
              <a:t>consideravel</a:t>
            </a:r>
            <a:r>
              <a:rPr lang="en-US" altLang="pt-BR" sz="2800" dirty="0"/>
              <a:t> </a:t>
            </a:r>
            <a:r>
              <a:rPr lang="en-US" altLang="pt-BR" sz="2800" dirty="0" err="1"/>
              <a:t>porque</a:t>
            </a:r>
            <a:r>
              <a:rPr lang="en-US" altLang="pt-BR" sz="2800" dirty="0"/>
              <a:t> </a:t>
            </a:r>
            <a:r>
              <a:rPr lang="en-US" altLang="pt-BR" sz="2800" dirty="0" err="1"/>
              <a:t>normalmente</a:t>
            </a:r>
            <a:r>
              <a:rPr lang="en-US" altLang="pt-BR" sz="2800" dirty="0"/>
              <a:t> </a:t>
            </a:r>
            <a:r>
              <a:rPr lang="en-US" altLang="pt-BR" sz="2800" b="1" dirty="0" err="1"/>
              <a:t>saúde</a:t>
            </a:r>
            <a:r>
              <a:rPr lang="en-US" altLang="pt-BR" sz="2800" b="1" dirty="0"/>
              <a:t> e </a:t>
            </a:r>
            <a:r>
              <a:rPr lang="en-US" altLang="pt-BR" sz="2800" b="1" dirty="0" err="1"/>
              <a:t>felicidade</a:t>
            </a:r>
            <a:r>
              <a:rPr lang="en-US" altLang="pt-BR" sz="2800" b="1" dirty="0"/>
              <a:t> </a:t>
            </a:r>
            <a:r>
              <a:rPr lang="en-US" altLang="pt-BR" sz="2800" b="1" dirty="0" err="1"/>
              <a:t>estão</a:t>
            </a:r>
            <a:r>
              <a:rPr lang="en-US" altLang="pt-BR" sz="2800" b="1" dirty="0"/>
              <a:t> </a:t>
            </a:r>
            <a:r>
              <a:rPr lang="en-US" altLang="pt-BR" sz="2800" b="1" dirty="0" err="1"/>
              <a:t>associadas</a:t>
            </a:r>
            <a:r>
              <a:rPr lang="en-US" altLang="pt-BR" sz="2800" dirty="0"/>
              <a:t>.</a:t>
            </a:r>
          </a:p>
          <a:p>
            <a:pPr eaLnBrk="1" hangingPunct="1">
              <a:buFont typeface="Wingdings" panose="05000000000000000000" pitchFamily="2" charset="2"/>
              <a:buNone/>
              <a:defRPr/>
            </a:pPr>
            <a:endParaRPr lang="en-US" altLang="pt-BR" sz="2800" dirty="0"/>
          </a:p>
          <a:p>
            <a:pPr eaLnBrk="1" hangingPunct="1">
              <a:defRPr/>
            </a:pPr>
            <a:r>
              <a:rPr lang="en-US" altLang="pt-BR" sz="2800" dirty="0"/>
              <a:t>Mas </a:t>
            </a:r>
            <a:r>
              <a:rPr lang="en-US" altLang="pt-BR" sz="2800" dirty="0" err="1"/>
              <a:t>desigualdades</a:t>
            </a:r>
            <a:r>
              <a:rPr lang="en-US" altLang="pt-BR" sz="2800" dirty="0"/>
              <a:t> no campo da </a:t>
            </a:r>
            <a:r>
              <a:rPr lang="en-US" altLang="pt-BR" sz="2800" dirty="0" err="1"/>
              <a:t>saúde</a:t>
            </a:r>
            <a:r>
              <a:rPr lang="en-US" altLang="pt-BR" sz="2800" dirty="0"/>
              <a:t> </a:t>
            </a:r>
            <a:r>
              <a:rPr lang="en-US" altLang="pt-BR" sz="2800" dirty="0" err="1"/>
              <a:t>persistem</a:t>
            </a:r>
            <a:r>
              <a:rPr lang="en-US" altLang="pt-BR" sz="2800" dirty="0"/>
              <a:t>:</a:t>
            </a:r>
          </a:p>
          <a:p>
            <a:pPr lvl="1" eaLnBrk="1" hangingPunct="1">
              <a:defRPr/>
            </a:pPr>
            <a:r>
              <a:rPr lang="en-US" altLang="pt-BR" b="1" dirty="0" err="1"/>
              <a:t>Diferenças</a:t>
            </a:r>
            <a:r>
              <a:rPr lang="en-US" altLang="pt-BR" b="1" dirty="0"/>
              <a:t> de </a:t>
            </a:r>
            <a:r>
              <a:rPr lang="en-US" altLang="pt-BR" b="1" dirty="0" err="1"/>
              <a:t>sexo</a:t>
            </a:r>
            <a:r>
              <a:rPr lang="en-US" altLang="pt-BR" b="1" dirty="0"/>
              <a:t> e de </a:t>
            </a:r>
            <a:r>
              <a:rPr lang="en-US" altLang="pt-BR" b="1" dirty="0" err="1"/>
              <a:t>classe</a:t>
            </a:r>
            <a:r>
              <a:rPr lang="en-US" altLang="pt-BR" b="1" dirty="0"/>
              <a:t> social </a:t>
            </a:r>
            <a:r>
              <a:rPr lang="en-US" altLang="pt-BR" b="1" dirty="0" err="1"/>
              <a:t>acentuaram</a:t>
            </a:r>
            <a:r>
              <a:rPr lang="en-US" altLang="pt-BR" b="1" dirty="0"/>
              <a:t>-se.</a:t>
            </a:r>
            <a:endParaRPr lang="pt-BR" altLang="pt-BR" b="1" dirty="0"/>
          </a:p>
        </p:txBody>
      </p:sp>
    </p:spTree>
    <p:extLst>
      <p:ext uri="{BB962C8B-B14F-4D97-AF65-F5344CB8AC3E}">
        <p14:creationId xmlns:p14="http://schemas.microsoft.com/office/powerpoint/2010/main" val="21772272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209800" y="457201"/>
            <a:ext cx="7772400" cy="544285"/>
          </a:xfrm>
        </p:spPr>
        <p:txBody>
          <a:bodyPr/>
          <a:lstStyle/>
          <a:p>
            <a:pPr eaLnBrk="1" hangingPunct="1">
              <a:defRPr/>
            </a:pPr>
            <a:r>
              <a:rPr lang="en-US" altLang="pt-BR" sz="3200" b="1" dirty="0"/>
              <a:t>FATORES SOCIAIS E SAÚDE</a:t>
            </a:r>
            <a:endParaRPr lang="en-US" altLang="pt-BR" dirty="0"/>
          </a:p>
        </p:txBody>
      </p:sp>
      <p:sp>
        <p:nvSpPr>
          <p:cNvPr id="8195" name="Rectangle 3"/>
          <p:cNvSpPr>
            <a:spLocks noGrp="1" noChangeArrowheads="1"/>
          </p:cNvSpPr>
          <p:nvPr>
            <p:ph type="body" idx="1"/>
          </p:nvPr>
        </p:nvSpPr>
        <p:spPr>
          <a:xfrm>
            <a:off x="121920" y="1371600"/>
            <a:ext cx="11739154" cy="4724400"/>
          </a:xfrm>
        </p:spPr>
        <p:txBody>
          <a:bodyPr/>
          <a:lstStyle/>
          <a:p>
            <a:pPr eaLnBrk="1" hangingPunct="1">
              <a:defRPr/>
            </a:pPr>
            <a:r>
              <a:rPr lang="en-US" altLang="pt-BR" sz="2800" dirty="0" err="1"/>
              <a:t>Desde</a:t>
            </a:r>
            <a:r>
              <a:rPr lang="en-US" altLang="pt-BR" sz="2800" dirty="0"/>
              <a:t> o </a:t>
            </a:r>
            <a:r>
              <a:rPr lang="en-US" altLang="pt-BR" sz="2800" b="1" dirty="0" err="1"/>
              <a:t>Séc</a:t>
            </a:r>
            <a:r>
              <a:rPr lang="en-US" altLang="pt-BR" sz="2800" b="1" dirty="0"/>
              <a:t>. XIX</a:t>
            </a:r>
            <a:r>
              <a:rPr lang="en-US" altLang="pt-BR" sz="2800" dirty="0"/>
              <a:t> </a:t>
            </a:r>
            <a:r>
              <a:rPr lang="en-US" altLang="pt-BR" sz="2800" dirty="0" err="1"/>
              <a:t>os</a:t>
            </a:r>
            <a:r>
              <a:rPr lang="en-US" altLang="pt-BR" sz="2800" dirty="0"/>
              <a:t> </a:t>
            </a:r>
            <a:r>
              <a:rPr lang="en-US" altLang="pt-BR" sz="2800" b="1" dirty="0" err="1"/>
              <a:t>higienistas</a:t>
            </a:r>
            <a:r>
              <a:rPr lang="en-US" altLang="pt-BR" sz="2800" dirty="0"/>
              <a:t> </a:t>
            </a:r>
            <a:r>
              <a:rPr lang="en-US" altLang="pt-BR" sz="2800" dirty="0" err="1"/>
              <a:t>apontavam</a:t>
            </a:r>
            <a:r>
              <a:rPr lang="en-US" altLang="pt-BR" sz="2800" dirty="0"/>
              <a:t> que :</a:t>
            </a:r>
          </a:p>
          <a:p>
            <a:pPr lvl="1" eaLnBrk="1" hangingPunct="1">
              <a:defRPr/>
            </a:pPr>
            <a:r>
              <a:rPr lang="en-US" altLang="pt-BR" dirty="0"/>
              <a:t>a </a:t>
            </a:r>
            <a:r>
              <a:rPr lang="en-US" altLang="pt-BR" b="1" dirty="0" err="1"/>
              <a:t>influência</a:t>
            </a:r>
            <a:r>
              <a:rPr lang="en-US" altLang="pt-BR" b="1" dirty="0"/>
              <a:t> dos </a:t>
            </a:r>
            <a:r>
              <a:rPr lang="en-US" altLang="pt-BR" b="1" dirty="0" err="1"/>
              <a:t>fatores</a:t>
            </a:r>
            <a:r>
              <a:rPr lang="en-US" altLang="pt-BR" b="1" dirty="0"/>
              <a:t> </a:t>
            </a:r>
            <a:r>
              <a:rPr lang="en-US" altLang="pt-BR" b="1" dirty="0" err="1"/>
              <a:t>sociais</a:t>
            </a:r>
            <a:r>
              <a:rPr lang="en-US" altLang="pt-BR" b="1" dirty="0"/>
              <a:t> </a:t>
            </a:r>
            <a:r>
              <a:rPr lang="en-US" altLang="pt-BR" b="1" dirty="0" err="1"/>
              <a:t>sobre</a:t>
            </a:r>
            <a:r>
              <a:rPr lang="en-US" altLang="pt-BR" b="1" dirty="0"/>
              <a:t> a </a:t>
            </a:r>
            <a:r>
              <a:rPr lang="en-US" altLang="pt-BR" b="1" dirty="0" err="1"/>
              <a:t>saúde</a:t>
            </a:r>
            <a:r>
              <a:rPr lang="en-US" altLang="pt-BR" b="1" dirty="0"/>
              <a:t> é </a:t>
            </a:r>
            <a:r>
              <a:rPr lang="en-US" altLang="pt-BR" b="1" dirty="0" err="1"/>
              <a:t>antiga</a:t>
            </a:r>
            <a:r>
              <a:rPr lang="en-US" altLang="pt-BR" b="1" dirty="0"/>
              <a:t>.</a:t>
            </a:r>
          </a:p>
          <a:p>
            <a:pPr lvl="1" eaLnBrk="1" hangingPunct="1">
              <a:buFontTx/>
              <a:buNone/>
              <a:defRPr/>
            </a:pPr>
            <a:endParaRPr lang="en-US" altLang="pt-BR" b="1" dirty="0"/>
          </a:p>
          <a:p>
            <a:pPr lvl="1" eaLnBrk="1" hangingPunct="1">
              <a:defRPr/>
            </a:pPr>
            <a:r>
              <a:rPr lang="en-US" altLang="pt-BR" dirty="0"/>
              <a:t>que </a:t>
            </a:r>
            <a:r>
              <a:rPr lang="en-US" altLang="pt-BR" b="1" dirty="0" err="1"/>
              <a:t>diferenças</a:t>
            </a:r>
            <a:r>
              <a:rPr lang="en-US" altLang="pt-BR" b="1" dirty="0"/>
              <a:t> </a:t>
            </a:r>
            <a:r>
              <a:rPr lang="en-US" altLang="pt-BR" b="1" dirty="0" err="1"/>
              <a:t>na</a:t>
            </a:r>
            <a:r>
              <a:rPr lang="en-US" altLang="pt-BR" b="1" dirty="0"/>
              <a:t> taxa de </a:t>
            </a:r>
            <a:r>
              <a:rPr lang="en-US" altLang="pt-BR" b="1" dirty="0" err="1"/>
              <a:t>mortalidade</a:t>
            </a:r>
            <a:r>
              <a:rPr lang="en-US" altLang="pt-BR" b="1" dirty="0"/>
              <a:t> entre </a:t>
            </a:r>
            <a:r>
              <a:rPr lang="en-US" altLang="pt-BR" b="1" dirty="0" err="1"/>
              <a:t>os</a:t>
            </a:r>
            <a:r>
              <a:rPr lang="en-US" altLang="pt-BR" b="1" dirty="0"/>
              <a:t> </a:t>
            </a:r>
            <a:r>
              <a:rPr lang="en-US" altLang="pt-BR" b="1" dirty="0" err="1"/>
              <a:t>grupos</a:t>
            </a:r>
            <a:r>
              <a:rPr lang="en-US" altLang="pt-BR" b="1" dirty="0"/>
              <a:t> </a:t>
            </a:r>
            <a:r>
              <a:rPr lang="en-US" altLang="pt-BR" b="1" dirty="0" err="1"/>
              <a:t>sociais</a:t>
            </a:r>
            <a:r>
              <a:rPr lang="en-US" altLang="pt-BR" dirty="0"/>
              <a:t> e </a:t>
            </a:r>
            <a:r>
              <a:rPr lang="en-US" altLang="pt-BR" dirty="0" err="1"/>
              <a:t>sugerem</a:t>
            </a:r>
            <a:r>
              <a:rPr lang="en-US" altLang="pt-BR" dirty="0"/>
              <a:t> </a:t>
            </a:r>
            <a:r>
              <a:rPr lang="en-US" altLang="pt-BR" dirty="0" err="1"/>
              <a:t>uma</a:t>
            </a:r>
            <a:r>
              <a:rPr lang="en-US" altLang="pt-BR" dirty="0"/>
              <a:t> </a:t>
            </a:r>
            <a:r>
              <a:rPr lang="en-US" altLang="pt-BR" dirty="0" err="1"/>
              <a:t>explicação</a:t>
            </a:r>
            <a:r>
              <a:rPr lang="en-US" altLang="pt-BR" dirty="0"/>
              <a:t> </a:t>
            </a:r>
            <a:r>
              <a:rPr lang="en-US" altLang="pt-BR" dirty="0" err="1"/>
              <a:t>em</a:t>
            </a:r>
            <a:r>
              <a:rPr lang="en-US" altLang="pt-BR" dirty="0"/>
              <a:t> </a:t>
            </a:r>
            <a:r>
              <a:rPr lang="en-US" altLang="pt-BR" dirty="0" err="1"/>
              <a:t>termos</a:t>
            </a:r>
            <a:r>
              <a:rPr lang="en-US" altLang="pt-BR" dirty="0"/>
              <a:t> de </a:t>
            </a:r>
            <a:r>
              <a:rPr lang="en-US" altLang="pt-BR" b="1" dirty="0" err="1"/>
              <a:t>causalidade</a:t>
            </a:r>
            <a:r>
              <a:rPr lang="en-US" altLang="pt-BR" b="1" dirty="0"/>
              <a:t> social</a:t>
            </a:r>
            <a:r>
              <a:rPr lang="en-US" altLang="pt-BR" dirty="0"/>
              <a:t>.</a:t>
            </a:r>
          </a:p>
          <a:p>
            <a:pPr lvl="2" eaLnBrk="1" hangingPunct="1">
              <a:defRPr/>
            </a:pPr>
            <a:r>
              <a:rPr lang="en-US" altLang="pt-BR" sz="2800" dirty="0"/>
              <a:t>Ex: </a:t>
            </a:r>
            <a:r>
              <a:rPr lang="en-US" altLang="pt-BR" sz="2800" dirty="0" err="1"/>
              <a:t>doutor</a:t>
            </a:r>
            <a:r>
              <a:rPr lang="en-US" altLang="pt-BR" sz="2800" dirty="0"/>
              <a:t> </a:t>
            </a:r>
            <a:r>
              <a:rPr lang="en-US" altLang="pt-BR" sz="2800" dirty="0" err="1"/>
              <a:t>Villermé</a:t>
            </a:r>
            <a:r>
              <a:rPr lang="en-US" altLang="pt-BR" sz="2800" dirty="0"/>
              <a:t> </a:t>
            </a:r>
            <a:r>
              <a:rPr lang="en-US" altLang="pt-BR" sz="2800" dirty="0" err="1"/>
              <a:t>mostra</a:t>
            </a:r>
            <a:r>
              <a:rPr lang="en-US" altLang="pt-BR" sz="2800" dirty="0"/>
              <a:t> </a:t>
            </a:r>
            <a:r>
              <a:rPr lang="en-US" altLang="pt-BR" sz="2800" dirty="0" err="1"/>
              <a:t>diferença</a:t>
            </a:r>
            <a:r>
              <a:rPr lang="en-US" altLang="pt-BR" sz="2800" dirty="0"/>
              <a:t> entre </a:t>
            </a:r>
            <a:r>
              <a:rPr lang="en-US" altLang="pt-BR" sz="2800" dirty="0" err="1"/>
              <a:t>mortalidade</a:t>
            </a:r>
            <a:r>
              <a:rPr lang="en-US" altLang="pt-BR" sz="2800" dirty="0"/>
              <a:t> do </a:t>
            </a:r>
            <a:r>
              <a:rPr lang="en-US" altLang="pt-BR" sz="2800" dirty="0" err="1"/>
              <a:t>cólera</a:t>
            </a:r>
            <a:r>
              <a:rPr lang="en-US" altLang="pt-BR" sz="2800" dirty="0"/>
              <a:t> entre </a:t>
            </a:r>
            <a:r>
              <a:rPr lang="en-US" altLang="pt-BR" sz="2800" dirty="0" err="1"/>
              <a:t>bairros</a:t>
            </a:r>
            <a:r>
              <a:rPr lang="en-US" altLang="pt-BR" sz="2800" dirty="0"/>
              <a:t> de </a:t>
            </a:r>
            <a:r>
              <a:rPr lang="en-US" altLang="pt-BR" sz="2800" dirty="0" err="1"/>
              <a:t>ricos</a:t>
            </a:r>
            <a:r>
              <a:rPr lang="en-US" altLang="pt-BR" sz="2800" dirty="0"/>
              <a:t> e </a:t>
            </a:r>
            <a:r>
              <a:rPr lang="en-US" altLang="pt-BR" sz="2800" dirty="0" err="1"/>
              <a:t>pobres</a:t>
            </a:r>
            <a:r>
              <a:rPr lang="en-US" altLang="pt-BR" sz="2800" dirty="0"/>
              <a:t> de Paris </a:t>
            </a:r>
            <a:r>
              <a:rPr lang="en-US" altLang="pt-BR" sz="2800" dirty="0" err="1"/>
              <a:t>em</a:t>
            </a:r>
            <a:r>
              <a:rPr lang="en-US" altLang="pt-BR" sz="2800" dirty="0"/>
              <a:t> 1832.</a:t>
            </a:r>
          </a:p>
        </p:txBody>
      </p:sp>
    </p:spTree>
    <p:extLst>
      <p:ext uri="{BB962C8B-B14F-4D97-AF65-F5344CB8AC3E}">
        <p14:creationId xmlns:p14="http://schemas.microsoft.com/office/powerpoint/2010/main" val="42771318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09800" y="228600"/>
            <a:ext cx="7772400" cy="685800"/>
          </a:xfrm>
        </p:spPr>
        <p:txBody>
          <a:bodyPr/>
          <a:lstStyle/>
          <a:p>
            <a:pPr eaLnBrk="1" hangingPunct="1">
              <a:defRPr/>
            </a:pPr>
            <a:r>
              <a:rPr lang="en-US" altLang="pt-BR" sz="3200" b="1"/>
              <a:t>PASTEUR E OS MICROORGANISMOS</a:t>
            </a:r>
            <a:endParaRPr lang="en-US" altLang="pt-BR"/>
          </a:p>
        </p:txBody>
      </p:sp>
      <p:sp>
        <p:nvSpPr>
          <p:cNvPr id="9219" name="Rectangle 3"/>
          <p:cNvSpPr>
            <a:spLocks noGrp="1" noChangeArrowheads="1"/>
          </p:cNvSpPr>
          <p:nvPr>
            <p:ph type="body" idx="1"/>
          </p:nvPr>
        </p:nvSpPr>
        <p:spPr>
          <a:xfrm>
            <a:off x="383177" y="990600"/>
            <a:ext cx="11556274" cy="5486400"/>
          </a:xfrm>
        </p:spPr>
        <p:txBody>
          <a:bodyPr/>
          <a:lstStyle/>
          <a:p>
            <a:pPr eaLnBrk="1" hangingPunct="1">
              <a:lnSpc>
                <a:spcPct val="90000"/>
              </a:lnSpc>
              <a:defRPr/>
            </a:pPr>
            <a:r>
              <a:rPr lang="en-US" altLang="pt-BR" sz="2800" dirty="0" err="1"/>
              <a:t>D</a:t>
            </a:r>
            <a:r>
              <a:rPr lang="en-US" altLang="pt-BR" sz="2800" b="1" dirty="0" err="1"/>
              <a:t>escobertas</a:t>
            </a:r>
            <a:r>
              <a:rPr lang="en-US" altLang="pt-BR" sz="2800" b="1" dirty="0"/>
              <a:t> de Pasteur</a:t>
            </a:r>
            <a:r>
              <a:rPr lang="en-US" altLang="pt-BR" sz="2800" dirty="0"/>
              <a:t> (</a:t>
            </a:r>
            <a:r>
              <a:rPr lang="en-US" altLang="pt-BR" sz="2800" dirty="0" err="1"/>
              <a:t>meados</a:t>
            </a:r>
            <a:r>
              <a:rPr lang="en-US" altLang="pt-BR" sz="2800" dirty="0"/>
              <a:t> do </a:t>
            </a:r>
            <a:r>
              <a:rPr lang="en-US" altLang="pt-BR" sz="2800" dirty="0" err="1"/>
              <a:t>Séc</a:t>
            </a:r>
            <a:r>
              <a:rPr lang="en-US" altLang="pt-BR" sz="2800" dirty="0"/>
              <a:t>. XIX) a </a:t>
            </a:r>
            <a:r>
              <a:rPr lang="en-US" altLang="pt-BR" sz="2800" b="1" dirty="0" err="1"/>
              <a:t>respeito</a:t>
            </a:r>
            <a:r>
              <a:rPr lang="en-US" altLang="pt-BR" sz="2800" b="1" dirty="0"/>
              <a:t> dos </a:t>
            </a:r>
            <a:r>
              <a:rPr lang="en-US" altLang="pt-BR" sz="2800" b="1" dirty="0" err="1"/>
              <a:t>microorganismos</a:t>
            </a:r>
            <a:r>
              <a:rPr lang="en-US" altLang="pt-BR" sz="2800" b="1" dirty="0"/>
              <a:t> e </a:t>
            </a:r>
            <a:r>
              <a:rPr lang="en-US" altLang="pt-BR" sz="2800" b="1" dirty="0" err="1"/>
              <a:t>seu</a:t>
            </a:r>
            <a:r>
              <a:rPr lang="en-US" altLang="pt-BR" sz="2800" b="1" dirty="0"/>
              <a:t> </a:t>
            </a:r>
            <a:r>
              <a:rPr lang="en-US" altLang="pt-BR" sz="2800" b="1" dirty="0" err="1"/>
              <a:t>papel</a:t>
            </a:r>
            <a:r>
              <a:rPr lang="en-US" altLang="pt-BR" sz="2800" b="1" dirty="0"/>
              <a:t> </a:t>
            </a:r>
            <a:r>
              <a:rPr lang="en-US" altLang="pt-BR" sz="2800" b="1" dirty="0" err="1"/>
              <a:t>em</a:t>
            </a:r>
            <a:r>
              <a:rPr lang="en-US" altLang="pt-BR" sz="2800" b="1" dirty="0"/>
              <a:t> </a:t>
            </a:r>
            <a:r>
              <a:rPr lang="en-US" altLang="pt-BR" sz="2800" b="1" dirty="0" err="1"/>
              <a:t>uma</a:t>
            </a:r>
            <a:r>
              <a:rPr lang="en-US" altLang="pt-BR" sz="2800" b="1" dirty="0"/>
              <a:t> </a:t>
            </a:r>
            <a:r>
              <a:rPr lang="en-US" altLang="pt-BR" sz="2800" b="1" dirty="0" err="1"/>
              <a:t>série</a:t>
            </a:r>
            <a:r>
              <a:rPr lang="en-US" altLang="pt-BR" sz="2800" b="1" dirty="0"/>
              <a:t> de </a:t>
            </a:r>
            <a:r>
              <a:rPr lang="en-US" altLang="pt-BR" sz="2800" b="1" dirty="0" err="1"/>
              <a:t>processos</a:t>
            </a:r>
            <a:r>
              <a:rPr lang="en-US" altLang="pt-BR" sz="2800" b="1" dirty="0"/>
              <a:t> </a:t>
            </a:r>
            <a:r>
              <a:rPr lang="en-US" altLang="pt-BR" sz="2800" b="1" dirty="0" err="1"/>
              <a:t>biológicos</a:t>
            </a:r>
            <a:r>
              <a:rPr lang="en-US" altLang="pt-BR" sz="2800" dirty="0"/>
              <a:t>, o </a:t>
            </a:r>
            <a:r>
              <a:rPr lang="en-US" altLang="pt-BR" sz="2800" b="1" dirty="0" err="1"/>
              <a:t>estilo</a:t>
            </a:r>
            <a:r>
              <a:rPr lang="en-US" altLang="pt-BR" sz="2800" b="1" dirty="0"/>
              <a:t> de </a:t>
            </a:r>
            <a:r>
              <a:rPr lang="en-US" altLang="pt-BR" sz="2800" b="1" dirty="0" err="1"/>
              <a:t>vida</a:t>
            </a:r>
            <a:r>
              <a:rPr lang="en-US" altLang="pt-BR" sz="2800" b="1" dirty="0"/>
              <a:t> e as </a:t>
            </a:r>
            <a:r>
              <a:rPr lang="en-US" altLang="pt-BR" sz="2800" b="1" dirty="0" err="1"/>
              <a:t>práticas</a:t>
            </a:r>
            <a:r>
              <a:rPr lang="en-US" altLang="pt-BR" sz="2800" b="1" dirty="0"/>
              <a:t> </a:t>
            </a:r>
            <a:r>
              <a:rPr lang="en-US" altLang="pt-BR" sz="2800" b="1" dirty="0" err="1"/>
              <a:t>sociais</a:t>
            </a:r>
            <a:r>
              <a:rPr lang="en-US" altLang="pt-BR" sz="2800" dirty="0"/>
              <a:t> (</a:t>
            </a:r>
            <a:r>
              <a:rPr lang="en-US" altLang="pt-BR" sz="2800" dirty="0" err="1"/>
              <a:t>pobreza</a:t>
            </a:r>
            <a:r>
              <a:rPr lang="en-US" altLang="pt-BR" sz="2800" dirty="0"/>
              <a:t>, </a:t>
            </a:r>
            <a:r>
              <a:rPr lang="en-US" altLang="pt-BR" sz="2800" dirty="0" err="1"/>
              <a:t>água</a:t>
            </a:r>
            <a:r>
              <a:rPr lang="en-US" altLang="pt-BR" sz="2800" dirty="0"/>
              <a:t> </a:t>
            </a:r>
            <a:r>
              <a:rPr lang="en-US" altLang="pt-BR" sz="2800" dirty="0" err="1"/>
              <a:t>contaminada</a:t>
            </a:r>
            <a:r>
              <a:rPr lang="en-US" altLang="pt-BR" sz="2800" dirty="0"/>
              <a:t>, </a:t>
            </a:r>
            <a:r>
              <a:rPr lang="en-US" altLang="pt-BR" sz="2800" dirty="0" err="1"/>
              <a:t>insalubridade</a:t>
            </a:r>
            <a:r>
              <a:rPr lang="en-US" altLang="pt-BR" sz="2800" dirty="0"/>
              <a:t>...) </a:t>
            </a:r>
            <a:r>
              <a:rPr lang="en-US" altLang="pt-BR" sz="2800" dirty="0" err="1"/>
              <a:t>assumiram</a:t>
            </a:r>
            <a:r>
              <a:rPr lang="en-US" altLang="pt-BR" sz="2800" dirty="0"/>
              <a:t> </a:t>
            </a:r>
            <a:r>
              <a:rPr lang="en-US" altLang="pt-BR" sz="2800" b="1" dirty="0"/>
              <a:t>real </a:t>
            </a:r>
            <a:r>
              <a:rPr lang="en-US" altLang="pt-BR" sz="2800" b="1" dirty="0" err="1"/>
              <a:t>importância</a:t>
            </a:r>
            <a:r>
              <a:rPr lang="en-US" altLang="pt-BR" sz="2800" b="1" dirty="0"/>
              <a:t>.</a:t>
            </a:r>
          </a:p>
          <a:p>
            <a:pPr eaLnBrk="1" hangingPunct="1">
              <a:lnSpc>
                <a:spcPct val="90000"/>
              </a:lnSpc>
              <a:defRPr/>
            </a:pPr>
            <a:endParaRPr lang="en-US" altLang="pt-BR" sz="2800" b="1" dirty="0"/>
          </a:p>
          <a:p>
            <a:pPr eaLnBrk="1" hangingPunct="1">
              <a:lnSpc>
                <a:spcPct val="90000"/>
              </a:lnSpc>
              <a:defRPr/>
            </a:pPr>
            <a:r>
              <a:rPr lang="en-US" altLang="pt-BR" sz="2800" dirty="0" err="1"/>
              <a:t>Recentemente</a:t>
            </a:r>
            <a:r>
              <a:rPr lang="en-US" altLang="pt-BR" sz="2800" dirty="0"/>
              <a:t>, </a:t>
            </a:r>
            <a:r>
              <a:rPr lang="en-US" altLang="pt-BR" sz="2800" dirty="0" err="1"/>
              <a:t>trabalhos</a:t>
            </a:r>
            <a:r>
              <a:rPr lang="en-US" altLang="pt-BR" sz="2800" dirty="0"/>
              <a:t> tem </a:t>
            </a:r>
            <a:r>
              <a:rPr lang="en-US" altLang="pt-BR" sz="2800" dirty="0" err="1"/>
              <a:t>demonstrado</a:t>
            </a:r>
            <a:r>
              <a:rPr lang="en-US" altLang="pt-BR" sz="2800" dirty="0"/>
              <a:t> que, </a:t>
            </a:r>
            <a:r>
              <a:rPr lang="en-US" altLang="pt-BR" sz="2800" dirty="0" err="1"/>
              <a:t>apesar</a:t>
            </a:r>
            <a:r>
              <a:rPr lang="en-US" altLang="pt-BR" sz="2800" dirty="0"/>
              <a:t> dos </a:t>
            </a:r>
            <a:r>
              <a:rPr lang="en-US" altLang="pt-BR" sz="2800" dirty="0" err="1"/>
              <a:t>progressos</a:t>
            </a:r>
            <a:r>
              <a:rPr lang="en-US" altLang="pt-BR" sz="2800" dirty="0"/>
              <a:t> </a:t>
            </a:r>
            <a:r>
              <a:rPr lang="en-US" altLang="pt-BR" sz="2800" dirty="0" err="1"/>
              <a:t>alcançados</a:t>
            </a:r>
            <a:r>
              <a:rPr lang="en-US" altLang="pt-BR" sz="2800" dirty="0"/>
              <a:t>, </a:t>
            </a:r>
            <a:r>
              <a:rPr lang="en-US" altLang="pt-BR" sz="2800" dirty="0" err="1"/>
              <a:t>ainda</a:t>
            </a:r>
            <a:r>
              <a:rPr lang="en-US" altLang="pt-BR" sz="2800" dirty="0"/>
              <a:t> </a:t>
            </a:r>
            <a:r>
              <a:rPr lang="en-US" altLang="pt-BR" sz="2800" dirty="0" err="1"/>
              <a:t>persistem</a:t>
            </a:r>
            <a:r>
              <a:rPr lang="en-US" altLang="pt-BR" sz="2800" dirty="0"/>
              <a:t> graves </a:t>
            </a:r>
            <a:r>
              <a:rPr lang="en-US" altLang="pt-BR" sz="2800" dirty="0" err="1"/>
              <a:t>disparidades</a:t>
            </a:r>
            <a:r>
              <a:rPr lang="en-US" altLang="pt-BR" sz="2800" dirty="0"/>
              <a:t> de </a:t>
            </a:r>
            <a:r>
              <a:rPr lang="en-US" altLang="pt-BR" sz="2800" dirty="0" err="1"/>
              <a:t>expectativa</a:t>
            </a:r>
            <a:r>
              <a:rPr lang="en-US" altLang="pt-BR" sz="2800" dirty="0"/>
              <a:t> de </a:t>
            </a:r>
            <a:r>
              <a:rPr lang="en-US" altLang="pt-BR" sz="2800" dirty="0" err="1"/>
              <a:t>vida</a:t>
            </a:r>
            <a:r>
              <a:rPr lang="en-US" altLang="pt-BR" sz="2800" dirty="0"/>
              <a:t>, </a:t>
            </a:r>
            <a:r>
              <a:rPr lang="en-US" altLang="pt-BR" sz="2800" dirty="0" err="1"/>
              <a:t>causados</a:t>
            </a:r>
            <a:r>
              <a:rPr lang="en-US" altLang="pt-BR" sz="2800" dirty="0"/>
              <a:t> inclusive </a:t>
            </a:r>
            <a:r>
              <a:rPr lang="en-US" altLang="pt-BR" sz="2800" dirty="0" err="1"/>
              <a:t>por</a:t>
            </a:r>
            <a:r>
              <a:rPr lang="en-US" altLang="pt-BR" sz="2800" dirty="0"/>
              <a:t> </a:t>
            </a:r>
            <a:r>
              <a:rPr lang="en-US" altLang="pt-BR" sz="2800" dirty="0" err="1"/>
              <a:t>aspectos</a:t>
            </a:r>
            <a:r>
              <a:rPr lang="en-US" altLang="pt-BR" sz="2800" dirty="0"/>
              <a:t> </a:t>
            </a:r>
            <a:r>
              <a:rPr lang="en-US" altLang="pt-BR" sz="2800" dirty="0" err="1"/>
              <a:t>psicossociais</a:t>
            </a:r>
            <a:r>
              <a:rPr lang="en-US" altLang="pt-BR" sz="2800" dirty="0"/>
              <a:t>.</a:t>
            </a:r>
          </a:p>
          <a:p>
            <a:pPr eaLnBrk="1" hangingPunct="1">
              <a:lnSpc>
                <a:spcPct val="90000"/>
              </a:lnSpc>
              <a:buFont typeface="Wingdings" panose="05000000000000000000" pitchFamily="2" charset="2"/>
              <a:buNone/>
              <a:defRPr/>
            </a:pPr>
            <a:endParaRPr lang="en-US" altLang="pt-BR" sz="2800" dirty="0"/>
          </a:p>
          <a:p>
            <a:pPr eaLnBrk="1" hangingPunct="1">
              <a:lnSpc>
                <a:spcPct val="90000"/>
              </a:lnSpc>
              <a:defRPr/>
            </a:pPr>
            <a:r>
              <a:rPr lang="en-US" altLang="pt-BR" sz="2800" dirty="0" err="1"/>
              <a:t>Desenvolveu</a:t>
            </a:r>
            <a:r>
              <a:rPr lang="en-US" altLang="pt-BR" sz="2800" dirty="0"/>
              <a:t>-se </a:t>
            </a:r>
            <a:r>
              <a:rPr lang="en-US" altLang="pt-BR" sz="2800" dirty="0" err="1"/>
              <a:t>uma</a:t>
            </a:r>
            <a:r>
              <a:rPr lang="en-US" altLang="pt-BR" sz="2800" dirty="0"/>
              <a:t> </a:t>
            </a:r>
            <a:r>
              <a:rPr lang="en-US" altLang="pt-BR" sz="2800" dirty="0" err="1"/>
              <a:t>epidemiologia</a:t>
            </a:r>
            <a:r>
              <a:rPr lang="en-US" altLang="pt-BR" sz="2800" dirty="0"/>
              <a:t> social.</a:t>
            </a:r>
          </a:p>
        </p:txBody>
      </p:sp>
    </p:spTree>
    <p:extLst>
      <p:ext uri="{BB962C8B-B14F-4D97-AF65-F5344CB8AC3E}">
        <p14:creationId xmlns:p14="http://schemas.microsoft.com/office/powerpoint/2010/main" val="26711413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209800" y="228601"/>
            <a:ext cx="7772400" cy="1057275"/>
          </a:xfrm>
        </p:spPr>
        <p:txBody>
          <a:bodyPr/>
          <a:lstStyle/>
          <a:p>
            <a:pPr eaLnBrk="1" hangingPunct="1">
              <a:defRPr/>
            </a:pPr>
            <a:r>
              <a:rPr lang="en-US" altLang="pt-BR" sz="3200" b="1"/>
              <a:t>VARIABILIDADE </a:t>
            </a:r>
            <a:br>
              <a:rPr lang="en-US" altLang="pt-BR" sz="3200" b="1"/>
            </a:br>
            <a:r>
              <a:rPr lang="en-US" altLang="pt-BR" sz="3200" b="1"/>
              <a:t>DOS ESTADOS DE SAÚDE</a:t>
            </a:r>
            <a:endParaRPr lang="en-US" altLang="pt-BR"/>
          </a:p>
        </p:txBody>
      </p:sp>
      <p:sp>
        <p:nvSpPr>
          <p:cNvPr id="11267" name="Rectangle 3"/>
          <p:cNvSpPr>
            <a:spLocks noGrp="1" noChangeArrowheads="1"/>
          </p:cNvSpPr>
          <p:nvPr>
            <p:ph type="body" idx="1"/>
          </p:nvPr>
        </p:nvSpPr>
        <p:spPr>
          <a:xfrm>
            <a:off x="914400" y="1641475"/>
            <a:ext cx="10702834" cy="4454525"/>
          </a:xfrm>
        </p:spPr>
        <p:txBody>
          <a:bodyPr/>
          <a:lstStyle/>
          <a:p>
            <a:pPr eaLnBrk="1" hangingPunct="1">
              <a:defRPr/>
            </a:pPr>
            <a:r>
              <a:rPr lang="en-US" altLang="pt-BR" sz="2800" dirty="0" err="1"/>
              <a:t>Ressaltar</a:t>
            </a:r>
            <a:r>
              <a:rPr lang="en-US" altLang="pt-BR" sz="2800" dirty="0"/>
              <a:t> e </a:t>
            </a:r>
            <a:r>
              <a:rPr lang="en-US" altLang="pt-BR" sz="2800" dirty="0" err="1"/>
              <a:t>refletir</a:t>
            </a:r>
            <a:r>
              <a:rPr lang="en-US" altLang="pt-BR" sz="2800" dirty="0"/>
              <a:t> </a:t>
            </a:r>
            <a:r>
              <a:rPr lang="en-US" altLang="pt-BR" sz="2800" dirty="0" err="1"/>
              <a:t>sobre</a:t>
            </a:r>
            <a:r>
              <a:rPr lang="en-US" altLang="pt-BR" sz="2800" dirty="0"/>
              <a:t> a </a:t>
            </a:r>
            <a:r>
              <a:rPr lang="en-US" altLang="pt-BR" sz="2800" dirty="0" err="1"/>
              <a:t>importância</a:t>
            </a:r>
            <a:r>
              <a:rPr lang="en-US" altLang="pt-BR" sz="2800" dirty="0"/>
              <a:t> do </a:t>
            </a:r>
            <a:r>
              <a:rPr lang="en-US" altLang="pt-BR" sz="2800" dirty="0" err="1"/>
              <a:t>aspecto</a:t>
            </a:r>
            <a:r>
              <a:rPr lang="en-US" altLang="pt-BR" sz="2800" dirty="0"/>
              <a:t> social </a:t>
            </a:r>
            <a:r>
              <a:rPr lang="en-US" altLang="pt-BR" sz="2800" dirty="0" err="1"/>
              <a:t>na</a:t>
            </a:r>
            <a:r>
              <a:rPr lang="en-US" altLang="pt-BR" sz="2800" dirty="0"/>
              <a:t> </a:t>
            </a:r>
            <a:r>
              <a:rPr lang="en-US" altLang="pt-BR" sz="2800" dirty="0" err="1"/>
              <a:t>determinação</a:t>
            </a:r>
            <a:r>
              <a:rPr lang="en-US" altLang="pt-BR" sz="2800" dirty="0"/>
              <a:t> dos </a:t>
            </a:r>
            <a:r>
              <a:rPr lang="en-US" altLang="pt-BR" sz="2800" dirty="0" err="1"/>
              <a:t>estados</a:t>
            </a:r>
            <a:r>
              <a:rPr lang="en-US" altLang="pt-BR" sz="2800" dirty="0"/>
              <a:t> de </a:t>
            </a:r>
            <a:r>
              <a:rPr lang="en-US" altLang="pt-BR" sz="2800" dirty="0" err="1"/>
              <a:t>saúde</a:t>
            </a:r>
            <a:r>
              <a:rPr lang="en-US" altLang="pt-BR" sz="2800" dirty="0"/>
              <a:t> </a:t>
            </a:r>
            <a:r>
              <a:rPr lang="en-US" altLang="pt-BR" sz="2800" dirty="0" err="1"/>
              <a:t>não</a:t>
            </a:r>
            <a:r>
              <a:rPr lang="en-US" altLang="pt-BR" sz="2800" dirty="0"/>
              <a:t> </a:t>
            </a:r>
            <a:r>
              <a:rPr lang="en-US" altLang="pt-BR" sz="2800" dirty="0" err="1"/>
              <a:t>quer</a:t>
            </a:r>
            <a:r>
              <a:rPr lang="en-US" altLang="pt-BR" sz="2800" dirty="0"/>
              <a:t> </a:t>
            </a:r>
            <a:r>
              <a:rPr lang="en-US" altLang="pt-BR" sz="2800" dirty="0" err="1"/>
              <a:t>dizer</a:t>
            </a:r>
            <a:r>
              <a:rPr lang="en-US" altLang="pt-BR" sz="2800" dirty="0"/>
              <a:t> </a:t>
            </a:r>
            <a:r>
              <a:rPr lang="en-US" altLang="pt-BR" sz="2800" dirty="0" err="1"/>
              <a:t>substituir</a:t>
            </a:r>
            <a:r>
              <a:rPr lang="en-US" altLang="pt-BR" sz="2800" dirty="0"/>
              <a:t> </a:t>
            </a:r>
            <a:r>
              <a:rPr lang="en-US" altLang="pt-BR" sz="2800" dirty="0" err="1"/>
              <a:t>uma</a:t>
            </a:r>
            <a:r>
              <a:rPr lang="en-US" altLang="pt-BR" sz="2800" dirty="0"/>
              <a:t> </a:t>
            </a:r>
            <a:r>
              <a:rPr lang="en-US" altLang="pt-BR" sz="2800" dirty="0" err="1"/>
              <a:t>explicação</a:t>
            </a:r>
            <a:r>
              <a:rPr lang="en-US" altLang="pt-BR" sz="2800" dirty="0"/>
              <a:t> </a:t>
            </a:r>
            <a:r>
              <a:rPr lang="en-US" altLang="pt-BR" sz="2800" dirty="0" err="1"/>
              <a:t>biológica</a:t>
            </a:r>
            <a:r>
              <a:rPr lang="en-US" altLang="pt-BR" sz="2800" dirty="0"/>
              <a:t> </a:t>
            </a:r>
            <a:r>
              <a:rPr lang="en-US" altLang="pt-BR" sz="2800" dirty="0" err="1"/>
              <a:t>por</a:t>
            </a:r>
            <a:r>
              <a:rPr lang="en-US" altLang="pt-BR" sz="2800" dirty="0"/>
              <a:t> </a:t>
            </a:r>
            <a:r>
              <a:rPr lang="en-US" altLang="pt-BR" sz="2800" dirty="0" err="1"/>
              <a:t>uma</a:t>
            </a:r>
            <a:r>
              <a:rPr lang="en-US" altLang="pt-BR" sz="2800" dirty="0"/>
              <a:t> </a:t>
            </a:r>
            <a:r>
              <a:rPr lang="en-US" altLang="pt-BR" sz="2800" dirty="0" err="1"/>
              <a:t>explicação</a:t>
            </a:r>
            <a:r>
              <a:rPr lang="en-US" altLang="pt-BR" sz="2800" dirty="0"/>
              <a:t> </a:t>
            </a:r>
            <a:r>
              <a:rPr lang="en-US" altLang="pt-BR" sz="2800" dirty="0" err="1"/>
              <a:t>puramente</a:t>
            </a:r>
            <a:r>
              <a:rPr lang="en-US" altLang="pt-BR" sz="2800" dirty="0"/>
              <a:t> social.</a:t>
            </a:r>
          </a:p>
          <a:p>
            <a:pPr eaLnBrk="1" hangingPunct="1">
              <a:buFont typeface="Wingdings" panose="05000000000000000000" pitchFamily="2" charset="2"/>
              <a:buNone/>
              <a:defRPr/>
            </a:pPr>
            <a:endParaRPr lang="en-US" altLang="pt-BR" sz="2800" dirty="0"/>
          </a:p>
          <a:p>
            <a:pPr eaLnBrk="1" hangingPunct="1">
              <a:defRPr/>
            </a:pPr>
            <a:r>
              <a:rPr lang="en-US" altLang="pt-BR" sz="2800" b="1" dirty="0" err="1"/>
              <a:t>Existe</a:t>
            </a:r>
            <a:r>
              <a:rPr lang="en-US" altLang="pt-BR" sz="2800" b="1" dirty="0"/>
              <a:t> </a:t>
            </a:r>
            <a:r>
              <a:rPr lang="en-US" altLang="pt-BR" sz="2800" b="1" dirty="0" err="1"/>
              <a:t>uma</a:t>
            </a:r>
            <a:r>
              <a:rPr lang="en-US" altLang="pt-BR" sz="2800" b="1" dirty="0"/>
              <a:t> </a:t>
            </a:r>
            <a:r>
              <a:rPr lang="en-US" altLang="pt-BR" sz="2800" b="1" dirty="0" err="1"/>
              <a:t>imbricação</a:t>
            </a:r>
            <a:r>
              <a:rPr lang="en-US" altLang="pt-BR" sz="2800" b="1" dirty="0"/>
              <a:t> entre </a:t>
            </a:r>
            <a:r>
              <a:rPr lang="en-US" altLang="pt-BR" sz="2800" b="1" dirty="0" err="1"/>
              <a:t>os</a:t>
            </a:r>
            <a:r>
              <a:rPr lang="en-US" altLang="pt-BR" sz="2800" b="1" dirty="0"/>
              <a:t> </a:t>
            </a:r>
            <a:r>
              <a:rPr lang="en-US" altLang="pt-BR" sz="2800" b="1" dirty="0" err="1"/>
              <a:t>fenômenos</a:t>
            </a:r>
            <a:r>
              <a:rPr lang="en-US" altLang="pt-BR" sz="2800" b="1" dirty="0"/>
              <a:t> </a:t>
            </a:r>
            <a:r>
              <a:rPr lang="en-US" altLang="pt-BR" sz="2800" b="1" dirty="0" err="1"/>
              <a:t>biológicos</a:t>
            </a:r>
            <a:r>
              <a:rPr lang="en-US" altLang="pt-BR" sz="2800" b="1" dirty="0"/>
              <a:t> e </a:t>
            </a:r>
            <a:r>
              <a:rPr lang="en-US" altLang="pt-BR" sz="2800" b="1" dirty="0" err="1"/>
              <a:t>sociais</a:t>
            </a:r>
            <a:r>
              <a:rPr lang="en-US" altLang="pt-BR" sz="2800" b="1" dirty="0"/>
              <a:t>.</a:t>
            </a:r>
          </a:p>
        </p:txBody>
      </p:sp>
    </p:spTree>
    <p:extLst>
      <p:ext uri="{BB962C8B-B14F-4D97-AF65-F5344CB8AC3E}">
        <p14:creationId xmlns:p14="http://schemas.microsoft.com/office/powerpoint/2010/main" val="20786724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09800" y="304800"/>
            <a:ext cx="7772400" cy="914400"/>
          </a:xfrm>
        </p:spPr>
        <p:txBody>
          <a:bodyPr/>
          <a:lstStyle/>
          <a:p>
            <a:pPr eaLnBrk="1" hangingPunct="1">
              <a:defRPr/>
            </a:pPr>
            <a:r>
              <a:rPr lang="en-US" altLang="pt-BR" sz="3200" b="1"/>
              <a:t>IMBRICAÇÃO BIOLÓGICO/SOCIAL</a:t>
            </a:r>
          </a:p>
        </p:txBody>
      </p:sp>
      <p:sp>
        <p:nvSpPr>
          <p:cNvPr id="12291" name="Rectangle 3"/>
          <p:cNvSpPr>
            <a:spLocks noGrp="1" noChangeArrowheads="1"/>
          </p:cNvSpPr>
          <p:nvPr>
            <p:ph type="body" idx="1"/>
          </p:nvPr>
        </p:nvSpPr>
        <p:spPr>
          <a:xfrm>
            <a:off x="426720" y="1295400"/>
            <a:ext cx="11373394" cy="4800600"/>
          </a:xfrm>
        </p:spPr>
        <p:txBody>
          <a:bodyPr/>
          <a:lstStyle/>
          <a:p>
            <a:pPr eaLnBrk="1" hangingPunct="1">
              <a:lnSpc>
                <a:spcPct val="90000"/>
              </a:lnSpc>
              <a:defRPr/>
            </a:pPr>
            <a:r>
              <a:rPr lang="en-US" altLang="pt-BR" sz="2800" dirty="0" err="1"/>
              <a:t>Variação</a:t>
            </a:r>
            <a:r>
              <a:rPr lang="en-US" altLang="pt-BR" sz="2800" dirty="0"/>
              <a:t> dos </a:t>
            </a:r>
            <a:r>
              <a:rPr lang="en-US" altLang="pt-BR" sz="2800" dirty="0" err="1"/>
              <a:t>estados</a:t>
            </a:r>
            <a:r>
              <a:rPr lang="en-US" altLang="pt-BR" sz="2800" dirty="0"/>
              <a:t> de </a:t>
            </a:r>
            <a:r>
              <a:rPr lang="en-US" altLang="pt-BR" sz="2800" dirty="0" err="1"/>
              <a:t>saúde</a:t>
            </a:r>
            <a:r>
              <a:rPr lang="en-US" altLang="pt-BR" sz="2800" dirty="0"/>
              <a:t> </a:t>
            </a:r>
            <a:r>
              <a:rPr lang="en-US" altLang="pt-BR" sz="2800" dirty="0" err="1"/>
              <a:t>conforme</a:t>
            </a:r>
            <a:r>
              <a:rPr lang="en-US" altLang="pt-BR" sz="2800" dirty="0"/>
              <a:t> </a:t>
            </a:r>
            <a:r>
              <a:rPr lang="en-US" altLang="pt-BR" sz="2800" dirty="0" err="1"/>
              <a:t>os</a:t>
            </a:r>
            <a:r>
              <a:rPr lang="en-US" altLang="pt-BR" sz="2800" dirty="0"/>
              <a:t> </a:t>
            </a:r>
            <a:r>
              <a:rPr lang="en-US" altLang="pt-BR" sz="2800" dirty="0" err="1"/>
              <a:t>sexos</a:t>
            </a:r>
            <a:r>
              <a:rPr lang="en-US" altLang="pt-BR" sz="2800" dirty="0"/>
              <a:t> </a:t>
            </a:r>
            <a:r>
              <a:rPr lang="en-US" altLang="pt-BR" sz="2800" dirty="0" err="1"/>
              <a:t>demonstra</a:t>
            </a:r>
            <a:r>
              <a:rPr lang="en-US" altLang="pt-BR" sz="2800" dirty="0"/>
              <a:t> </a:t>
            </a:r>
            <a:r>
              <a:rPr lang="en-US" altLang="pt-BR" sz="2800" dirty="0" err="1"/>
              <a:t>esta</a:t>
            </a:r>
            <a:r>
              <a:rPr lang="en-US" altLang="pt-BR" sz="2800" dirty="0"/>
              <a:t> </a:t>
            </a:r>
            <a:r>
              <a:rPr lang="en-US" altLang="pt-BR" sz="2800" dirty="0" err="1"/>
              <a:t>imbricação</a:t>
            </a:r>
            <a:r>
              <a:rPr lang="en-US" altLang="pt-BR" sz="2800" dirty="0"/>
              <a:t> </a:t>
            </a:r>
            <a:r>
              <a:rPr lang="en-US" altLang="pt-BR" sz="2800" b="1" dirty="0" err="1"/>
              <a:t>biológico</a:t>
            </a:r>
            <a:r>
              <a:rPr lang="en-US" altLang="pt-BR" sz="2800" b="1" dirty="0"/>
              <a:t>/social</a:t>
            </a:r>
            <a:r>
              <a:rPr lang="en-US" altLang="pt-BR" sz="2800" dirty="0"/>
              <a:t> :</a:t>
            </a:r>
          </a:p>
          <a:p>
            <a:pPr lvl="1" eaLnBrk="1" hangingPunct="1">
              <a:lnSpc>
                <a:spcPct val="90000"/>
              </a:lnSpc>
              <a:defRPr/>
            </a:pPr>
            <a:r>
              <a:rPr lang="en-US" altLang="pt-BR" b="1" dirty="0" err="1"/>
              <a:t>Diferenças</a:t>
            </a:r>
            <a:r>
              <a:rPr lang="en-US" altLang="pt-BR" b="1" dirty="0"/>
              <a:t> de </a:t>
            </a:r>
            <a:r>
              <a:rPr lang="en-US" altLang="pt-BR" b="1" dirty="0" err="1"/>
              <a:t>mortalidade</a:t>
            </a:r>
            <a:r>
              <a:rPr lang="en-US" altLang="pt-BR" dirty="0"/>
              <a:t> entre </a:t>
            </a:r>
            <a:r>
              <a:rPr lang="en-US" altLang="pt-BR" dirty="0" err="1"/>
              <a:t>os</a:t>
            </a:r>
            <a:r>
              <a:rPr lang="en-US" altLang="pt-BR" dirty="0"/>
              <a:t> </a:t>
            </a:r>
            <a:r>
              <a:rPr lang="en-US" altLang="pt-BR" dirty="0" err="1"/>
              <a:t>sexos</a:t>
            </a:r>
            <a:r>
              <a:rPr lang="en-US" altLang="pt-BR" dirty="0"/>
              <a:t> </a:t>
            </a:r>
            <a:r>
              <a:rPr lang="en-US" altLang="pt-BR" b="1" dirty="0" err="1"/>
              <a:t>parecem</a:t>
            </a:r>
            <a:r>
              <a:rPr lang="en-US" altLang="pt-BR" b="1" dirty="0"/>
              <a:t> </a:t>
            </a:r>
            <a:r>
              <a:rPr lang="en-US" altLang="pt-BR" b="1" dirty="0" err="1"/>
              <a:t>reforçar</a:t>
            </a:r>
            <a:r>
              <a:rPr lang="en-US" altLang="pt-BR" b="1" dirty="0"/>
              <a:t> a </a:t>
            </a:r>
            <a:r>
              <a:rPr lang="en-US" altLang="pt-BR" b="1" dirty="0" err="1"/>
              <a:t>tese</a:t>
            </a:r>
            <a:r>
              <a:rPr lang="en-US" altLang="pt-BR" b="1" dirty="0"/>
              <a:t> do peso </a:t>
            </a:r>
            <a:r>
              <a:rPr lang="en-US" altLang="pt-BR" b="1" dirty="0" err="1"/>
              <a:t>biológico</a:t>
            </a:r>
            <a:r>
              <a:rPr lang="en-US" altLang="pt-BR" dirty="0"/>
              <a:t>.</a:t>
            </a:r>
          </a:p>
          <a:p>
            <a:pPr lvl="1" eaLnBrk="1" hangingPunct="1">
              <a:lnSpc>
                <a:spcPct val="90000"/>
              </a:lnSpc>
              <a:buFontTx/>
              <a:buNone/>
              <a:defRPr/>
            </a:pPr>
            <a:endParaRPr lang="en-US" altLang="pt-BR" dirty="0"/>
          </a:p>
          <a:p>
            <a:pPr lvl="1" eaLnBrk="1" hangingPunct="1">
              <a:lnSpc>
                <a:spcPct val="90000"/>
              </a:lnSpc>
              <a:defRPr/>
            </a:pPr>
            <a:r>
              <a:rPr lang="en-US" altLang="pt-BR" dirty="0"/>
              <a:t>Mas  as </a:t>
            </a:r>
            <a:r>
              <a:rPr lang="en-US" altLang="pt-BR" b="1" dirty="0" err="1"/>
              <a:t>diferenças</a:t>
            </a:r>
            <a:r>
              <a:rPr lang="en-US" altLang="pt-BR" b="1" dirty="0"/>
              <a:t> </a:t>
            </a:r>
            <a:r>
              <a:rPr lang="en-US" altLang="pt-BR" b="1" dirty="0" err="1"/>
              <a:t>não</a:t>
            </a:r>
            <a:r>
              <a:rPr lang="en-US" altLang="pt-BR" b="1" dirty="0"/>
              <a:t> </a:t>
            </a:r>
            <a:r>
              <a:rPr lang="en-US" altLang="pt-BR" b="1" dirty="0" err="1"/>
              <a:t>podem</a:t>
            </a:r>
            <a:r>
              <a:rPr lang="en-US" altLang="pt-BR" b="1" dirty="0"/>
              <a:t> </a:t>
            </a:r>
            <a:r>
              <a:rPr lang="en-US" altLang="pt-BR" b="1" dirty="0" err="1"/>
              <a:t>ser</a:t>
            </a:r>
            <a:r>
              <a:rPr lang="en-US" altLang="pt-BR" b="1" dirty="0"/>
              <a:t> </a:t>
            </a:r>
            <a:r>
              <a:rPr lang="en-US" altLang="pt-BR" b="1" dirty="0" err="1"/>
              <a:t>explicadas</a:t>
            </a:r>
            <a:r>
              <a:rPr lang="en-US" altLang="pt-BR" dirty="0"/>
              <a:t> </a:t>
            </a:r>
            <a:r>
              <a:rPr lang="en-US" altLang="pt-BR" dirty="0" err="1"/>
              <a:t>somente</a:t>
            </a:r>
            <a:r>
              <a:rPr lang="en-US" altLang="pt-BR" dirty="0"/>
              <a:t> </a:t>
            </a:r>
            <a:r>
              <a:rPr lang="en-US" altLang="pt-BR" b="1" dirty="0" err="1"/>
              <a:t>pelo</a:t>
            </a:r>
            <a:r>
              <a:rPr lang="en-US" altLang="pt-BR" dirty="0"/>
              <a:t> peso do </a:t>
            </a:r>
            <a:r>
              <a:rPr lang="en-US" altLang="pt-BR" b="1" dirty="0" err="1"/>
              <a:t>fator</a:t>
            </a:r>
            <a:r>
              <a:rPr lang="en-US" altLang="pt-BR" b="1" dirty="0"/>
              <a:t> </a:t>
            </a:r>
            <a:r>
              <a:rPr lang="en-US" altLang="pt-BR" b="1" dirty="0" err="1"/>
              <a:t>biológico</a:t>
            </a:r>
            <a:r>
              <a:rPr lang="en-US" altLang="pt-BR" dirty="0"/>
              <a:t>.</a:t>
            </a:r>
          </a:p>
          <a:p>
            <a:pPr lvl="1" eaLnBrk="1" hangingPunct="1">
              <a:lnSpc>
                <a:spcPct val="90000"/>
              </a:lnSpc>
              <a:buFontTx/>
              <a:buNone/>
              <a:defRPr/>
            </a:pPr>
            <a:endParaRPr lang="en-US" altLang="pt-BR" dirty="0"/>
          </a:p>
          <a:p>
            <a:pPr lvl="1" eaLnBrk="1" hangingPunct="1">
              <a:lnSpc>
                <a:spcPct val="90000"/>
              </a:lnSpc>
              <a:defRPr/>
            </a:pPr>
            <a:r>
              <a:rPr lang="en-US" altLang="pt-BR" dirty="0"/>
              <a:t>Durante </a:t>
            </a:r>
            <a:r>
              <a:rPr lang="en-US" altLang="pt-BR" dirty="0" err="1"/>
              <a:t>séculos</a:t>
            </a:r>
            <a:r>
              <a:rPr lang="en-US" altLang="pt-BR" dirty="0"/>
              <a:t> as “</a:t>
            </a:r>
            <a:r>
              <a:rPr lang="en-US" altLang="pt-BR" b="1" dirty="0" err="1"/>
              <a:t>vantagens</a:t>
            </a:r>
            <a:r>
              <a:rPr lang="en-US" altLang="pt-BR" b="1" dirty="0"/>
              <a:t>” </a:t>
            </a:r>
            <a:r>
              <a:rPr lang="en-US" altLang="pt-BR" b="1" dirty="0" err="1"/>
              <a:t>biológicas</a:t>
            </a:r>
            <a:r>
              <a:rPr lang="en-US" altLang="pt-BR" b="1" dirty="0"/>
              <a:t> das </a:t>
            </a:r>
            <a:r>
              <a:rPr lang="en-US" altLang="pt-BR" b="1" dirty="0" err="1"/>
              <a:t>mulheres</a:t>
            </a:r>
            <a:r>
              <a:rPr lang="en-US" altLang="pt-BR" b="1" dirty="0"/>
              <a:t> </a:t>
            </a:r>
            <a:r>
              <a:rPr lang="en-US" altLang="pt-BR" b="1" dirty="0" err="1"/>
              <a:t>ficaram</a:t>
            </a:r>
            <a:r>
              <a:rPr lang="en-US" altLang="pt-BR" b="1" dirty="0"/>
              <a:t> </a:t>
            </a:r>
            <a:r>
              <a:rPr lang="en-US" altLang="pt-BR" b="1" dirty="0" err="1"/>
              <a:t>neutralizadas</a:t>
            </a:r>
            <a:r>
              <a:rPr lang="en-US" altLang="pt-BR" dirty="0"/>
              <a:t> </a:t>
            </a:r>
            <a:r>
              <a:rPr lang="en-US" altLang="pt-BR" dirty="0" err="1"/>
              <a:t>por</a:t>
            </a:r>
            <a:r>
              <a:rPr lang="en-US" altLang="pt-BR" dirty="0"/>
              <a:t> causa da </a:t>
            </a:r>
            <a:r>
              <a:rPr lang="en-US" altLang="pt-BR" b="1" dirty="0" err="1"/>
              <a:t>inferioridade</a:t>
            </a:r>
            <a:r>
              <a:rPr lang="en-US" altLang="pt-BR" b="1" dirty="0"/>
              <a:t> de </a:t>
            </a:r>
            <a:r>
              <a:rPr lang="en-US" altLang="pt-BR" b="1" dirty="0" err="1"/>
              <a:t>sua</a:t>
            </a:r>
            <a:r>
              <a:rPr lang="en-US" altLang="pt-BR" b="1" dirty="0"/>
              <a:t> </a:t>
            </a:r>
            <a:r>
              <a:rPr lang="en-US" altLang="pt-BR" b="1" dirty="0" err="1"/>
              <a:t>condição</a:t>
            </a:r>
            <a:r>
              <a:rPr lang="en-US" altLang="pt-BR" b="1" dirty="0"/>
              <a:t> social</a:t>
            </a:r>
            <a:r>
              <a:rPr lang="en-US" altLang="pt-BR" dirty="0"/>
              <a:t>.</a:t>
            </a:r>
          </a:p>
        </p:txBody>
      </p:sp>
    </p:spTree>
    <p:extLst>
      <p:ext uri="{BB962C8B-B14F-4D97-AF65-F5344CB8AC3E}">
        <p14:creationId xmlns:p14="http://schemas.microsoft.com/office/powerpoint/2010/main" val="30409390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243840" y="685800"/>
            <a:ext cx="11643360" cy="5257800"/>
          </a:xfrm>
        </p:spPr>
        <p:txBody>
          <a:bodyPr/>
          <a:lstStyle/>
          <a:p>
            <a:pPr lvl="1" eaLnBrk="1" hangingPunct="1">
              <a:defRPr/>
            </a:pPr>
            <a:r>
              <a:rPr lang="en-US" altLang="pt-BR" dirty="0" err="1"/>
              <a:t>Ainda</a:t>
            </a:r>
            <a:r>
              <a:rPr lang="en-US" altLang="pt-BR" dirty="0"/>
              <a:t> </a:t>
            </a:r>
            <a:r>
              <a:rPr lang="en-US" altLang="pt-BR" dirty="0" err="1"/>
              <a:t>hoje</a:t>
            </a:r>
            <a:r>
              <a:rPr lang="en-US" altLang="pt-BR" dirty="0"/>
              <a:t> </a:t>
            </a:r>
            <a:r>
              <a:rPr lang="en-US" altLang="pt-BR" dirty="0" err="1"/>
              <a:t>em</a:t>
            </a:r>
            <a:r>
              <a:rPr lang="en-US" altLang="pt-BR" dirty="0"/>
              <a:t> </a:t>
            </a:r>
            <a:r>
              <a:rPr lang="en-US" altLang="pt-BR" b="1" dirty="0" err="1"/>
              <a:t>países</a:t>
            </a:r>
            <a:r>
              <a:rPr lang="en-US" altLang="pt-BR" b="1" dirty="0"/>
              <a:t> </a:t>
            </a:r>
            <a:r>
              <a:rPr lang="en-US" altLang="pt-BR" b="1" dirty="0" err="1"/>
              <a:t>onde</a:t>
            </a:r>
            <a:r>
              <a:rPr lang="en-US" altLang="pt-BR" b="1" dirty="0"/>
              <a:t> a </a:t>
            </a:r>
            <a:r>
              <a:rPr lang="en-US" altLang="pt-BR" b="1" dirty="0" err="1"/>
              <a:t>mulher</a:t>
            </a:r>
            <a:r>
              <a:rPr lang="en-US" altLang="pt-BR" b="1" dirty="0"/>
              <a:t> é </a:t>
            </a:r>
            <a:r>
              <a:rPr lang="en-US" altLang="pt-BR" b="1" dirty="0" err="1"/>
              <a:t>tratada</a:t>
            </a:r>
            <a:r>
              <a:rPr lang="en-US" altLang="pt-BR" b="1" dirty="0"/>
              <a:t> </a:t>
            </a:r>
            <a:r>
              <a:rPr lang="en-US" altLang="pt-BR" b="1" dirty="0" err="1"/>
              <a:t>como</a:t>
            </a:r>
            <a:r>
              <a:rPr lang="en-US" altLang="pt-BR" b="1" dirty="0"/>
              <a:t> inferior</a:t>
            </a:r>
            <a:r>
              <a:rPr lang="en-US" altLang="pt-BR" dirty="0"/>
              <a:t> (</a:t>
            </a:r>
            <a:r>
              <a:rPr lang="en-US" altLang="pt-BR" dirty="0" err="1"/>
              <a:t>Paquistão,Índia</a:t>
            </a:r>
            <a:r>
              <a:rPr lang="en-US" altLang="pt-BR" dirty="0"/>
              <a:t>, Bangladesh, Nepal, </a:t>
            </a:r>
            <a:r>
              <a:rPr lang="en-US" altLang="pt-BR" dirty="0" err="1"/>
              <a:t>Butão</a:t>
            </a:r>
            <a:r>
              <a:rPr lang="en-US" altLang="pt-BR" dirty="0"/>
              <a:t>, </a:t>
            </a:r>
            <a:r>
              <a:rPr lang="en-US" altLang="pt-BR" dirty="0" err="1"/>
              <a:t>etc</a:t>
            </a:r>
            <a:r>
              <a:rPr lang="en-US" altLang="pt-BR" dirty="0"/>
              <a:t>) as </a:t>
            </a:r>
            <a:r>
              <a:rPr lang="en-US" altLang="pt-BR" b="1" dirty="0" err="1"/>
              <a:t>taxas</a:t>
            </a:r>
            <a:r>
              <a:rPr lang="en-US" altLang="pt-BR" b="1" dirty="0"/>
              <a:t> de </a:t>
            </a:r>
            <a:r>
              <a:rPr lang="en-US" altLang="pt-BR" b="1" dirty="0" err="1"/>
              <a:t>mortalidade</a:t>
            </a:r>
            <a:r>
              <a:rPr lang="en-US" altLang="pt-BR" b="1" dirty="0"/>
              <a:t> </a:t>
            </a:r>
            <a:r>
              <a:rPr lang="en-US" altLang="pt-BR" b="1" dirty="0" err="1"/>
              <a:t>feminina</a:t>
            </a:r>
            <a:r>
              <a:rPr lang="en-US" altLang="pt-BR" b="1" dirty="0"/>
              <a:t> </a:t>
            </a:r>
            <a:r>
              <a:rPr lang="en-US" altLang="pt-BR" b="1" dirty="0" err="1"/>
              <a:t>são</a:t>
            </a:r>
            <a:r>
              <a:rPr lang="en-US" altLang="pt-BR" b="1" dirty="0"/>
              <a:t> </a:t>
            </a:r>
            <a:r>
              <a:rPr lang="en-US" altLang="pt-BR" b="1" dirty="0" err="1"/>
              <a:t>mais</a:t>
            </a:r>
            <a:r>
              <a:rPr lang="en-US" altLang="pt-BR" b="1" dirty="0"/>
              <a:t> </a:t>
            </a:r>
            <a:r>
              <a:rPr lang="en-US" altLang="pt-BR" b="1" dirty="0" err="1"/>
              <a:t>altas</a:t>
            </a:r>
            <a:r>
              <a:rPr lang="en-US" altLang="pt-BR" dirty="0"/>
              <a:t> que a </a:t>
            </a:r>
            <a:r>
              <a:rPr lang="en-US" altLang="pt-BR" dirty="0" err="1"/>
              <a:t>masculina</a:t>
            </a:r>
            <a:r>
              <a:rPr lang="en-US" altLang="pt-BR" dirty="0"/>
              <a:t>.</a:t>
            </a:r>
          </a:p>
          <a:p>
            <a:pPr lvl="1" eaLnBrk="1" hangingPunct="1">
              <a:buFontTx/>
              <a:buNone/>
              <a:defRPr/>
            </a:pPr>
            <a:endParaRPr lang="en-US" altLang="pt-BR" dirty="0"/>
          </a:p>
          <a:p>
            <a:pPr lvl="1" eaLnBrk="1" hangingPunct="1">
              <a:defRPr/>
            </a:pPr>
            <a:r>
              <a:rPr lang="en-US" altLang="pt-BR" dirty="0"/>
              <a:t>Nos </a:t>
            </a:r>
            <a:r>
              <a:rPr lang="en-US" altLang="pt-BR" b="1" dirty="0" err="1"/>
              <a:t>países</a:t>
            </a:r>
            <a:r>
              <a:rPr lang="en-US" altLang="pt-BR" b="1" dirty="0"/>
              <a:t> </a:t>
            </a:r>
            <a:r>
              <a:rPr lang="en-US" altLang="pt-BR" b="1" dirty="0" err="1"/>
              <a:t>desenvolvidos</a:t>
            </a:r>
            <a:r>
              <a:rPr lang="en-US" altLang="pt-BR" dirty="0"/>
              <a:t>, </a:t>
            </a:r>
            <a:r>
              <a:rPr lang="en-US" altLang="pt-BR" dirty="0" err="1"/>
              <a:t>ao</a:t>
            </a:r>
            <a:r>
              <a:rPr lang="en-US" altLang="pt-BR" dirty="0"/>
              <a:t> </a:t>
            </a:r>
            <a:r>
              <a:rPr lang="en-US" altLang="pt-BR" dirty="0" err="1"/>
              <a:t>contrário</a:t>
            </a:r>
            <a:r>
              <a:rPr lang="en-US" altLang="pt-BR" dirty="0"/>
              <a:t> a </a:t>
            </a:r>
            <a:r>
              <a:rPr lang="en-US" altLang="pt-BR" b="1" dirty="0" err="1"/>
              <a:t>expectativa</a:t>
            </a:r>
            <a:r>
              <a:rPr lang="en-US" altLang="pt-BR" b="1" dirty="0"/>
              <a:t> de </a:t>
            </a:r>
            <a:r>
              <a:rPr lang="en-US" altLang="pt-BR" b="1" dirty="0" err="1"/>
              <a:t>vida</a:t>
            </a:r>
            <a:r>
              <a:rPr lang="en-US" altLang="pt-BR" b="1" dirty="0"/>
              <a:t> </a:t>
            </a:r>
            <a:r>
              <a:rPr lang="en-US" altLang="pt-BR" b="1" dirty="0" err="1"/>
              <a:t>masculina</a:t>
            </a:r>
            <a:r>
              <a:rPr lang="en-US" altLang="pt-BR" b="1" dirty="0"/>
              <a:t> é </a:t>
            </a:r>
            <a:r>
              <a:rPr lang="en-US" altLang="pt-BR" b="1" dirty="0" err="1"/>
              <a:t>menor</a:t>
            </a:r>
            <a:r>
              <a:rPr lang="en-US" altLang="pt-BR" b="1" dirty="0"/>
              <a:t> </a:t>
            </a:r>
            <a:r>
              <a:rPr lang="en-US" altLang="pt-BR" b="1" dirty="0" err="1"/>
              <a:t>principalmente</a:t>
            </a:r>
            <a:r>
              <a:rPr lang="en-US" altLang="pt-BR" b="1" dirty="0"/>
              <a:t> </a:t>
            </a:r>
            <a:r>
              <a:rPr lang="en-US" altLang="pt-BR" b="1" dirty="0" err="1"/>
              <a:t>pelo</a:t>
            </a:r>
            <a:r>
              <a:rPr lang="en-US" altLang="pt-BR" b="1" dirty="0"/>
              <a:t> alto </a:t>
            </a:r>
            <a:r>
              <a:rPr lang="en-US" altLang="pt-BR" b="1" dirty="0" err="1"/>
              <a:t>risco</a:t>
            </a:r>
            <a:r>
              <a:rPr lang="en-US" altLang="pt-BR" b="1" dirty="0"/>
              <a:t> de </a:t>
            </a:r>
            <a:r>
              <a:rPr lang="en-US" altLang="pt-BR" b="1" dirty="0" err="1"/>
              <a:t>mortes</a:t>
            </a:r>
            <a:r>
              <a:rPr lang="en-US" altLang="pt-BR" b="1" dirty="0"/>
              <a:t> </a:t>
            </a:r>
            <a:r>
              <a:rPr lang="en-US" altLang="pt-BR" b="1" dirty="0" err="1"/>
              <a:t>violentas</a:t>
            </a:r>
            <a:r>
              <a:rPr lang="en-US" altLang="pt-BR" b="1" dirty="0"/>
              <a:t> </a:t>
            </a:r>
            <a:r>
              <a:rPr lang="en-US" altLang="pt-BR" b="1" dirty="0" err="1"/>
              <a:t>por</a:t>
            </a:r>
            <a:r>
              <a:rPr lang="en-US" altLang="pt-BR" b="1" dirty="0"/>
              <a:t> </a:t>
            </a:r>
            <a:r>
              <a:rPr lang="en-US" altLang="pt-BR" b="1" dirty="0" err="1"/>
              <a:t>acidentes</a:t>
            </a:r>
            <a:r>
              <a:rPr lang="en-US" altLang="pt-BR" b="1" dirty="0"/>
              <a:t> de </a:t>
            </a:r>
            <a:r>
              <a:rPr lang="en-US" altLang="pt-BR" b="1" dirty="0" err="1"/>
              <a:t>trânsito</a:t>
            </a:r>
            <a:r>
              <a:rPr lang="en-US" altLang="pt-BR" b="1" dirty="0"/>
              <a:t> </a:t>
            </a:r>
            <a:r>
              <a:rPr lang="en-US" altLang="pt-BR" b="1" dirty="0" err="1"/>
              <a:t>ou</a:t>
            </a:r>
            <a:r>
              <a:rPr lang="en-US" altLang="pt-BR" b="1" dirty="0"/>
              <a:t> de </a:t>
            </a:r>
            <a:r>
              <a:rPr lang="en-US" altLang="pt-BR" b="1" dirty="0" err="1"/>
              <a:t>trabalho</a:t>
            </a:r>
            <a:r>
              <a:rPr lang="en-US" altLang="pt-BR" b="1" dirty="0"/>
              <a:t>, </a:t>
            </a:r>
            <a:r>
              <a:rPr lang="en-US" altLang="pt-BR" b="1" dirty="0" err="1"/>
              <a:t>incidência</a:t>
            </a:r>
            <a:r>
              <a:rPr lang="en-US" altLang="pt-BR" b="1" dirty="0"/>
              <a:t> de </a:t>
            </a:r>
            <a:r>
              <a:rPr lang="en-US" altLang="pt-BR" b="1" dirty="0" err="1"/>
              <a:t>alcoolismo</a:t>
            </a:r>
            <a:r>
              <a:rPr lang="en-US" altLang="pt-BR" b="1" dirty="0"/>
              <a:t>, </a:t>
            </a:r>
            <a:r>
              <a:rPr lang="en-US" altLang="pt-BR" b="1" dirty="0" err="1"/>
              <a:t>tabagismo</a:t>
            </a:r>
            <a:r>
              <a:rPr lang="en-US" altLang="pt-BR" b="1" dirty="0"/>
              <a:t>, etc.</a:t>
            </a:r>
          </a:p>
        </p:txBody>
      </p:sp>
    </p:spTree>
    <p:extLst>
      <p:ext uri="{BB962C8B-B14F-4D97-AF65-F5344CB8AC3E}">
        <p14:creationId xmlns:p14="http://schemas.microsoft.com/office/powerpoint/2010/main" val="6667619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09800" y="228600"/>
            <a:ext cx="7772400" cy="914400"/>
          </a:xfrm>
        </p:spPr>
        <p:txBody>
          <a:bodyPr/>
          <a:lstStyle/>
          <a:p>
            <a:pPr eaLnBrk="1" hangingPunct="1">
              <a:defRPr/>
            </a:pPr>
            <a:r>
              <a:rPr lang="en-US" altLang="pt-BR" sz="3200" b="1"/>
              <a:t>ESTADOS DE SAÚDE</a:t>
            </a:r>
            <a:br>
              <a:rPr lang="en-US" altLang="pt-BR" sz="3200" b="1"/>
            </a:br>
            <a:r>
              <a:rPr lang="en-US" altLang="pt-BR" sz="3200" b="1"/>
              <a:t>CATEGORIAS SÓCIO-PROFISSIONAIS</a:t>
            </a:r>
            <a:endParaRPr lang="en-US" altLang="pt-BR"/>
          </a:p>
        </p:txBody>
      </p:sp>
      <p:sp>
        <p:nvSpPr>
          <p:cNvPr id="14339" name="Rectangle 3"/>
          <p:cNvSpPr>
            <a:spLocks noGrp="1" noChangeArrowheads="1"/>
          </p:cNvSpPr>
          <p:nvPr>
            <p:ph type="body" idx="1"/>
          </p:nvPr>
        </p:nvSpPr>
        <p:spPr>
          <a:xfrm>
            <a:off x="478971" y="1371600"/>
            <a:ext cx="11390812" cy="5105400"/>
          </a:xfrm>
        </p:spPr>
        <p:txBody>
          <a:bodyPr/>
          <a:lstStyle/>
          <a:p>
            <a:pPr eaLnBrk="1" hangingPunct="1">
              <a:defRPr/>
            </a:pPr>
            <a:r>
              <a:rPr lang="en-US" altLang="pt-BR" sz="2800" b="1" dirty="0" err="1"/>
              <a:t>Importância</a:t>
            </a:r>
            <a:r>
              <a:rPr lang="en-US" altLang="pt-BR" sz="2800" b="1" dirty="0"/>
              <a:t> da </a:t>
            </a:r>
            <a:r>
              <a:rPr lang="en-US" altLang="pt-BR" sz="2800" b="1" dirty="0" err="1"/>
              <a:t>diferenciação</a:t>
            </a:r>
            <a:r>
              <a:rPr lang="en-US" altLang="pt-BR" sz="2800" b="1" dirty="0"/>
              <a:t> social</a:t>
            </a:r>
            <a:r>
              <a:rPr lang="en-US" altLang="pt-BR" sz="2800" dirty="0"/>
              <a:t> </a:t>
            </a:r>
            <a:r>
              <a:rPr lang="en-US" altLang="pt-BR" sz="2800" dirty="0" err="1"/>
              <a:t>também</a:t>
            </a:r>
            <a:r>
              <a:rPr lang="en-US" altLang="pt-BR" sz="2800" dirty="0"/>
              <a:t> </a:t>
            </a:r>
            <a:r>
              <a:rPr lang="en-US" altLang="pt-BR" sz="2800" dirty="0" err="1"/>
              <a:t>pode</a:t>
            </a:r>
            <a:r>
              <a:rPr lang="en-US" altLang="pt-BR" sz="2800" dirty="0"/>
              <a:t> </a:t>
            </a:r>
            <a:r>
              <a:rPr lang="en-US" altLang="pt-BR" sz="2800" dirty="0" err="1"/>
              <a:t>ser</a:t>
            </a:r>
            <a:r>
              <a:rPr lang="en-US" altLang="pt-BR" sz="2800" dirty="0"/>
              <a:t> </a:t>
            </a:r>
            <a:r>
              <a:rPr lang="en-US" altLang="pt-BR" sz="2800" dirty="0" err="1"/>
              <a:t>demonstrada</a:t>
            </a:r>
            <a:r>
              <a:rPr lang="en-US" altLang="pt-BR" sz="2800" dirty="0"/>
              <a:t> </a:t>
            </a:r>
            <a:r>
              <a:rPr lang="en-US" altLang="pt-BR" sz="2800" dirty="0" err="1"/>
              <a:t>aquí</a:t>
            </a:r>
            <a:r>
              <a:rPr lang="en-US" altLang="pt-BR" sz="2800" dirty="0"/>
              <a:t>:</a:t>
            </a:r>
          </a:p>
          <a:p>
            <a:pPr lvl="1" eaLnBrk="1" hangingPunct="1">
              <a:defRPr/>
            </a:pPr>
            <a:r>
              <a:rPr lang="en-US" altLang="pt-BR" dirty="0" err="1"/>
              <a:t>França</a:t>
            </a:r>
            <a:r>
              <a:rPr lang="en-US" altLang="pt-BR" dirty="0"/>
              <a:t> (</a:t>
            </a:r>
            <a:r>
              <a:rPr lang="en-US" altLang="pt-BR" dirty="0" err="1"/>
              <a:t>década</a:t>
            </a:r>
            <a:r>
              <a:rPr lang="en-US" altLang="pt-BR" dirty="0"/>
              <a:t> de 1980) </a:t>
            </a:r>
            <a:r>
              <a:rPr lang="en-US" altLang="pt-BR" dirty="0" err="1"/>
              <a:t>pesquisa</a:t>
            </a:r>
            <a:r>
              <a:rPr lang="en-US" altLang="pt-BR" dirty="0"/>
              <a:t> </a:t>
            </a:r>
            <a:r>
              <a:rPr lang="en-US" altLang="pt-BR" dirty="0" err="1"/>
              <a:t>demonstra</a:t>
            </a:r>
            <a:r>
              <a:rPr lang="en-US" altLang="pt-BR" dirty="0"/>
              <a:t>: </a:t>
            </a:r>
          </a:p>
          <a:p>
            <a:pPr lvl="2" eaLnBrk="1" hangingPunct="1">
              <a:defRPr/>
            </a:pPr>
            <a:r>
              <a:rPr lang="en-US" altLang="pt-BR" sz="2800" b="1" dirty="0" err="1"/>
              <a:t>homens</a:t>
            </a:r>
            <a:r>
              <a:rPr lang="en-US" altLang="pt-BR" sz="2800" b="1" dirty="0"/>
              <a:t> </a:t>
            </a:r>
            <a:r>
              <a:rPr lang="en-US" altLang="pt-BR" sz="2800" b="1" dirty="0" err="1"/>
              <a:t>menos</a:t>
            </a:r>
            <a:r>
              <a:rPr lang="en-US" altLang="pt-BR" sz="2800" b="1" dirty="0"/>
              <a:t> </a:t>
            </a:r>
            <a:r>
              <a:rPr lang="en-US" altLang="pt-BR" sz="2800" b="1" dirty="0" err="1"/>
              <a:t>expostos</a:t>
            </a:r>
            <a:r>
              <a:rPr lang="en-US" altLang="pt-BR" sz="2800" dirty="0"/>
              <a:t> </a:t>
            </a:r>
            <a:r>
              <a:rPr lang="en-US" altLang="pt-BR" sz="2800" dirty="0" err="1"/>
              <a:t>são</a:t>
            </a:r>
            <a:r>
              <a:rPr lang="en-US" altLang="pt-BR" sz="2800" dirty="0"/>
              <a:t> </a:t>
            </a:r>
            <a:r>
              <a:rPr lang="en-US" altLang="pt-BR" sz="2800" dirty="0" err="1"/>
              <a:t>os</a:t>
            </a:r>
            <a:r>
              <a:rPr lang="en-US" altLang="pt-BR" sz="2800" dirty="0"/>
              <a:t> </a:t>
            </a:r>
            <a:r>
              <a:rPr lang="en-US" altLang="pt-BR" sz="2800" dirty="0" err="1"/>
              <a:t>profissionais</a:t>
            </a:r>
            <a:r>
              <a:rPr lang="en-US" altLang="pt-BR" sz="2800" dirty="0"/>
              <a:t> das </a:t>
            </a:r>
            <a:r>
              <a:rPr lang="en-US" altLang="pt-BR" sz="2800" dirty="0" err="1"/>
              <a:t>letras</a:t>
            </a:r>
            <a:r>
              <a:rPr lang="en-US" altLang="pt-BR" sz="2800" dirty="0"/>
              <a:t>, </a:t>
            </a:r>
            <a:r>
              <a:rPr lang="en-US" altLang="pt-BR" sz="2800" dirty="0" err="1"/>
              <a:t>ciências</a:t>
            </a:r>
            <a:r>
              <a:rPr lang="en-US" altLang="pt-BR" sz="2800" dirty="0"/>
              <a:t>, </a:t>
            </a:r>
            <a:r>
              <a:rPr lang="en-US" altLang="pt-BR" sz="2800" dirty="0" err="1"/>
              <a:t>engenharias</a:t>
            </a:r>
            <a:r>
              <a:rPr lang="en-US" altLang="pt-BR" sz="2800" dirty="0"/>
              <a:t>, </a:t>
            </a:r>
            <a:r>
              <a:rPr lang="en-US" altLang="pt-BR" sz="2800" dirty="0" err="1"/>
              <a:t>tendo</a:t>
            </a:r>
            <a:r>
              <a:rPr lang="en-US" altLang="pt-BR" sz="2800" dirty="0"/>
              <a:t> entre </a:t>
            </a:r>
            <a:r>
              <a:rPr lang="en-US" altLang="pt-BR" sz="2800" dirty="0" err="1"/>
              <a:t>os</a:t>
            </a:r>
            <a:r>
              <a:rPr lang="en-US" altLang="pt-BR" sz="2800" dirty="0"/>
              <a:t> 35 e 75 </a:t>
            </a:r>
            <a:r>
              <a:rPr lang="en-US" altLang="pt-BR" sz="2800" dirty="0" err="1"/>
              <a:t>anos</a:t>
            </a:r>
            <a:r>
              <a:rPr lang="en-US" altLang="pt-BR" sz="2800" dirty="0"/>
              <a:t>, taxa de </a:t>
            </a:r>
            <a:r>
              <a:rPr lang="en-US" altLang="pt-BR" sz="2800" b="1" dirty="0" err="1"/>
              <a:t>mortalidade</a:t>
            </a:r>
            <a:r>
              <a:rPr lang="en-US" altLang="pt-BR" sz="2800" b="1" dirty="0"/>
              <a:t> </a:t>
            </a:r>
            <a:r>
              <a:rPr lang="en-US" altLang="pt-BR" sz="2800" b="1" dirty="0" err="1"/>
              <a:t>duas</a:t>
            </a:r>
            <a:r>
              <a:rPr lang="en-US" altLang="pt-BR" sz="2800" b="1" dirty="0"/>
              <a:t> </a:t>
            </a:r>
            <a:r>
              <a:rPr lang="en-US" altLang="pt-BR" sz="2800" b="1" dirty="0" err="1"/>
              <a:t>vezes</a:t>
            </a:r>
            <a:r>
              <a:rPr lang="en-US" altLang="pt-BR" sz="2800" b="1" dirty="0"/>
              <a:t> </a:t>
            </a:r>
            <a:r>
              <a:rPr lang="en-US" altLang="pt-BR" sz="2800" b="1" dirty="0" err="1"/>
              <a:t>menor</a:t>
            </a:r>
            <a:r>
              <a:rPr lang="en-US" altLang="pt-BR" sz="2800" b="1" dirty="0"/>
              <a:t> que a do </a:t>
            </a:r>
            <a:r>
              <a:rPr lang="en-US" altLang="pt-BR" sz="2800" b="1" dirty="0" err="1"/>
              <a:t>conjunto</a:t>
            </a:r>
            <a:r>
              <a:rPr lang="en-US" altLang="pt-BR" sz="2800" b="1" dirty="0"/>
              <a:t> dos </a:t>
            </a:r>
            <a:r>
              <a:rPr lang="en-US" altLang="pt-BR" sz="2800" b="1" dirty="0" err="1"/>
              <a:t>homens</a:t>
            </a:r>
            <a:r>
              <a:rPr lang="en-US" altLang="pt-BR" sz="2800" dirty="0"/>
              <a:t>.</a:t>
            </a:r>
          </a:p>
          <a:p>
            <a:pPr lvl="2" eaLnBrk="1" hangingPunct="1">
              <a:defRPr/>
            </a:pPr>
            <a:r>
              <a:rPr lang="en-US" altLang="pt-BR" sz="2800" b="1" dirty="0" err="1"/>
              <a:t>trabalhadores</a:t>
            </a:r>
            <a:r>
              <a:rPr lang="en-US" altLang="pt-BR" sz="2800" b="1" dirty="0"/>
              <a:t> </a:t>
            </a:r>
            <a:r>
              <a:rPr lang="en-US" altLang="pt-BR" sz="2800" b="1" dirty="0" err="1"/>
              <a:t>não</a:t>
            </a:r>
            <a:r>
              <a:rPr lang="en-US" altLang="pt-BR" sz="2800" b="1" dirty="0"/>
              <a:t> </a:t>
            </a:r>
            <a:r>
              <a:rPr lang="en-US" altLang="pt-BR" sz="2800" b="1" dirty="0" err="1"/>
              <a:t>especializados</a:t>
            </a:r>
            <a:r>
              <a:rPr lang="en-US" altLang="pt-BR" sz="2800" dirty="0"/>
              <a:t> a taxa de </a:t>
            </a:r>
            <a:r>
              <a:rPr lang="en-US" altLang="pt-BR" sz="2800" b="1" dirty="0" err="1"/>
              <a:t>mortalidade</a:t>
            </a:r>
            <a:r>
              <a:rPr lang="en-US" altLang="pt-BR" sz="2800" b="1" dirty="0"/>
              <a:t> é superior</a:t>
            </a:r>
            <a:r>
              <a:rPr lang="en-US" altLang="pt-BR" sz="2800" dirty="0"/>
              <a:t> </a:t>
            </a:r>
            <a:r>
              <a:rPr lang="en-US" altLang="pt-BR" sz="2800" dirty="0" err="1"/>
              <a:t>em</a:t>
            </a:r>
            <a:r>
              <a:rPr lang="en-US" altLang="pt-BR" sz="2800" dirty="0"/>
              <a:t> 50% à do total</a:t>
            </a:r>
            <a:r>
              <a:rPr lang="en-US" altLang="pt-BR" dirty="0"/>
              <a:t>.</a:t>
            </a:r>
          </a:p>
        </p:txBody>
      </p:sp>
    </p:spTree>
    <p:extLst>
      <p:ext uri="{BB962C8B-B14F-4D97-AF65-F5344CB8AC3E}">
        <p14:creationId xmlns:p14="http://schemas.microsoft.com/office/powerpoint/2010/main" val="25790010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209800" y="228600"/>
            <a:ext cx="7772400" cy="1143000"/>
          </a:xfrm>
        </p:spPr>
        <p:txBody>
          <a:bodyPr/>
          <a:lstStyle/>
          <a:p>
            <a:pPr eaLnBrk="1" hangingPunct="1">
              <a:defRPr/>
            </a:pPr>
            <a:r>
              <a:rPr lang="en-US" altLang="pt-BR" sz="3200" b="1"/>
              <a:t>VARIAVEL CLASSE SOCIAL</a:t>
            </a:r>
            <a:endParaRPr lang="en-US" altLang="pt-BR"/>
          </a:p>
        </p:txBody>
      </p:sp>
      <p:sp>
        <p:nvSpPr>
          <p:cNvPr id="15363" name="Rectangle 3"/>
          <p:cNvSpPr>
            <a:spLocks noGrp="1" noChangeArrowheads="1"/>
          </p:cNvSpPr>
          <p:nvPr>
            <p:ph type="body" idx="1"/>
          </p:nvPr>
        </p:nvSpPr>
        <p:spPr>
          <a:xfrm>
            <a:off x="330925" y="1752600"/>
            <a:ext cx="11425645" cy="3886200"/>
          </a:xfrm>
        </p:spPr>
        <p:txBody>
          <a:bodyPr/>
          <a:lstStyle/>
          <a:p>
            <a:pPr eaLnBrk="1" hangingPunct="1">
              <a:defRPr/>
            </a:pPr>
            <a:r>
              <a:rPr lang="en-US" altLang="pt-BR" sz="2800" dirty="0" err="1"/>
              <a:t>Estudos</a:t>
            </a:r>
            <a:r>
              <a:rPr lang="en-US" altLang="pt-BR" sz="2800" dirty="0"/>
              <a:t> </a:t>
            </a:r>
            <a:r>
              <a:rPr lang="en-US" altLang="pt-BR" sz="2800" dirty="0" err="1"/>
              <a:t>na</a:t>
            </a:r>
            <a:r>
              <a:rPr lang="en-US" altLang="pt-BR" sz="2800" dirty="0"/>
              <a:t> </a:t>
            </a:r>
            <a:r>
              <a:rPr lang="en-US" altLang="pt-BR" sz="2800" dirty="0" err="1"/>
              <a:t>Inglaterra</a:t>
            </a:r>
            <a:r>
              <a:rPr lang="en-US" altLang="pt-BR" sz="2800" dirty="0"/>
              <a:t> </a:t>
            </a:r>
            <a:r>
              <a:rPr lang="en-US" altLang="pt-BR" sz="2800" dirty="0" err="1"/>
              <a:t>demonstraram</a:t>
            </a:r>
            <a:r>
              <a:rPr lang="en-US" altLang="pt-BR" sz="2800" dirty="0"/>
              <a:t> que:</a:t>
            </a:r>
          </a:p>
          <a:p>
            <a:pPr lvl="1" eaLnBrk="1" hangingPunct="1">
              <a:defRPr/>
            </a:pPr>
            <a:r>
              <a:rPr lang="en-US" altLang="pt-BR" b="1" dirty="0" err="1"/>
              <a:t>variavel</a:t>
            </a:r>
            <a:r>
              <a:rPr lang="en-US" altLang="pt-BR" b="1" dirty="0"/>
              <a:t> “</a:t>
            </a:r>
            <a:r>
              <a:rPr lang="en-US" altLang="pt-BR" b="1" dirty="0" err="1"/>
              <a:t>classe</a:t>
            </a:r>
            <a:r>
              <a:rPr lang="en-US" altLang="pt-BR" b="1" dirty="0"/>
              <a:t> social” </a:t>
            </a:r>
            <a:r>
              <a:rPr lang="en-US" altLang="pt-BR" b="1" dirty="0" err="1"/>
              <a:t>influencia</a:t>
            </a:r>
            <a:r>
              <a:rPr lang="en-US" altLang="pt-BR" b="1" dirty="0"/>
              <a:t> </a:t>
            </a:r>
            <a:r>
              <a:rPr lang="en-US" altLang="pt-BR" b="1" dirty="0" err="1"/>
              <a:t>inumeráveis</a:t>
            </a:r>
            <a:r>
              <a:rPr lang="en-US" altLang="pt-BR" b="1" dirty="0"/>
              <a:t> </a:t>
            </a:r>
            <a:r>
              <a:rPr lang="en-US" altLang="pt-BR" b="1" dirty="0" err="1"/>
              <a:t>características</a:t>
            </a:r>
            <a:r>
              <a:rPr lang="en-US" altLang="pt-BR" b="1" dirty="0"/>
              <a:t> do </a:t>
            </a:r>
            <a:r>
              <a:rPr lang="en-US" altLang="pt-BR" b="1" dirty="0" err="1"/>
              <a:t>estado</a:t>
            </a:r>
            <a:r>
              <a:rPr lang="en-US" altLang="pt-BR" b="1" dirty="0"/>
              <a:t> de </a:t>
            </a:r>
            <a:r>
              <a:rPr lang="en-US" altLang="pt-BR" b="1" dirty="0" err="1"/>
              <a:t>saúde</a:t>
            </a:r>
            <a:r>
              <a:rPr lang="en-US" altLang="pt-BR" dirty="0"/>
              <a:t>:</a:t>
            </a:r>
          </a:p>
          <a:p>
            <a:pPr lvl="2" eaLnBrk="1" hangingPunct="1">
              <a:defRPr/>
            </a:pPr>
            <a:r>
              <a:rPr lang="en-US" altLang="pt-BR" sz="2800" dirty="0" err="1"/>
              <a:t>mortalidade</a:t>
            </a:r>
            <a:r>
              <a:rPr lang="en-US" altLang="pt-BR" sz="2800" dirty="0"/>
              <a:t>, </a:t>
            </a:r>
            <a:r>
              <a:rPr lang="en-US" altLang="pt-BR" sz="2800" dirty="0" err="1"/>
              <a:t>morbidade</a:t>
            </a:r>
            <a:r>
              <a:rPr lang="en-US" altLang="pt-BR" sz="2800" dirty="0"/>
              <a:t>, mas </a:t>
            </a:r>
            <a:r>
              <a:rPr lang="en-US" altLang="pt-BR" sz="2800" dirty="0" err="1"/>
              <a:t>também</a:t>
            </a:r>
            <a:r>
              <a:rPr lang="en-US" altLang="pt-BR" sz="2800" dirty="0"/>
              <a:t> </a:t>
            </a:r>
            <a:r>
              <a:rPr lang="en-US" altLang="pt-BR" sz="2800" dirty="0" err="1"/>
              <a:t>altura</a:t>
            </a:r>
            <a:r>
              <a:rPr lang="en-US" altLang="pt-BR" sz="2800" dirty="0"/>
              <a:t>, peso, </a:t>
            </a:r>
            <a:r>
              <a:rPr lang="en-US" altLang="pt-BR" sz="2800" dirty="0" err="1"/>
              <a:t>dentição</a:t>
            </a:r>
            <a:r>
              <a:rPr lang="en-US" altLang="pt-BR" sz="2800" dirty="0"/>
              <a:t>, </a:t>
            </a:r>
            <a:r>
              <a:rPr lang="en-US" altLang="pt-BR" sz="2800" dirty="0" err="1"/>
              <a:t>visão</a:t>
            </a:r>
            <a:r>
              <a:rPr lang="en-US" altLang="pt-BR" sz="2800" dirty="0"/>
              <a:t>, </a:t>
            </a:r>
            <a:r>
              <a:rPr lang="en-US" altLang="pt-BR" sz="2800" dirty="0" err="1"/>
              <a:t>natalidade</a:t>
            </a:r>
            <a:r>
              <a:rPr lang="en-US" altLang="pt-BR" sz="2800" dirty="0"/>
              <a:t>, </a:t>
            </a:r>
            <a:r>
              <a:rPr lang="en-US" altLang="pt-BR" sz="2800" dirty="0" err="1"/>
              <a:t>faltas</a:t>
            </a:r>
            <a:r>
              <a:rPr lang="en-US" altLang="pt-BR" sz="2800" dirty="0"/>
              <a:t> </a:t>
            </a:r>
            <a:r>
              <a:rPr lang="en-US" altLang="pt-BR" sz="2800" dirty="0" err="1"/>
              <a:t>ao</a:t>
            </a:r>
            <a:r>
              <a:rPr lang="en-US" altLang="pt-BR" sz="2800" dirty="0"/>
              <a:t> </a:t>
            </a:r>
            <a:r>
              <a:rPr lang="en-US" altLang="pt-BR" sz="2800" dirty="0" err="1"/>
              <a:t>trabalho</a:t>
            </a:r>
            <a:r>
              <a:rPr lang="en-US" altLang="pt-BR" sz="2800" dirty="0"/>
              <a:t>, </a:t>
            </a:r>
            <a:r>
              <a:rPr lang="en-US" altLang="pt-BR" sz="2800" dirty="0" err="1"/>
              <a:t>etc</a:t>
            </a:r>
            <a:endParaRPr lang="en-US" altLang="pt-BR" sz="2800" dirty="0"/>
          </a:p>
        </p:txBody>
      </p:sp>
    </p:spTree>
    <p:extLst>
      <p:ext uri="{BB962C8B-B14F-4D97-AF65-F5344CB8AC3E}">
        <p14:creationId xmlns:p14="http://schemas.microsoft.com/office/powerpoint/2010/main" val="41698562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209800" y="304800"/>
            <a:ext cx="7772400" cy="838200"/>
          </a:xfrm>
        </p:spPr>
        <p:txBody>
          <a:bodyPr/>
          <a:lstStyle/>
          <a:p>
            <a:pPr eaLnBrk="1" hangingPunct="1">
              <a:defRPr/>
            </a:pPr>
            <a:r>
              <a:rPr lang="en-US" altLang="pt-BR" sz="3200" b="1"/>
              <a:t>CONJUNTO DE INDICADORES</a:t>
            </a:r>
            <a:endParaRPr lang="en-US" altLang="pt-BR"/>
          </a:p>
        </p:txBody>
      </p:sp>
      <p:sp>
        <p:nvSpPr>
          <p:cNvPr id="16387" name="Rectangle 3"/>
          <p:cNvSpPr>
            <a:spLocks noGrp="1" noChangeArrowheads="1"/>
          </p:cNvSpPr>
          <p:nvPr>
            <p:ph type="body" idx="1"/>
          </p:nvPr>
        </p:nvSpPr>
        <p:spPr>
          <a:xfrm>
            <a:off x="348343" y="1295400"/>
            <a:ext cx="11425646" cy="4800600"/>
          </a:xfrm>
        </p:spPr>
        <p:txBody>
          <a:bodyPr/>
          <a:lstStyle/>
          <a:p>
            <a:pPr eaLnBrk="1" hangingPunct="1">
              <a:defRPr/>
            </a:pPr>
            <a:r>
              <a:rPr lang="en-US" altLang="pt-BR" sz="2800" dirty="0" err="1"/>
              <a:t>Autores</a:t>
            </a:r>
            <a:r>
              <a:rPr lang="en-US" altLang="pt-BR" sz="2800" dirty="0"/>
              <a:t> (Sally </a:t>
            </a:r>
            <a:r>
              <a:rPr lang="en-US" altLang="pt-BR" sz="2800" dirty="0" err="1"/>
              <a:t>Maclntyre</a:t>
            </a:r>
            <a:r>
              <a:rPr lang="en-US" altLang="pt-BR" sz="2800" dirty="0"/>
              <a:t>) </a:t>
            </a:r>
            <a:r>
              <a:rPr lang="en-US" altLang="pt-BR" sz="2800" dirty="0" err="1"/>
              <a:t>rompem</a:t>
            </a:r>
            <a:r>
              <a:rPr lang="en-US" altLang="pt-BR" sz="2800" dirty="0"/>
              <a:t> com o </a:t>
            </a:r>
            <a:r>
              <a:rPr lang="en-US" altLang="pt-BR" sz="2800" dirty="0" err="1"/>
              <a:t>conceito</a:t>
            </a:r>
            <a:r>
              <a:rPr lang="en-US" altLang="pt-BR" sz="2800" dirty="0"/>
              <a:t> de </a:t>
            </a:r>
            <a:r>
              <a:rPr lang="en-US" altLang="pt-BR" sz="2800" i="1" dirty="0" err="1"/>
              <a:t>desigualdade</a:t>
            </a:r>
            <a:r>
              <a:rPr lang="en-US" altLang="pt-BR" sz="2800" i="1" dirty="0"/>
              <a:t> social </a:t>
            </a:r>
            <a:r>
              <a:rPr lang="en-US" altLang="pt-BR" sz="2800" i="1" dirty="0" err="1"/>
              <a:t>em</a:t>
            </a:r>
            <a:r>
              <a:rPr lang="en-US" altLang="pt-BR" sz="2800" i="1" dirty="0"/>
              <a:t> </a:t>
            </a:r>
            <a:r>
              <a:rPr lang="en-US" altLang="pt-BR" sz="2800" i="1" dirty="0" err="1"/>
              <a:t>matéria</a:t>
            </a:r>
            <a:r>
              <a:rPr lang="en-US" altLang="pt-BR" sz="2800" i="1" dirty="0"/>
              <a:t> de </a:t>
            </a:r>
            <a:r>
              <a:rPr lang="en-US" altLang="pt-BR" sz="2800" i="1" dirty="0" err="1"/>
              <a:t>saúde</a:t>
            </a:r>
            <a:r>
              <a:rPr lang="en-US" altLang="pt-BR" sz="2800" dirty="0"/>
              <a:t> e </a:t>
            </a:r>
            <a:r>
              <a:rPr lang="en-US" altLang="pt-BR" sz="2800" dirty="0" err="1"/>
              <a:t>propõe</a:t>
            </a:r>
            <a:r>
              <a:rPr lang="en-US" altLang="pt-BR" sz="2800" dirty="0"/>
              <a:t> o </a:t>
            </a:r>
            <a:r>
              <a:rPr lang="en-US" altLang="pt-BR" sz="2800" dirty="0" err="1"/>
              <a:t>termo</a:t>
            </a:r>
            <a:r>
              <a:rPr lang="en-US" altLang="pt-BR" sz="2800" dirty="0"/>
              <a:t> </a:t>
            </a:r>
            <a:r>
              <a:rPr lang="en-US" altLang="pt-BR" sz="2800" b="1" i="1" dirty="0"/>
              <a:t>“</a:t>
            </a:r>
            <a:r>
              <a:rPr lang="en-US" altLang="pt-BR" sz="2800" b="1" i="1" dirty="0" err="1"/>
              <a:t>definição</a:t>
            </a:r>
            <a:r>
              <a:rPr lang="en-US" altLang="pt-BR" sz="2800" b="1" i="1" dirty="0"/>
              <a:t> da </a:t>
            </a:r>
            <a:r>
              <a:rPr lang="en-US" altLang="pt-BR" sz="2800" b="1" i="1" dirty="0" err="1"/>
              <a:t>saúde</a:t>
            </a:r>
            <a:r>
              <a:rPr lang="en-US" altLang="pt-BR" sz="2800" b="1" i="1" dirty="0"/>
              <a:t> pela </a:t>
            </a:r>
            <a:r>
              <a:rPr lang="en-US" altLang="pt-BR" sz="2800" b="1" i="1" dirty="0" err="1"/>
              <a:t>posição</a:t>
            </a:r>
            <a:r>
              <a:rPr lang="en-US" altLang="pt-BR" sz="2800" b="1" i="1" dirty="0"/>
              <a:t> social”.</a:t>
            </a:r>
          </a:p>
          <a:p>
            <a:pPr eaLnBrk="1" hangingPunct="1">
              <a:buFont typeface="Wingdings" panose="05000000000000000000" pitchFamily="2" charset="2"/>
              <a:buNone/>
              <a:defRPr/>
            </a:pPr>
            <a:endParaRPr lang="en-US" altLang="pt-BR" sz="2800" b="1" i="1" dirty="0"/>
          </a:p>
          <a:p>
            <a:pPr eaLnBrk="1" hangingPunct="1">
              <a:defRPr/>
            </a:pPr>
            <a:r>
              <a:rPr lang="en-US" altLang="pt-BR" sz="2800" dirty="0"/>
              <a:t>Um </a:t>
            </a:r>
            <a:r>
              <a:rPr lang="en-US" altLang="pt-BR" sz="2800" b="1" dirty="0" err="1"/>
              <a:t>fator</a:t>
            </a:r>
            <a:r>
              <a:rPr lang="en-US" altLang="pt-BR" sz="2800" b="1" dirty="0"/>
              <a:t> </a:t>
            </a:r>
            <a:r>
              <a:rPr lang="en-US" altLang="pt-BR" sz="2800" b="1" dirty="0" err="1"/>
              <a:t>isolado</a:t>
            </a:r>
            <a:r>
              <a:rPr lang="en-US" altLang="pt-BR" sz="2800" b="1" dirty="0"/>
              <a:t>, </a:t>
            </a:r>
            <a:r>
              <a:rPr lang="en-US" altLang="pt-BR" sz="2800" b="1" dirty="0" err="1"/>
              <a:t>não</a:t>
            </a:r>
            <a:r>
              <a:rPr lang="en-US" altLang="pt-BR" sz="2800" b="1" dirty="0"/>
              <a:t> </a:t>
            </a:r>
            <a:r>
              <a:rPr lang="en-US" altLang="pt-BR" sz="2800" b="1" dirty="0" err="1"/>
              <a:t>pode</a:t>
            </a:r>
            <a:r>
              <a:rPr lang="en-US" altLang="pt-BR" sz="2800" b="1" dirty="0"/>
              <a:t> </a:t>
            </a:r>
            <a:r>
              <a:rPr lang="en-US" altLang="pt-BR" sz="2800" b="1" dirty="0" err="1"/>
              <a:t>explicar</a:t>
            </a:r>
            <a:r>
              <a:rPr lang="en-US" altLang="pt-BR" sz="2800" b="1" dirty="0"/>
              <a:t> a </a:t>
            </a:r>
            <a:r>
              <a:rPr lang="en-US" altLang="pt-BR" sz="2800" b="1" dirty="0" err="1"/>
              <a:t>variação</a:t>
            </a:r>
            <a:r>
              <a:rPr lang="en-US" altLang="pt-BR" sz="2800" b="1" dirty="0"/>
              <a:t> </a:t>
            </a:r>
            <a:r>
              <a:rPr lang="en-US" altLang="pt-BR" sz="2800" b="1" dirty="0" err="1"/>
              <a:t>nos</a:t>
            </a:r>
            <a:r>
              <a:rPr lang="en-US" altLang="pt-BR" sz="2800" b="1" dirty="0"/>
              <a:t> </a:t>
            </a:r>
            <a:r>
              <a:rPr lang="en-US" altLang="pt-BR" sz="2800" b="1" dirty="0" err="1"/>
              <a:t>estados</a:t>
            </a:r>
            <a:r>
              <a:rPr lang="en-US" altLang="pt-BR" sz="2800" b="1" dirty="0"/>
              <a:t> de </a:t>
            </a:r>
            <a:r>
              <a:rPr lang="en-US" altLang="pt-BR" sz="2800" b="1" dirty="0" err="1"/>
              <a:t>saúde</a:t>
            </a:r>
            <a:r>
              <a:rPr lang="en-US" altLang="pt-BR" sz="2800" dirty="0"/>
              <a:t>. </a:t>
            </a:r>
            <a:r>
              <a:rPr lang="en-US" altLang="pt-BR" sz="2800" dirty="0" err="1"/>
              <a:t>Há</a:t>
            </a:r>
            <a:r>
              <a:rPr lang="en-US" altLang="pt-BR" sz="2800" dirty="0"/>
              <a:t> que se </a:t>
            </a:r>
            <a:r>
              <a:rPr lang="en-US" altLang="pt-BR" sz="2800" dirty="0" err="1"/>
              <a:t>considerar</a:t>
            </a:r>
            <a:r>
              <a:rPr lang="en-US" altLang="pt-BR" sz="2800" dirty="0"/>
              <a:t> </a:t>
            </a:r>
            <a:r>
              <a:rPr lang="en-US" altLang="pt-BR" sz="2800" dirty="0" err="1"/>
              <a:t>todos</a:t>
            </a:r>
            <a:r>
              <a:rPr lang="en-US" altLang="pt-BR" sz="2800" dirty="0"/>
              <a:t> </a:t>
            </a:r>
            <a:r>
              <a:rPr lang="en-US" altLang="pt-BR" sz="2800" dirty="0" err="1"/>
              <a:t>os</a:t>
            </a:r>
            <a:r>
              <a:rPr lang="en-US" altLang="pt-BR" sz="2800" dirty="0"/>
              <a:t> </a:t>
            </a:r>
            <a:r>
              <a:rPr lang="en-US" altLang="pt-BR" sz="2800" dirty="0" err="1"/>
              <a:t>elementos</a:t>
            </a:r>
            <a:r>
              <a:rPr lang="en-US" altLang="pt-BR" sz="2800" dirty="0"/>
              <a:t> </a:t>
            </a:r>
            <a:r>
              <a:rPr lang="en-US" altLang="pt-BR" sz="2800" dirty="0" err="1"/>
              <a:t>definidores</a:t>
            </a:r>
            <a:r>
              <a:rPr lang="en-US" altLang="pt-BR" sz="2800" dirty="0"/>
              <a:t> da </a:t>
            </a:r>
            <a:r>
              <a:rPr lang="en-US" altLang="pt-BR" sz="2800" dirty="0" err="1"/>
              <a:t>posição</a:t>
            </a:r>
            <a:r>
              <a:rPr lang="en-US" altLang="pt-BR" sz="2800" dirty="0"/>
              <a:t> social do </a:t>
            </a:r>
            <a:r>
              <a:rPr lang="en-US" altLang="pt-BR" sz="2800" dirty="0" err="1"/>
              <a:t>indivíduo</a:t>
            </a:r>
            <a:r>
              <a:rPr lang="en-US" altLang="pt-BR" sz="2800" dirty="0"/>
              <a:t> </a:t>
            </a:r>
            <a:r>
              <a:rPr lang="en-US" altLang="pt-BR" sz="2800" dirty="0" err="1"/>
              <a:t>na</a:t>
            </a:r>
            <a:r>
              <a:rPr lang="en-US" altLang="pt-BR" sz="2800" dirty="0"/>
              <a:t> </a:t>
            </a:r>
            <a:r>
              <a:rPr lang="en-US" altLang="pt-BR" sz="2800" dirty="0" err="1"/>
              <a:t>sociedade</a:t>
            </a:r>
            <a:r>
              <a:rPr lang="en-US" altLang="pt-BR" sz="2800" dirty="0"/>
              <a:t>: </a:t>
            </a:r>
            <a:r>
              <a:rPr lang="en-US" altLang="pt-BR" sz="2800" dirty="0" err="1"/>
              <a:t>sexo</a:t>
            </a:r>
            <a:r>
              <a:rPr lang="en-US" altLang="pt-BR" sz="2800" dirty="0"/>
              <a:t>, </a:t>
            </a:r>
            <a:r>
              <a:rPr lang="en-US" altLang="pt-BR" sz="2800" dirty="0" err="1"/>
              <a:t>origem</a:t>
            </a:r>
            <a:r>
              <a:rPr lang="en-US" altLang="pt-BR" sz="2800" dirty="0"/>
              <a:t> </a:t>
            </a:r>
            <a:r>
              <a:rPr lang="en-US" altLang="pt-BR" sz="2800" dirty="0" err="1"/>
              <a:t>geográfica</a:t>
            </a:r>
            <a:r>
              <a:rPr lang="en-US" altLang="pt-BR" sz="2800" dirty="0"/>
              <a:t>, </a:t>
            </a:r>
            <a:r>
              <a:rPr lang="en-US" altLang="pt-BR" sz="2800" dirty="0" err="1"/>
              <a:t>domicílio</a:t>
            </a:r>
            <a:r>
              <a:rPr lang="en-US" altLang="pt-BR" sz="2800" dirty="0"/>
              <a:t>, </a:t>
            </a:r>
            <a:r>
              <a:rPr lang="en-US" altLang="pt-BR" sz="2800" dirty="0" err="1"/>
              <a:t>estado</a:t>
            </a:r>
            <a:r>
              <a:rPr lang="en-US" altLang="pt-BR" sz="2800" dirty="0"/>
              <a:t> civil, etc.</a:t>
            </a:r>
          </a:p>
        </p:txBody>
      </p:sp>
    </p:spTree>
    <p:extLst>
      <p:ext uri="{BB962C8B-B14F-4D97-AF65-F5344CB8AC3E}">
        <p14:creationId xmlns:p14="http://schemas.microsoft.com/office/powerpoint/2010/main" val="13562819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209800" y="0"/>
            <a:ext cx="7772400" cy="1371600"/>
          </a:xfrm>
        </p:spPr>
        <p:txBody>
          <a:bodyPr/>
          <a:lstStyle/>
          <a:p>
            <a:pPr eaLnBrk="1" hangingPunct="1">
              <a:defRPr/>
            </a:pPr>
            <a:r>
              <a:rPr lang="en-US" altLang="pt-BR" sz="3200" b="1"/>
              <a:t>AS EXPLICAÇÕES DOS DIFERENTES ESTADOS DE SAÚDE</a:t>
            </a:r>
            <a:endParaRPr lang="en-US" altLang="pt-BR"/>
          </a:p>
        </p:txBody>
      </p:sp>
      <p:sp>
        <p:nvSpPr>
          <p:cNvPr id="17411" name="Rectangle 3"/>
          <p:cNvSpPr>
            <a:spLocks noGrp="1" noChangeArrowheads="1"/>
          </p:cNvSpPr>
          <p:nvPr>
            <p:ph type="body" idx="1"/>
          </p:nvPr>
        </p:nvSpPr>
        <p:spPr>
          <a:xfrm>
            <a:off x="252549" y="1447800"/>
            <a:ext cx="11573691" cy="4953000"/>
          </a:xfrm>
        </p:spPr>
        <p:txBody>
          <a:bodyPr/>
          <a:lstStyle/>
          <a:p>
            <a:pPr eaLnBrk="1" hangingPunct="1">
              <a:lnSpc>
                <a:spcPct val="90000"/>
              </a:lnSpc>
              <a:defRPr/>
            </a:pPr>
            <a:r>
              <a:rPr lang="en-US" altLang="pt-BR" sz="2800" b="1" dirty="0" err="1"/>
              <a:t>Explicação</a:t>
            </a:r>
            <a:r>
              <a:rPr lang="en-US" altLang="pt-BR" sz="2800" b="1" dirty="0"/>
              <a:t> </a:t>
            </a:r>
            <a:r>
              <a:rPr lang="en-US" altLang="pt-BR" sz="2800" b="1" dirty="0" err="1"/>
              <a:t>clássica</a:t>
            </a:r>
            <a:r>
              <a:rPr lang="en-US" altLang="pt-BR" sz="2800" b="1" dirty="0"/>
              <a:t>: </a:t>
            </a:r>
            <a:r>
              <a:rPr lang="en-US" altLang="pt-BR" sz="2800" b="1" dirty="0" err="1"/>
              <a:t>processo</a:t>
            </a:r>
            <a:r>
              <a:rPr lang="en-US" altLang="pt-BR" sz="2800" b="1" dirty="0"/>
              <a:t> de </a:t>
            </a:r>
            <a:r>
              <a:rPr lang="en-US" altLang="pt-BR" sz="2800" b="1" dirty="0" err="1"/>
              <a:t>seleção</a:t>
            </a:r>
            <a:r>
              <a:rPr lang="en-US" altLang="pt-BR" sz="2800" b="1" dirty="0"/>
              <a:t> social </a:t>
            </a:r>
            <a:r>
              <a:rPr lang="en-US" altLang="pt-BR" sz="2800" b="1" dirty="0" err="1"/>
              <a:t>promovendo</a:t>
            </a:r>
            <a:r>
              <a:rPr lang="en-US" altLang="pt-BR" sz="2800" b="1" dirty="0"/>
              <a:t> </a:t>
            </a:r>
            <a:r>
              <a:rPr lang="en-US" altLang="pt-BR" sz="2800" b="1" dirty="0" err="1"/>
              <a:t>indivíduos</a:t>
            </a:r>
            <a:r>
              <a:rPr lang="en-US" altLang="pt-BR" sz="2800" b="1" dirty="0"/>
              <a:t> </a:t>
            </a:r>
            <a:r>
              <a:rPr lang="en-US" altLang="pt-BR" sz="2800" b="1" dirty="0" err="1"/>
              <a:t>em</a:t>
            </a:r>
            <a:r>
              <a:rPr lang="en-US" altLang="pt-BR" sz="2800" b="1" dirty="0"/>
              <a:t> </a:t>
            </a:r>
            <a:r>
              <a:rPr lang="en-US" altLang="pt-BR" sz="2800" b="1" dirty="0" err="1"/>
              <a:t>melhores</a:t>
            </a:r>
            <a:r>
              <a:rPr lang="en-US" altLang="pt-BR" sz="2800" b="1" dirty="0"/>
              <a:t> </a:t>
            </a:r>
            <a:r>
              <a:rPr lang="en-US" altLang="pt-BR" sz="2800" b="1" dirty="0" err="1"/>
              <a:t>condições</a:t>
            </a:r>
            <a:r>
              <a:rPr lang="en-US" altLang="pt-BR" sz="2800" b="1" dirty="0"/>
              <a:t> de </a:t>
            </a:r>
            <a:r>
              <a:rPr lang="en-US" altLang="pt-BR" sz="2800" b="1" dirty="0" err="1"/>
              <a:t>saúde</a:t>
            </a:r>
            <a:r>
              <a:rPr lang="en-US" altLang="pt-BR" sz="2800" b="1" dirty="0"/>
              <a:t> a </a:t>
            </a:r>
            <a:r>
              <a:rPr lang="en-US" altLang="pt-BR" sz="2800" b="1" dirty="0" err="1"/>
              <a:t>categorias</a:t>
            </a:r>
            <a:r>
              <a:rPr lang="en-US" altLang="pt-BR" sz="2800" b="1" dirty="0"/>
              <a:t> </a:t>
            </a:r>
            <a:r>
              <a:rPr lang="en-US" altLang="pt-BR" sz="2800" b="1" dirty="0" err="1"/>
              <a:t>superiores</a:t>
            </a:r>
            <a:r>
              <a:rPr lang="en-US" altLang="pt-BR" sz="2800" b="1" dirty="0"/>
              <a:t>.</a:t>
            </a:r>
          </a:p>
          <a:p>
            <a:pPr eaLnBrk="1" hangingPunct="1">
              <a:lnSpc>
                <a:spcPct val="90000"/>
              </a:lnSpc>
              <a:defRPr/>
            </a:pPr>
            <a:r>
              <a:rPr lang="en-US" altLang="pt-BR" sz="2800" dirty="0" err="1"/>
              <a:t>Estudos</a:t>
            </a:r>
            <a:r>
              <a:rPr lang="en-US" altLang="pt-BR" sz="2800" dirty="0"/>
              <a:t> </a:t>
            </a:r>
            <a:r>
              <a:rPr lang="en-US" altLang="pt-BR" sz="2800" dirty="0" err="1"/>
              <a:t>mostram</a:t>
            </a:r>
            <a:r>
              <a:rPr lang="en-US" altLang="pt-BR" sz="2800" dirty="0"/>
              <a:t>:</a:t>
            </a:r>
          </a:p>
          <a:p>
            <a:pPr lvl="1" eaLnBrk="1" hangingPunct="1">
              <a:lnSpc>
                <a:spcPct val="90000"/>
              </a:lnSpc>
              <a:defRPr/>
            </a:pPr>
            <a:r>
              <a:rPr lang="en-US" altLang="pt-BR" dirty="0" err="1"/>
              <a:t>relação</a:t>
            </a:r>
            <a:r>
              <a:rPr lang="en-US" altLang="pt-BR" dirty="0"/>
              <a:t> entre </a:t>
            </a:r>
            <a:r>
              <a:rPr lang="en-US" altLang="pt-BR" dirty="0" err="1"/>
              <a:t>posição</a:t>
            </a:r>
            <a:r>
              <a:rPr lang="en-US" altLang="pt-BR" dirty="0"/>
              <a:t> </a:t>
            </a:r>
            <a:r>
              <a:rPr lang="en-US" altLang="pt-BR" dirty="0" err="1"/>
              <a:t>conquistada</a:t>
            </a:r>
            <a:r>
              <a:rPr lang="en-US" altLang="pt-BR" dirty="0"/>
              <a:t> </a:t>
            </a:r>
            <a:r>
              <a:rPr lang="en-US" altLang="pt-BR" dirty="0" err="1"/>
              <a:t>na</a:t>
            </a:r>
            <a:r>
              <a:rPr lang="en-US" altLang="pt-BR" dirty="0"/>
              <a:t> </a:t>
            </a:r>
            <a:r>
              <a:rPr lang="en-US" altLang="pt-BR" dirty="0" err="1"/>
              <a:t>idade</a:t>
            </a:r>
            <a:r>
              <a:rPr lang="en-US" altLang="pt-BR" dirty="0"/>
              <a:t> </a:t>
            </a:r>
            <a:r>
              <a:rPr lang="en-US" altLang="pt-BR" dirty="0" err="1"/>
              <a:t>adulta</a:t>
            </a:r>
            <a:r>
              <a:rPr lang="en-US" altLang="pt-BR" dirty="0"/>
              <a:t> e </a:t>
            </a:r>
            <a:r>
              <a:rPr lang="en-US" altLang="pt-BR" dirty="0" err="1"/>
              <a:t>estado</a:t>
            </a:r>
            <a:r>
              <a:rPr lang="en-US" altLang="pt-BR" dirty="0"/>
              <a:t> de </a:t>
            </a:r>
            <a:r>
              <a:rPr lang="en-US" altLang="pt-BR" dirty="0" err="1"/>
              <a:t>saúde</a:t>
            </a:r>
            <a:r>
              <a:rPr lang="en-US" altLang="pt-BR" dirty="0"/>
              <a:t> </a:t>
            </a:r>
            <a:r>
              <a:rPr lang="en-US" altLang="pt-BR" dirty="0" err="1"/>
              <a:t>na</a:t>
            </a:r>
            <a:r>
              <a:rPr lang="en-US" altLang="pt-BR" dirty="0"/>
              <a:t> </a:t>
            </a:r>
            <a:r>
              <a:rPr lang="en-US" altLang="pt-BR" dirty="0" err="1"/>
              <a:t>infância</a:t>
            </a:r>
            <a:r>
              <a:rPr lang="en-US" altLang="pt-BR" dirty="0"/>
              <a:t>.</a:t>
            </a:r>
          </a:p>
          <a:p>
            <a:pPr lvl="1" eaLnBrk="1" hangingPunct="1">
              <a:lnSpc>
                <a:spcPct val="90000"/>
              </a:lnSpc>
              <a:defRPr/>
            </a:pPr>
            <a:r>
              <a:rPr lang="en-US" altLang="pt-BR" dirty="0" err="1"/>
              <a:t>ligação</a:t>
            </a:r>
            <a:r>
              <a:rPr lang="en-US" altLang="pt-BR" dirty="0"/>
              <a:t> entre o </a:t>
            </a:r>
            <a:r>
              <a:rPr lang="en-US" altLang="pt-BR" dirty="0" err="1"/>
              <a:t>estado</a:t>
            </a:r>
            <a:r>
              <a:rPr lang="en-US" altLang="pt-BR" dirty="0"/>
              <a:t> </a:t>
            </a:r>
            <a:r>
              <a:rPr lang="en-US" altLang="pt-BR" dirty="0" err="1"/>
              <a:t>precário</a:t>
            </a:r>
            <a:r>
              <a:rPr lang="en-US" altLang="pt-BR" dirty="0"/>
              <a:t> de </a:t>
            </a:r>
            <a:r>
              <a:rPr lang="en-US" altLang="pt-BR" dirty="0" err="1"/>
              <a:t>saúde</a:t>
            </a:r>
            <a:r>
              <a:rPr lang="en-US" altLang="pt-BR" dirty="0"/>
              <a:t> </a:t>
            </a:r>
            <a:r>
              <a:rPr lang="en-US" altLang="pt-BR" dirty="0" err="1"/>
              <a:t>na</a:t>
            </a:r>
            <a:r>
              <a:rPr lang="en-US" altLang="pt-BR" dirty="0"/>
              <a:t> </a:t>
            </a:r>
            <a:r>
              <a:rPr lang="en-US" altLang="pt-BR" dirty="0" err="1"/>
              <a:t>infância</a:t>
            </a:r>
            <a:r>
              <a:rPr lang="en-US" altLang="pt-BR" dirty="0"/>
              <a:t> e </a:t>
            </a:r>
            <a:r>
              <a:rPr lang="en-US" altLang="pt-BR" dirty="0" err="1"/>
              <a:t>trajetória</a:t>
            </a:r>
            <a:r>
              <a:rPr lang="en-US" altLang="pt-BR" dirty="0"/>
              <a:t> </a:t>
            </a:r>
            <a:r>
              <a:rPr lang="en-US" altLang="pt-BR" dirty="0" err="1"/>
              <a:t>descendente</a:t>
            </a:r>
            <a:r>
              <a:rPr lang="en-US" altLang="pt-BR" dirty="0"/>
              <a:t> </a:t>
            </a:r>
            <a:r>
              <a:rPr lang="en-US" altLang="pt-BR" dirty="0" err="1"/>
              <a:t>na</a:t>
            </a:r>
            <a:r>
              <a:rPr lang="en-US" altLang="pt-BR" dirty="0"/>
              <a:t> </a:t>
            </a:r>
            <a:r>
              <a:rPr lang="en-US" altLang="pt-BR" dirty="0" err="1"/>
              <a:t>escala</a:t>
            </a:r>
            <a:r>
              <a:rPr lang="en-US" altLang="pt-BR" dirty="0"/>
              <a:t> social </a:t>
            </a:r>
            <a:r>
              <a:rPr lang="en-US" altLang="pt-BR" dirty="0" err="1"/>
              <a:t>em</a:t>
            </a:r>
            <a:r>
              <a:rPr lang="en-US" altLang="pt-BR" dirty="0"/>
              <a:t> </a:t>
            </a:r>
            <a:r>
              <a:rPr lang="en-US" altLang="pt-BR" dirty="0" err="1"/>
              <a:t>relação</a:t>
            </a:r>
            <a:r>
              <a:rPr lang="en-US" altLang="pt-BR" dirty="0"/>
              <a:t> </a:t>
            </a:r>
            <a:r>
              <a:rPr lang="en-US" altLang="pt-BR" dirty="0" err="1"/>
              <a:t>ao</a:t>
            </a:r>
            <a:r>
              <a:rPr lang="en-US" altLang="pt-BR" dirty="0"/>
              <a:t> </a:t>
            </a:r>
            <a:r>
              <a:rPr lang="en-US" altLang="pt-BR" dirty="0" err="1"/>
              <a:t>seu</a:t>
            </a:r>
            <a:r>
              <a:rPr lang="en-US" altLang="pt-BR" dirty="0"/>
              <a:t> </a:t>
            </a:r>
            <a:r>
              <a:rPr lang="en-US" altLang="pt-BR" dirty="0" err="1"/>
              <a:t>lugar</a:t>
            </a:r>
            <a:r>
              <a:rPr lang="en-US" altLang="pt-BR" dirty="0"/>
              <a:t> de </a:t>
            </a:r>
            <a:r>
              <a:rPr lang="en-US" altLang="pt-BR" dirty="0" err="1"/>
              <a:t>origem</a:t>
            </a:r>
            <a:r>
              <a:rPr lang="en-US" altLang="pt-BR" dirty="0"/>
              <a:t>.</a:t>
            </a:r>
            <a:endParaRPr lang="en-US" altLang="pt-BR" sz="2400" dirty="0"/>
          </a:p>
          <a:p>
            <a:pPr eaLnBrk="1" hangingPunct="1">
              <a:lnSpc>
                <a:spcPct val="90000"/>
              </a:lnSpc>
              <a:defRPr/>
            </a:pPr>
            <a:r>
              <a:rPr lang="en-US" altLang="pt-BR" sz="2800" dirty="0" err="1"/>
              <a:t>Dificil</a:t>
            </a:r>
            <a:r>
              <a:rPr lang="en-US" altLang="pt-BR" sz="2800" dirty="0"/>
              <a:t> </a:t>
            </a:r>
            <a:r>
              <a:rPr lang="en-US" altLang="pt-BR" sz="2800" dirty="0" err="1"/>
              <a:t>demonstrar</a:t>
            </a:r>
            <a:r>
              <a:rPr lang="en-US" altLang="pt-BR" sz="2800" dirty="0"/>
              <a:t> </a:t>
            </a:r>
            <a:r>
              <a:rPr lang="en-US" altLang="pt-BR" sz="2800" dirty="0" err="1"/>
              <a:t>sua</a:t>
            </a:r>
            <a:r>
              <a:rPr lang="en-US" altLang="pt-BR" sz="2800" dirty="0"/>
              <a:t> </a:t>
            </a:r>
            <a:r>
              <a:rPr lang="en-US" altLang="pt-BR" sz="2800" dirty="0" err="1"/>
              <a:t>existência</a:t>
            </a:r>
            <a:r>
              <a:rPr lang="en-US" altLang="pt-BR" sz="2800" dirty="0"/>
              <a:t> e </a:t>
            </a:r>
            <a:r>
              <a:rPr lang="en-US" altLang="pt-BR" sz="2800" dirty="0" err="1"/>
              <a:t>analisa</a:t>
            </a:r>
            <a:r>
              <a:rPr lang="en-US" altLang="pt-BR" sz="2800" dirty="0"/>
              <a:t>-las </a:t>
            </a:r>
            <a:r>
              <a:rPr lang="en-US" altLang="pt-BR" sz="2800" dirty="0" err="1"/>
              <a:t>em</a:t>
            </a:r>
            <a:r>
              <a:rPr lang="en-US" altLang="pt-BR" sz="2800" dirty="0"/>
              <a:t> </a:t>
            </a:r>
            <a:r>
              <a:rPr lang="en-US" altLang="pt-BR" sz="2800" dirty="0" err="1"/>
              <a:t>detalhe</a:t>
            </a:r>
            <a:r>
              <a:rPr lang="en-US" altLang="pt-BR" sz="2800" dirty="0"/>
              <a:t>.</a:t>
            </a:r>
            <a:endParaRPr lang="en-US" altLang="pt-BR" dirty="0"/>
          </a:p>
        </p:txBody>
      </p:sp>
    </p:spTree>
    <p:extLst>
      <p:ext uri="{BB962C8B-B14F-4D97-AF65-F5344CB8AC3E}">
        <p14:creationId xmlns:p14="http://schemas.microsoft.com/office/powerpoint/2010/main" val="2079186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2209800" y="457201"/>
            <a:ext cx="7772400" cy="665163"/>
          </a:xfrm>
        </p:spPr>
        <p:txBody>
          <a:bodyPr/>
          <a:lstStyle/>
          <a:p>
            <a:pPr eaLnBrk="1" hangingPunct="1">
              <a:defRPr/>
            </a:pPr>
            <a:r>
              <a:rPr lang="en-US" altLang="pt-BR" sz="3200" b="1"/>
              <a:t>GRUPO</a:t>
            </a:r>
            <a:endParaRPr lang="en-US" altLang="pt-BR"/>
          </a:p>
        </p:txBody>
      </p:sp>
      <p:sp>
        <p:nvSpPr>
          <p:cNvPr id="40963" name="Rectangle 3"/>
          <p:cNvSpPr>
            <a:spLocks noGrp="1" noChangeArrowheads="1"/>
          </p:cNvSpPr>
          <p:nvPr>
            <p:ph type="body" idx="1"/>
          </p:nvPr>
        </p:nvSpPr>
        <p:spPr>
          <a:xfrm>
            <a:off x="766354" y="1676400"/>
            <a:ext cx="10877006" cy="4419600"/>
          </a:xfrm>
        </p:spPr>
        <p:txBody>
          <a:bodyPr/>
          <a:lstStyle/>
          <a:p>
            <a:pPr eaLnBrk="1" hangingPunct="1">
              <a:defRPr/>
            </a:pPr>
            <a:r>
              <a:rPr lang="en-US" altLang="pt-BR" sz="2800" dirty="0" err="1"/>
              <a:t>Demonstram</a:t>
            </a:r>
            <a:r>
              <a:rPr lang="en-US" altLang="pt-BR" sz="2800" dirty="0"/>
              <a:t> </a:t>
            </a:r>
            <a:r>
              <a:rPr lang="en-US" altLang="pt-BR" sz="2800" dirty="0" err="1"/>
              <a:t>ainda</a:t>
            </a:r>
            <a:r>
              <a:rPr lang="en-US" altLang="pt-BR" sz="2800" dirty="0"/>
              <a:t> que as </a:t>
            </a:r>
            <a:r>
              <a:rPr lang="en-US" altLang="pt-BR" sz="2800" dirty="0" err="1"/>
              <a:t>sensações</a:t>
            </a:r>
            <a:r>
              <a:rPr lang="en-US" altLang="pt-BR" sz="2800" dirty="0"/>
              <a:t> de </a:t>
            </a:r>
            <a:r>
              <a:rPr lang="en-US" altLang="pt-BR" sz="2800" dirty="0" err="1"/>
              <a:t>dor</a:t>
            </a:r>
            <a:r>
              <a:rPr lang="en-US" altLang="pt-BR" sz="2800" dirty="0"/>
              <a:t> </a:t>
            </a:r>
            <a:r>
              <a:rPr lang="en-US" altLang="pt-BR" sz="2800" dirty="0" err="1"/>
              <a:t>ou</a:t>
            </a:r>
            <a:r>
              <a:rPr lang="en-US" altLang="pt-BR" sz="2800" dirty="0"/>
              <a:t> </a:t>
            </a:r>
            <a:r>
              <a:rPr lang="en-US" altLang="pt-BR" sz="2800" dirty="0" err="1"/>
              <a:t>prazer</a:t>
            </a:r>
            <a:r>
              <a:rPr lang="en-US" altLang="pt-BR" sz="2800" dirty="0"/>
              <a:t> </a:t>
            </a:r>
            <a:r>
              <a:rPr lang="en-US" altLang="pt-BR" sz="2800" dirty="0" err="1"/>
              <a:t>não</a:t>
            </a:r>
            <a:r>
              <a:rPr lang="en-US" altLang="pt-BR" sz="2800" dirty="0"/>
              <a:t> </a:t>
            </a:r>
            <a:r>
              <a:rPr lang="en-US" altLang="pt-BR" sz="2800" dirty="0" err="1"/>
              <a:t>são</a:t>
            </a:r>
            <a:r>
              <a:rPr lang="en-US" altLang="pt-BR" sz="2800" dirty="0"/>
              <a:t> </a:t>
            </a:r>
            <a:r>
              <a:rPr lang="en-US" altLang="pt-BR" sz="2800" dirty="0" err="1"/>
              <a:t>imediatas</a:t>
            </a:r>
            <a:r>
              <a:rPr lang="en-US" altLang="pt-BR" sz="2800" dirty="0"/>
              <a:t>, mas sim </a:t>
            </a:r>
            <a:r>
              <a:rPr lang="en-US" altLang="pt-BR" sz="2800" dirty="0" err="1"/>
              <a:t>fruto</a:t>
            </a:r>
            <a:r>
              <a:rPr lang="en-US" altLang="pt-BR" sz="2800" dirty="0"/>
              <a:t> da </a:t>
            </a:r>
            <a:r>
              <a:rPr lang="en-US" altLang="pt-BR" sz="2800" dirty="0" err="1"/>
              <a:t>aprendizagem</a:t>
            </a:r>
            <a:r>
              <a:rPr lang="en-US" altLang="pt-BR" sz="2800" dirty="0"/>
              <a:t> </a:t>
            </a:r>
            <a:r>
              <a:rPr lang="en-US" altLang="pt-BR" sz="2800" dirty="0" err="1"/>
              <a:t>decorrente</a:t>
            </a:r>
            <a:r>
              <a:rPr lang="en-US" altLang="pt-BR" sz="2800" dirty="0"/>
              <a:t> de </a:t>
            </a:r>
            <a:r>
              <a:rPr lang="en-US" altLang="pt-BR" sz="2800" dirty="0" err="1"/>
              <a:t>sua</a:t>
            </a:r>
            <a:r>
              <a:rPr lang="en-US" altLang="pt-BR" sz="2800" dirty="0"/>
              <a:t> </a:t>
            </a:r>
            <a:r>
              <a:rPr lang="en-US" altLang="pt-BR" sz="2800" dirty="0" err="1"/>
              <a:t>pertença</a:t>
            </a:r>
            <a:r>
              <a:rPr lang="en-US" altLang="pt-BR" sz="2800" dirty="0"/>
              <a:t> a um </a:t>
            </a:r>
            <a:r>
              <a:rPr lang="en-US" altLang="pt-BR" sz="2800" dirty="0" err="1"/>
              <a:t>grupo</a:t>
            </a:r>
            <a:r>
              <a:rPr lang="en-US" altLang="pt-BR" sz="2800" dirty="0"/>
              <a:t>.</a:t>
            </a:r>
          </a:p>
          <a:p>
            <a:pPr eaLnBrk="1" hangingPunct="1">
              <a:buFont typeface="Wingdings" panose="05000000000000000000" pitchFamily="2" charset="2"/>
              <a:buNone/>
              <a:defRPr/>
            </a:pPr>
            <a:endParaRPr lang="en-US" altLang="pt-BR" sz="2800" dirty="0"/>
          </a:p>
          <a:p>
            <a:pPr eaLnBrk="1" hangingPunct="1">
              <a:defRPr/>
            </a:pPr>
            <a:r>
              <a:rPr lang="en-US" altLang="pt-BR" sz="2800" dirty="0" err="1"/>
              <a:t>Pertençer</a:t>
            </a:r>
            <a:r>
              <a:rPr lang="en-US" altLang="pt-BR" sz="2800" dirty="0"/>
              <a:t> a um </a:t>
            </a:r>
            <a:r>
              <a:rPr lang="en-US" altLang="pt-BR" sz="2800" dirty="0" err="1"/>
              <a:t>grupo</a:t>
            </a:r>
            <a:r>
              <a:rPr lang="en-US" altLang="pt-BR" sz="2800" dirty="0"/>
              <a:t> </a:t>
            </a:r>
            <a:r>
              <a:rPr lang="en-US" altLang="pt-BR" sz="2800" dirty="0" err="1"/>
              <a:t>fornece</a:t>
            </a:r>
            <a:r>
              <a:rPr lang="en-US" altLang="pt-BR" sz="2800" dirty="0"/>
              <a:t> </a:t>
            </a:r>
            <a:r>
              <a:rPr lang="en-US" altLang="pt-BR" sz="2800" dirty="0" err="1"/>
              <a:t>ao</a:t>
            </a:r>
            <a:r>
              <a:rPr lang="en-US" altLang="pt-BR" sz="2800" dirty="0"/>
              <a:t> </a:t>
            </a:r>
            <a:r>
              <a:rPr lang="en-US" altLang="pt-BR" sz="2800" dirty="0" err="1"/>
              <a:t>indivíduo</a:t>
            </a:r>
            <a:r>
              <a:rPr lang="en-US" altLang="pt-BR" sz="2800" dirty="0"/>
              <a:t> </a:t>
            </a:r>
            <a:r>
              <a:rPr lang="en-US" altLang="pt-BR" sz="2800" dirty="0" err="1"/>
              <a:t>os</a:t>
            </a:r>
            <a:r>
              <a:rPr lang="en-US" altLang="pt-BR" sz="2800" dirty="0"/>
              <a:t> </a:t>
            </a:r>
            <a:r>
              <a:rPr lang="en-US" altLang="pt-BR" sz="2800" dirty="0" err="1"/>
              <a:t>limites</a:t>
            </a:r>
            <a:r>
              <a:rPr lang="en-US" altLang="pt-BR" sz="2800" dirty="0"/>
              <a:t> </a:t>
            </a:r>
            <a:r>
              <a:rPr lang="en-US" altLang="pt-BR" sz="2800" dirty="0" err="1"/>
              <a:t>dentro</a:t>
            </a:r>
            <a:r>
              <a:rPr lang="en-US" altLang="pt-BR" sz="2800" dirty="0"/>
              <a:t> dos </a:t>
            </a:r>
            <a:r>
              <a:rPr lang="en-US" altLang="pt-BR" sz="2800" dirty="0" err="1"/>
              <a:t>quais</a:t>
            </a:r>
            <a:r>
              <a:rPr lang="en-US" altLang="pt-BR" sz="2800" dirty="0"/>
              <a:t> </a:t>
            </a:r>
            <a:r>
              <a:rPr lang="en-US" altLang="pt-BR" sz="2800" dirty="0" err="1"/>
              <a:t>operam</a:t>
            </a:r>
            <a:r>
              <a:rPr lang="en-US" altLang="pt-BR" sz="2800" dirty="0"/>
              <a:t>-se </a:t>
            </a:r>
            <a:r>
              <a:rPr lang="en-US" altLang="pt-BR" sz="2800" dirty="0" err="1"/>
              <a:t>essas</a:t>
            </a:r>
            <a:r>
              <a:rPr lang="en-US" altLang="pt-BR" sz="2800" dirty="0"/>
              <a:t> </a:t>
            </a:r>
            <a:r>
              <a:rPr lang="en-US" altLang="pt-BR" sz="2800" dirty="0" err="1"/>
              <a:t>interpretações</a:t>
            </a:r>
            <a:r>
              <a:rPr lang="en-US" altLang="pt-BR" sz="2800" dirty="0"/>
              <a:t> </a:t>
            </a:r>
            <a:r>
              <a:rPr lang="en-US" altLang="pt-BR" sz="2800" dirty="0" err="1"/>
              <a:t>relativas</a:t>
            </a:r>
            <a:r>
              <a:rPr lang="en-US" altLang="pt-BR" sz="2800" dirty="0"/>
              <a:t> </a:t>
            </a:r>
            <a:r>
              <a:rPr lang="en-US" altLang="pt-BR" sz="2800" dirty="0" err="1"/>
              <a:t>aos</a:t>
            </a:r>
            <a:r>
              <a:rPr lang="en-US" altLang="pt-BR" sz="2800" dirty="0"/>
              <a:t> </a:t>
            </a:r>
            <a:r>
              <a:rPr lang="en-US" altLang="pt-BR" sz="2800" dirty="0" err="1"/>
              <a:t>fenômenos</a:t>
            </a:r>
            <a:r>
              <a:rPr lang="en-US" altLang="pt-BR" sz="2800" dirty="0"/>
              <a:t> </a:t>
            </a:r>
            <a:r>
              <a:rPr lang="en-US" altLang="pt-BR" sz="2800" dirty="0" err="1"/>
              <a:t>corporais</a:t>
            </a:r>
            <a:r>
              <a:rPr lang="en-US" altLang="pt-BR" sz="2800" dirty="0"/>
              <a:t> e, </a:t>
            </a:r>
            <a:r>
              <a:rPr lang="en-US" altLang="pt-BR" sz="2800" dirty="0" err="1"/>
              <a:t>em</a:t>
            </a:r>
            <a:r>
              <a:rPr lang="en-US" altLang="pt-BR" sz="2800" dirty="0"/>
              <a:t> particular à </a:t>
            </a:r>
            <a:r>
              <a:rPr lang="en-US" altLang="pt-BR" sz="2800" dirty="0" err="1"/>
              <a:t>doença</a:t>
            </a:r>
            <a:r>
              <a:rPr lang="en-US" altLang="pt-BR" sz="2800" dirty="0"/>
              <a:t> e </a:t>
            </a:r>
            <a:r>
              <a:rPr lang="en-US" altLang="pt-BR" sz="2800" dirty="0" err="1"/>
              <a:t>seus</a:t>
            </a:r>
            <a:r>
              <a:rPr lang="en-US" altLang="pt-BR" sz="2800" dirty="0"/>
              <a:t> </a:t>
            </a:r>
            <a:r>
              <a:rPr lang="en-US" altLang="pt-BR" sz="2800" dirty="0" err="1"/>
              <a:t>sintomas</a:t>
            </a:r>
            <a:r>
              <a:rPr lang="en-US" altLang="pt-BR" sz="2800" dirty="0"/>
              <a:t>.</a:t>
            </a:r>
          </a:p>
          <a:p>
            <a:pPr eaLnBrk="1" hangingPunct="1">
              <a:defRPr/>
            </a:pPr>
            <a:endParaRPr lang="en-US" altLang="pt-BR" sz="2800" dirty="0"/>
          </a:p>
          <a:p>
            <a:pPr eaLnBrk="1" hangingPunct="1">
              <a:defRPr/>
            </a:pPr>
            <a:r>
              <a:rPr lang="en-US" altLang="pt-BR" sz="2800" dirty="0" err="1"/>
              <a:t>Quais</a:t>
            </a:r>
            <a:r>
              <a:rPr lang="en-US" altLang="pt-BR" sz="2800" dirty="0"/>
              <a:t> </a:t>
            </a:r>
            <a:r>
              <a:rPr lang="en-US" altLang="pt-BR" sz="2800" dirty="0" err="1"/>
              <a:t>seriam</a:t>
            </a:r>
            <a:r>
              <a:rPr lang="en-US" altLang="pt-BR" sz="2800" dirty="0"/>
              <a:t> </a:t>
            </a:r>
            <a:r>
              <a:rPr lang="en-US" altLang="pt-BR" sz="2800" dirty="0" err="1"/>
              <a:t>estes</a:t>
            </a:r>
            <a:r>
              <a:rPr lang="en-US" altLang="pt-BR" sz="2800" dirty="0"/>
              <a:t> </a:t>
            </a:r>
            <a:r>
              <a:rPr lang="en-US" altLang="pt-BR" sz="2800" dirty="0" err="1"/>
              <a:t>grupos</a:t>
            </a:r>
            <a:r>
              <a:rPr lang="en-US" altLang="pt-BR" sz="2800" dirty="0"/>
              <a:t> a que </a:t>
            </a:r>
            <a:r>
              <a:rPr lang="en-US" altLang="pt-BR" sz="2800" dirty="0" err="1"/>
              <a:t>estou</a:t>
            </a:r>
            <a:r>
              <a:rPr lang="en-US" altLang="pt-BR" sz="2800" dirty="0"/>
              <a:t> me </a:t>
            </a:r>
            <a:r>
              <a:rPr lang="en-US" altLang="pt-BR" sz="2800" dirty="0" err="1"/>
              <a:t>referindo</a:t>
            </a:r>
            <a:r>
              <a:rPr lang="en-US" altLang="pt-BR" sz="2800" dirty="0"/>
              <a:t>?</a:t>
            </a:r>
          </a:p>
        </p:txBody>
      </p:sp>
    </p:spTree>
    <p:extLst>
      <p:ext uri="{BB962C8B-B14F-4D97-AF65-F5344CB8AC3E}">
        <p14:creationId xmlns:p14="http://schemas.microsoft.com/office/powerpoint/2010/main" val="39962628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09800" y="304800"/>
            <a:ext cx="7772400" cy="609600"/>
          </a:xfrm>
        </p:spPr>
        <p:txBody>
          <a:bodyPr/>
          <a:lstStyle/>
          <a:p>
            <a:pPr eaLnBrk="1" hangingPunct="1">
              <a:defRPr/>
            </a:pPr>
            <a:r>
              <a:rPr lang="en-US" altLang="pt-BR" sz="3200" b="1" dirty="0"/>
              <a:t>CAUSALIDADE SOCIAL</a:t>
            </a:r>
            <a:endParaRPr lang="en-US" altLang="pt-BR" dirty="0"/>
          </a:p>
        </p:txBody>
      </p:sp>
      <p:sp>
        <p:nvSpPr>
          <p:cNvPr id="18435" name="Rectangle 3"/>
          <p:cNvSpPr>
            <a:spLocks noGrp="1" noChangeArrowheads="1"/>
          </p:cNvSpPr>
          <p:nvPr>
            <p:ph type="body" idx="1"/>
          </p:nvPr>
        </p:nvSpPr>
        <p:spPr>
          <a:xfrm>
            <a:off x="156754" y="1447800"/>
            <a:ext cx="11730446" cy="4648200"/>
          </a:xfrm>
        </p:spPr>
        <p:txBody>
          <a:bodyPr/>
          <a:lstStyle/>
          <a:p>
            <a:pPr eaLnBrk="1" hangingPunct="1">
              <a:defRPr/>
            </a:pPr>
            <a:r>
              <a:rPr lang="pt-BR" altLang="pt-BR" sz="2800" b="1" dirty="0"/>
              <a:t>Noção que surge a partir de estudos dos mecanismos de causalidade</a:t>
            </a:r>
            <a:r>
              <a:rPr lang="pt-BR" altLang="pt-BR" sz="2800" dirty="0"/>
              <a:t> em relação aos estados de saúde.</a:t>
            </a:r>
          </a:p>
          <a:p>
            <a:pPr lvl="1" eaLnBrk="1" hangingPunct="1">
              <a:defRPr/>
            </a:pPr>
            <a:r>
              <a:rPr lang="pt-BR" altLang="pt-BR" b="1" dirty="0" err="1"/>
              <a:t>Idéia</a:t>
            </a:r>
            <a:r>
              <a:rPr lang="pt-BR" altLang="pt-BR" b="1" dirty="0"/>
              <a:t> de causalidade é controversa</a:t>
            </a:r>
            <a:r>
              <a:rPr lang="pt-BR" altLang="pt-BR" dirty="0"/>
              <a:t> e difícil de ser apreendida.</a:t>
            </a:r>
          </a:p>
          <a:p>
            <a:pPr lvl="1" eaLnBrk="1" hangingPunct="1">
              <a:defRPr/>
            </a:pPr>
            <a:r>
              <a:rPr lang="pt-BR" altLang="pt-BR" b="1" dirty="0"/>
              <a:t>Epidemiologistas</a:t>
            </a:r>
            <a:r>
              <a:rPr lang="pt-BR" altLang="pt-BR" dirty="0"/>
              <a:t> a pensam em termos de “</a:t>
            </a:r>
            <a:r>
              <a:rPr lang="pt-BR" altLang="pt-BR" b="1" dirty="0"/>
              <a:t>fatores de risco</a:t>
            </a:r>
            <a:r>
              <a:rPr lang="pt-BR" altLang="pt-BR" dirty="0"/>
              <a:t>”.</a:t>
            </a:r>
          </a:p>
          <a:p>
            <a:pPr lvl="1" eaLnBrk="1" hangingPunct="1">
              <a:defRPr/>
            </a:pPr>
            <a:r>
              <a:rPr lang="pt-BR" altLang="pt-BR" dirty="0"/>
              <a:t>Em nível coletivo fala-se de “</a:t>
            </a:r>
            <a:r>
              <a:rPr lang="pt-BR" altLang="pt-BR" b="1" dirty="0"/>
              <a:t>determinantes</a:t>
            </a:r>
            <a:r>
              <a:rPr lang="pt-BR" altLang="pt-BR" dirty="0"/>
              <a:t>” da </a:t>
            </a:r>
            <a:r>
              <a:rPr lang="pt-BR" altLang="pt-BR" b="1" dirty="0"/>
              <a:t>saúde</a:t>
            </a:r>
            <a:r>
              <a:rPr lang="pt-BR" altLang="pt-BR" dirty="0"/>
              <a:t>.</a:t>
            </a:r>
          </a:p>
        </p:txBody>
      </p:sp>
    </p:spTree>
    <p:extLst>
      <p:ext uri="{BB962C8B-B14F-4D97-AF65-F5344CB8AC3E}">
        <p14:creationId xmlns:p14="http://schemas.microsoft.com/office/powerpoint/2010/main" val="27924729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209800" y="228600"/>
            <a:ext cx="7772400" cy="762000"/>
          </a:xfrm>
        </p:spPr>
        <p:txBody>
          <a:bodyPr/>
          <a:lstStyle/>
          <a:p>
            <a:pPr eaLnBrk="1" hangingPunct="1"/>
            <a:r>
              <a:rPr lang="pt-BR" altLang="pt-BR" sz="3200" b="1">
                <a:effectLst/>
              </a:rPr>
              <a:t>FATOR OPERANTE</a:t>
            </a:r>
          </a:p>
        </p:txBody>
      </p:sp>
      <p:sp>
        <p:nvSpPr>
          <p:cNvPr id="19459" name="Rectangle 3"/>
          <p:cNvSpPr>
            <a:spLocks noGrp="1" noChangeArrowheads="1"/>
          </p:cNvSpPr>
          <p:nvPr>
            <p:ph type="body" idx="1"/>
          </p:nvPr>
        </p:nvSpPr>
        <p:spPr>
          <a:xfrm>
            <a:off x="391885" y="1066800"/>
            <a:ext cx="11364685" cy="5029200"/>
          </a:xfrm>
        </p:spPr>
        <p:txBody>
          <a:bodyPr/>
          <a:lstStyle/>
          <a:p>
            <a:pPr eaLnBrk="1" hangingPunct="1">
              <a:lnSpc>
                <a:spcPct val="90000"/>
              </a:lnSpc>
              <a:defRPr/>
            </a:pPr>
            <a:r>
              <a:rPr lang="pt-BR" altLang="pt-BR" sz="2800" dirty="0"/>
              <a:t>Qual é o fator realmente operante na ligação entre a posição social e o estado de saúde?</a:t>
            </a:r>
          </a:p>
          <a:p>
            <a:pPr eaLnBrk="1" hangingPunct="1">
              <a:lnSpc>
                <a:spcPct val="90000"/>
              </a:lnSpc>
              <a:defRPr/>
            </a:pPr>
            <a:r>
              <a:rPr lang="pt-BR" altLang="pt-BR" sz="2800" dirty="0"/>
              <a:t>Apenas </a:t>
            </a:r>
            <a:r>
              <a:rPr lang="pt-BR" altLang="pt-BR" sz="2800" b="1" dirty="0"/>
              <a:t>noção de causalidade “em cadeia’ ou “em rede” facilita uma melhor compreensão</a:t>
            </a:r>
            <a:r>
              <a:rPr lang="pt-BR" altLang="pt-BR" sz="2800" dirty="0"/>
              <a:t>.</a:t>
            </a:r>
          </a:p>
          <a:p>
            <a:pPr lvl="1" eaLnBrk="1" hangingPunct="1">
              <a:lnSpc>
                <a:spcPct val="90000"/>
              </a:lnSpc>
              <a:defRPr/>
            </a:pPr>
            <a:r>
              <a:rPr lang="pt-BR" altLang="pt-BR" dirty="0"/>
              <a:t>EX: estudos dedicados à influência do desemprego sobre a saúde são reveladores desta dificuldade.</a:t>
            </a:r>
          </a:p>
          <a:p>
            <a:pPr lvl="2" eaLnBrk="1" hangingPunct="1">
              <a:lnSpc>
                <a:spcPct val="90000"/>
              </a:lnSpc>
              <a:defRPr/>
            </a:pPr>
            <a:r>
              <a:rPr lang="pt-BR" altLang="pt-BR" sz="2800" dirty="0"/>
              <a:t>Desempregado está afastado dos fatores de risco da profissão.</a:t>
            </a:r>
          </a:p>
          <a:p>
            <a:pPr lvl="2" eaLnBrk="1" hangingPunct="1">
              <a:lnSpc>
                <a:spcPct val="90000"/>
              </a:lnSpc>
              <a:defRPr/>
            </a:pPr>
            <a:r>
              <a:rPr lang="pt-BR" altLang="pt-BR" sz="2800" dirty="0"/>
              <a:t>Desempregado está sujeito a fatores estressantes, </a:t>
            </a:r>
            <a:r>
              <a:rPr lang="pt-BR" altLang="pt-BR" sz="2800" dirty="0" err="1"/>
              <a:t>poli-patologias</a:t>
            </a:r>
            <a:r>
              <a:rPr lang="pt-BR" altLang="pt-BR" sz="2800" dirty="0"/>
              <a:t> pouco identificáveis e família está sujeita a “</a:t>
            </a:r>
            <a:r>
              <a:rPr lang="pt-BR" altLang="pt-BR" sz="2800" dirty="0" err="1"/>
              <a:t>deprê</a:t>
            </a:r>
            <a:r>
              <a:rPr lang="pt-BR" altLang="pt-BR" sz="2800" dirty="0"/>
              <a:t>”.</a:t>
            </a:r>
          </a:p>
        </p:txBody>
      </p:sp>
    </p:spTree>
    <p:extLst>
      <p:ext uri="{BB962C8B-B14F-4D97-AF65-F5344CB8AC3E}">
        <p14:creationId xmlns:p14="http://schemas.microsoft.com/office/powerpoint/2010/main" val="32698085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209800" y="228600"/>
            <a:ext cx="7772400" cy="838200"/>
          </a:xfrm>
        </p:spPr>
        <p:txBody>
          <a:bodyPr/>
          <a:lstStyle/>
          <a:p>
            <a:pPr eaLnBrk="1" hangingPunct="1"/>
            <a:r>
              <a:rPr lang="pt-BR" altLang="pt-BR" sz="3200" b="1">
                <a:effectLst/>
              </a:rPr>
              <a:t>POSIÇÃO SOCIAL</a:t>
            </a:r>
          </a:p>
        </p:txBody>
      </p:sp>
      <p:sp>
        <p:nvSpPr>
          <p:cNvPr id="20483" name="Rectangle 3"/>
          <p:cNvSpPr>
            <a:spLocks noGrp="1" noChangeArrowheads="1"/>
          </p:cNvSpPr>
          <p:nvPr>
            <p:ph type="body" idx="1"/>
          </p:nvPr>
        </p:nvSpPr>
        <p:spPr>
          <a:xfrm>
            <a:off x="452846" y="1219200"/>
            <a:ext cx="11460480" cy="4876800"/>
          </a:xfrm>
        </p:spPr>
        <p:txBody>
          <a:bodyPr/>
          <a:lstStyle/>
          <a:p>
            <a:pPr eaLnBrk="1" hangingPunct="1">
              <a:defRPr/>
            </a:pPr>
            <a:r>
              <a:rPr lang="pt-BR" altLang="pt-BR" sz="2800" b="1" dirty="0"/>
              <a:t>Posição social do indivíduo pode ocasionar comportamento que afete diretamente a saúde</a:t>
            </a:r>
            <a:r>
              <a:rPr lang="pt-BR" altLang="pt-BR" sz="2800" dirty="0"/>
              <a:t>.</a:t>
            </a:r>
          </a:p>
          <a:p>
            <a:pPr lvl="1" eaLnBrk="1" hangingPunct="1">
              <a:defRPr/>
            </a:pPr>
            <a:r>
              <a:rPr lang="pt-BR" altLang="pt-BR" dirty="0" err="1"/>
              <a:t>Ex</a:t>
            </a:r>
            <a:r>
              <a:rPr lang="pt-BR" altLang="pt-BR" dirty="0"/>
              <a:t>: tabagismo e alcoolismo </a:t>
            </a:r>
            <a:r>
              <a:rPr lang="pt-BR" altLang="pt-BR" dirty="0" err="1"/>
              <a:t>freqüentes</a:t>
            </a:r>
            <a:r>
              <a:rPr lang="pt-BR" altLang="pt-BR" dirty="0"/>
              <a:t> em certos grupos sociais e moderados em outros.</a:t>
            </a:r>
          </a:p>
        </p:txBody>
      </p:sp>
    </p:spTree>
    <p:extLst>
      <p:ext uri="{BB962C8B-B14F-4D97-AF65-F5344CB8AC3E}">
        <p14:creationId xmlns:p14="http://schemas.microsoft.com/office/powerpoint/2010/main" val="20564029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09800" y="228600"/>
            <a:ext cx="7772400" cy="838200"/>
          </a:xfrm>
        </p:spPr>
        <p:txBody>
          <a:bodyPr/>
          <a:lstStyle/>
          <a:p>
            <a:pPr eaLnBrk="1" hangingPunct="1"/>
            <a:r>
              <a:rPr lang="pt-BR" altLang="pt-BR" sz="3200" b="1">
                <a:effectLst/>
              </a:rPr>
              <a:t>VARIABILIDADE NO ACESSO AOS RECURSOS E TRATAMENTOS</a:t>
            </a:r>
          </a:p>
        </p:txBody>
      </p:sp>
      <p:sp>
        <p:nvSpPr>
          <p:cNvPr id="21507" name="Rectangle 3"/>
          <p:cNvSpPr>
            <a:spLocks noGrp="1" noChangeArrowheads="1"/>
          </p:cNvSpPr>
          <p:nvPr>
            <p:ph type="body" idx="1"/>
          </p:nvPr>
        </p:nvSpPr>
        <p:spPr>
          <a:xfrm>
            <a:off x="348343" y="1524000"/>
            <a:ext cx="11547566" cy="4572000"/>
          </a:xfrm>
        </p:spPr>
        <p:txBody>
          <a:bodyPr/>
          <a:lstStyle/>
          <a:p>
            <a:pPr eaLnBrk="1" hangingPunct="1">
              <a:lnSpc>
                <a:spcPct val="90000"/>
              </a:lnSpc>
              <a:defRPr/>
            </a:pPr>
            <a:r>
              <a:rPr lang="pt-BR" altLang="pt-BR" sz="2800" dirty="0"/>
              <a:t>Podem explicar  diferenças de estados de saúde entre grupos sociais.</a:t>
            </a:r>
          </a:p>
          <a:p>
            <a:pPr lvl="1" eaLnBrk="1" hangingPunct="1">
              <a:lnSpc>
                <a:spcPct val="90000"/>
              </a:lnSpc>
              <a:defRPr/>
            </a:pPr>
            <a:r>
              <a:rPr lang="pt-BR" altLang="pt-BR" dirty="0"/>
              <a:t>Quantitativamente a disparidade na busca de tratamento entre os grupos sociais é, reduzida.</a:t>
            </a:r>
          </a:p>
          <a:p>
            <a:pPr lvl="1" eaLnBrk="1" hangingPunct="1">
              <a:lnSpc>
                <a:spcPct val="90000"/>
              </a:lnSpc>
              <a:defRPr/>
            </a:pPr>
            <a:r>
              <a:rPr lang="pt-BR" altLang="pt-BR" dirty="0"/>
              <a:t>Qualitativamente, as diferenças são grandes: </a:t>
            </a:r>
          </a:p>
          <a:p>
            <a:pPr lvl="2" eaLnBrk="1" hangingPunct="1">
              <a:lnSpc>
                <a:spcPct val="90000"/>
              </a:lnSpc>
              <a:defRPr/>
            </a:pPr>
            <a:r>
              <a:rPr lang="pt-BR" altLang="pt-BR" dirty="0"/>
              <a:t>Indivíduos de classes superiores procuram tratamento preventivo, buscam diretamente os especialistas e compram remédios. </a:t>
            </a:r>
          </a:p>
          <a:p>
            <a:pPr lvl="2" eaLnBrk="1" hangingPunct="1">
              <a:lnSpc>
                <a:spcPct val="90000"/>
              </a:lnSpc>
              <a:defRPr/>
            </a:pPr>
            <a:r>
              <a:rPr lang="pt-BR" altLang="pt-BR" dirty="0"/>
              <a:t>Indivíduos de classes populares procuram tratamentos curativos, sendo os motivos da consulta mais graves e a hospitalização mais </a:t>
            </a:r>
            <a:r>
              <a:rPr lang="pt-BR" altLang="pt-BR" dirty="0" err="1"/>
              <a:t>freqüente</a:t>
            </a:r>
            <a:r>
              <a:rPr lang="pt-BR" altLang="pt-BR" dirty="0"/>
              <a:t>.</a:t>
            </a:r>
          </a:p>
        </p:txBody>
      </p:sp>
    </p:spTree>
    <p:extLst>
      <p:ext uri="{BB962C8B-B14F-4D97-AF65-F5344CB8AC3E}">
        <p14:creationId xmlns:p14="http://schemas.microsoft.com/office/powerpoint/2010/main" val="9971031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209800" y="228600"/>
            <a:ext cx="7772400" cy="914400"/>
          </a:xfrm>
        </p:spPr>
        <p:txBody>
          <a:bodyPr/>
          <a:lstStyle/>
          <a:p>
            <a:pPr eaLnBrk="1" hangingPunct="1"/>
            <a:r>
              <a:rPr lang="pt-BR" altLang="pt-BR" sz="3200" b="1">
                <a:effectLst/>
              </a:rPr>
              <a:t>FATORES CUMULATIVOS</a:t>
            </a:r>
          </a:p>
        </p:txBody>
      </p:sp>
      <p:sp>
        <p:nvSpPr>
          <p:cNvPr id="22531" name="Rectangle 3"/>
          <p:cNvSpPr>
            <a:spLocks noGrp="1" noChangeArrowheads="1"/>
          </p:cNvSpPr>
          <p:nvPr>
            <p:ph type="body" idx="1"/>
          </p:nvPr>
        </p:nvSpPr>
        <p:spPr>
          <a:xfrm>
            <a:off x="191589" y="1371600"/>
            <a:ext cx="11747862" cy="4724400"/>
          </a:xfrm>
        </p:spPr>
        <p:txBody>
          <a:bodyPr/>
          <a:lstStyle/>
          <a:p>
            <a:pPr eaLnBrk="1" hangingPunct="1">
              <a:defRPr/>
            </a:pPr>
            <a:r>
              <a:rPr lang="pt-BR" altLang="pt-BR" sz="2800" b="1" dirty="0"/>
              <a:t>Jacques </a:t>
            </a:r>
            <a:r>
              <a:rPr lang="pt-BR" altLang="pt-BR" sz="2800" b="1" dirty="0" err="1"/>
              <a:t>Vallin</a:t>
            </a:r>
            <a:r>
              <a:rPr lang="pt-BR" altLang="pt-BR" sz="2800" b="1" dirty="0"/>
              <a:t> fala de uma “série” de determinantes “em série”:</a:t>
            </a:r>
            <a:endParaRPr lang="pt-BR" altLang="pt-BR" b="1" dirty="0"/>
          </a:p>
          <a:p>
            <a:pPr lvl="1" eaLnBrk="1" hangingPunct="1">
              <a:defRPr/>
            </a:pPr>
            <a:r>
              <a:rPr lang="pt-BR" altLang="pt-BR" dirty="0"/>
              <a:t>Saúde deficiente faz com que qualquer doença que ocorra possa ser grave.</a:t>
            </a:r>
          </a:p>
          <a:p>
            <a:pPr lvl="1" eaLnBrk="1" hangingPunct="1">
              <a:defRPr/>
            </a:pPr>
            <a:r>
              <a:rPr lang="pt-BR" altLang="pt-BR" dirty="0"/>
              <a:t>Isto é reforçado pelo fato de indivíduos de classes menos favorecidas tenderem, por fatores sociais e culturais, a cuidar menos de </a:t>
            </a:r>
            <a:r>
              <a:rPr lang="pt-BR" altLang="pt-BR" dirty="0" err="1"/>
              <a:t>sí</a:t>
            </a:r>
            <a:r>
              <a:rPr lang="pt-BR" altLang="pt-BR" dirty="0"/>
              <a:t> mesmos.</a:t>
            </a:r>
          </a:p>
        </p:txBody>
      </p:sp>
    </p:spTree>
    <p:extLst>
      <p:ext uri="{BB962C8B-B14F-4D97-AF65-F5344CB8AC3E}">
        <p14:creationId xmlns:p14="http://schemas.microsoft.com/office/powerpoint/2010/main" val="40096073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375955" y="228600"/>
            <a:ext cx="9457508" cy="1066800"/>
          </a:xfrm>
        </p:spPr>
        <p:txBody>
          <a:bodyPr/>
          <a:lstStyle/>
          <a:p>
            <a:pPr eaLnBrk="1" hangingPunct="1"/>
            <a:r>
              <a:rPr lang="pt-BR" altLang="pt-BR" sz="3200" b="1" dirty="0">
                <a:effectLst/>
              </a:rPr>
              <a:t>“EFEITO GLOBAL DA HIERARQUIA SOCIAL”</a:t>
            </a:r>
          </a:p>
        </p:txBody>
      </p:sp>
      <p:sp>
        <p:nvSpPr>
          <p:cNvPr id="23555" name="Rectangle 3"/>
          <p:cNvSpPr>
            <a:spLocks noGrp="1" noChangeArrowheads="1"/>
          </p:cNvSpPr>
          <p:nvPr>
            <p:ph type="body" idx="1"/>
          </p:nvPr>
        </p:nvSpPr>
        <p:spPr/>
        <p:txBody>
          <a:bodyPr/>
          <a:lstStyle/>
          <a:p>
            <a:pPr eaLnBrk="1" hangingPunct="1">
              <a:defRPr/>
            </a:pPr>
            <a:r>
              <a:rPr lang="pt-BR" altLang="pt-BR" sz="2800"/>
              <a:t>Pesquisa realizada na Inglaterra (estudo de Whitehall):</a:t>
            </a:r>
          </a:p>
          <a:p>
            <a:pPr lvl="1" eaLnBrk="1" hangingPunct="1">
              <a:defRPr/>
            </a:pPr>
            <a:r>
              <a:rPr lang="pt-BR" altLang="pt-BR" b="1"/>
              <a:t>Estudo mostrou que o aumento das taxas de mortalidade segue exatamente a hierarquia descendente dos cargos</a:t>
            </a:r>
            <a:r>
              <a:rPr lang="pt-BR" altLang="pt-BR"/>
              <a:t>.</a:t>
            </a:r>
          </a:p>
          <a:p>
            <a:pPr lvl="1" eaLnBrk="1" hangingPunct="1">
              <a:defRPr/>
            </a:pPr>
            <a:r>
              <a:rPr lang="pt-BR" altLang="pt-BR"/>
              <a:t>Estudo </a:t>
            </a:r>
            <a:r>
              <a:rPr lang="pt-BR" altLang="pt-BR" b="1"/>
              <a:t>surpreende por não se tratar de uma população pobre ou exposta a riscos ambientais significativos ou diferenciados</a:t>
            </a:r>
            <a:r>
              <a:rPr lang="pt-BR" altLang="pt-BR"/>
              <a:t> (funcionários públicos)</a:t>
            </a:r>
          </a:p>
        </p:txBody>
      </p:sp>
    </p:spTree>
    <p:extLst>
      <p:ext uri="{BB962C8B-B14F-4D97-AF65-F5344CB8AC3E}">
        <p14:creationId xmlns:p14="http://schemas.microsoft.com/office/powerpoint/2010/main" val="1977123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278674" y="533400"/>
            <a:ext cx="11695612" cy="5562600"/>
          </a:xfrm>
        </p:spPr>
        <p:txBody>
          <a:bodyPr/>
          <a:lstStyle/>
          <a:p>
            <a:pPr eaLnBrk="1" hangingPunct="1">
              <a:lnSpc>
                <a:spcPct val="90000"/>
              </a:lnSpc>
              <a:defRPr/>
            </a:pPr>
            <a:r>
              <a:rPr lang="pt-BR" altLang="pt-BR" sz="2800" dirty="0"/>
              <a:t>Neste caso a </a:t>
            </a:r>
            <a:r>
              <a:rPr lang="pt-BR" altLang="pt-BR" sz="2800" b="1" dirty="0"/>
              <a:t>taxa de mortalidade atribuída a um ou outro dos fatores de risco conhecidos</a:t>
            </a:r>
            <a:r>
              <a:rPr lang="pt-BR" altLang="pt-BR" sz="2800" dirty="0"/>
              <a:t> (tabagismo, alcoolismo, colesterol, pressão arterial, outros) </a:t>
            </a:r>
            <a:r>
              <a:rPr lang="pt-BR" altLang="pt-BR" sz="2800" b="1" dirty="0"/>
              <a:t>não pode explicar o fenômeno em sua totalidade.</a:t>
            </a:r>
          </a:p>
          <a:p>
            <a:pPr eaLnBrk="1" hangingPunct="1">
              <a:lnSpc>
                <a:spcPct val="90000"/>
              </a:lnSpc>
              <a:defRPr/>
            </a:pPr>
            <a:endParaRPr lang="pt-BR" altLang="pt-BR" sz="2800" b="1" dirty="0"/>
          </a:p>
          <a:p>
            <a:pPr eaLnBrk="1" hangingPunct="1">
              <a:lnSpc>
                <a:spcPct val="90000"/>
              </a:lnSpc>
              <a:defRPr/>
            </a:pPr>
            <a:r>
              <a:rPr lang="pt-BR" altLang="pt-BR" sz="2800" dirty="0"/>
              <a:t>Marc Renaud afirma que a correção dos fatores de risco decorrentes dos “maus hábitos” provocaria uma redução nas taxas de mortalidade, mas a diferença de estado de saúde conforme a profissão continuaria inalterada.</a:t>
            </a:r>
          </a:p>
          <a:p>
            <a:pPr eaLnBrk="1" hangingPunct="1">
              <a:lnSpc>
                <a:spcPct val="90000"/>
              </a:lnSpc>
              <a:defRPr/>
            </a:pPr>
            <a:endParaRPr lang="pt-BR" altLang="pt-BR" sz="2800" dirty="0"/>
          </a:p>
          <a:p>
            <a:pPr eaLnBrk="1" hangingPunct="1">
              <a:lnSpc>
                <a:spcPct val="90000"/>
              </a:lnSpc>
              <a:defRPr/>
            </a:pPr>
            <a:r>
              <a:rPr lang="pt-BR" altLang="pt-BR" sz="2800" dirty="0"/>
              <a:t>Conclui que há um processo etiológico, não específico, relacionado à posição hierárquica do indivíduo e que pode exprimir-se por meio de um conjunto de doenças.</a:t>
            </a:r>
          </a:p>
        </p:txBody>
      </p:sp>
    </p:spTree>
    <p:extLst>
      <p:ext uri="{BB962C8B-B14F-4D97-AF65-F5344CB8AC3E}">
        <p14:creationId xmlns:p14="http://schemas.microsoft.com/office/powerpoint/2010/main" val="22851399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870857" y="228600"/>
            <a:ext cx="10458993" cy="990600"/>
          </a:xfrm>
        </p:spPr>
        <p:txBody>
          <a:bodyPr/>
          <a:lstStyle/>
          <a:p>
            <a:pPr eaLnBrk="1" hangingPunct="1"/>
            <a:r>
              <a:rPr lang="pt-BR" altLang="pt-BR" sz="3200" b="1" dirty="0">
                <a:effectLst/>
              </a:rPr>
              <a:t>OS MODELOS PSICOLÓGICOS E SOCIAIS</a:t>
            </a:r>
          </a:p>
        </p:txBody>
      </p:sp>
      <p:sp>
        <p:nvSpPr>
          <p:cNvPr id="25603" name="Rectangle 3"/>
          <p:cNvSpPr>
            <a:spLocks noGrp="1" noChangeArrowheads="1"/>
          </p:cNvSpPr>
          <p:nvPr>
            <p:ph type="body" idx="1"/>
          </p:nvPr>
        </p:nvSpPr>
        <p:spPr>
          <a:xfrm>
            <a:off x="226423" y="1447800"/>
            <a:ext cx="11773988" cy="4648200"/>
          </a:xfrm>
        </p:spPr>
        <p:txBody>
          <a:bodyPr/>
          <a:lstStyle/>
          <a:p>
            <a:pPr eaLnBrk="1" hangingPunct="1">
              <a:lnSpc>
                <a:spcPct val="90000"/>
              </a:lnSpc>
              <a:defRPr/>
            </a:pPr>
            <a:r>
              <a:rPr lang="pt-BR" altLang="pt-BR" sz="2800" dirty="0"/>
              <a:t>A partir dos anos 70 - corrente </a:t>
            </a:r>
            <a:r>
              <a:rPr lang="pt-BR" altLang="pt-BR" sz="2800" dirty="0" err="1"/>
              <a:t>psicossociológica</a:t>
            </a:r>
            <a:r>
              <a:rPr lang="pt-BR" altLang="pt-BR" sz="2800" dirty="0"/>
              <a:t> </a:t>
            </a:r>
            <a:r>
              <a:rPr lang="pt-BR" altLang="pt-BR" sz="2800" b="1" dirty="0"/>
              <a:t>tenta compreender como se dá a interação entre o social e o biológico na produção da doença</a:t>
            </a:r>
            <a:r>
              <a:rPr lang="pt-BR" altLang="pt-BR" sz="2800" dirty="0"/>
              <a:t>.</a:t>
            </a:r>
          </a:p>
          <a:p>
            <a:pPr eaLnBrk="1" hangingPunct="1">
              <a:lnSpc>
                <a:spcPct val="90000"/>
              </a:lnSpc>
              <a:defRPr/>
            </a:pPr>
            <a:endParaRPr lang="pt-BR" altLang="pt-BR" sz="2800" dirty="0"/>
          </a:p>
          <a:p>
            <a:pPr eaLnBrk="1" hangingPunct="1">
              <a:lnSpc>
                <a:spcPct val="90000"/>
              </a:lnSpc>
              <a:defRPr/>
            </a:pPr>
            <a:r>
              <a:rPr lang="pt-BR" altLang="pt-BR" sz="2800" dirty="0"/>
              <a:t>Atribuem pouca importância a fatores como categoria </a:t>
            </a:r>
            <a:r>
              <a:rPr lang="pt-BR" altLang="pt-BR" sz="2800" dirty="0" err="1"/>
              <a:t>sócio-profissional</a:t>
            </a:r>
            <a:r>
              <a:rPr lang="pt-BR" altLang="pt-BR" sz="2800" dirty="0"/>
              <a:t> e </a:t>
            </a:r>
            <a:r>
              <a:rPr lang="pt-BR" altLang="pt-BR" sz="2800" b="1" dirty="0"/>
              <a:t>colocam em relevo os tipos de variáveis individuais: </a:t>
            </a:r>
          </a:p>
          <a:p>
            <a:pPr lvl="1" eaLnBrk="1" hangingPunct="1">
              <a:lnSpc>
                <a:spcPct val="90000"/>
              </a:lnSpc>
              <a:defRPr/>
            </a:pPr>
            <a:r>
              <a:rPr lang="pt-BR" altLang="pt-BR" b="1" dirty="0"/>
              <a:t>o estresse e os fatores estressantes; tipos de personalidade; capacidade de enfrentar a situação; e o suporte social.</a:t>
            </a:r>
            <a:r>
              <a:rPr lang="pt-BR" altLang="pt-BR" sz="2400" dirty="0"/>
              <a:t> </a:t>
            </a:r>
          </a:p>
        </p:txBody>
      </p:sp>
    </p:spTree>
    <p:extLst>
      <p:ext uri="{BB962C8B-B14F-4D97-AF65-F5344CB8AC3E}">
        <p14:creationId xmlns:p14="http://schemas.microsoft.com/office/powerpoint/2010/main" val="6993167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84069" y="228600"/>
            <a:ext cx="10781211" cy="838200"/>
          </a:xfrm>
        </p:spPr>
        <p:txBody>
          <a:bodyPr/>
          <a:lstStyle/>
          <a:p>
            <a:pPr eaLnBrk="1" hangingPunct="1"/>
            <a:r>
              <a:rPr lang="pt-BR" altLang="pt-BR" sz="3200" b="1" dirty="0">
                <a:effectLst/>
              </a:rPr>
              <a:t>ESTRESSE OU FATORES ESTRESSANTES</a:t>
            </a:r>
          </a:p>
        </p:txBody>
      </p:sp>
      <p:sp>
        <p:nvSpPr>
          <p:cNvPr id="26627" name="Rectangle 3"/>
          <p:cNvSpPr>
            <a:spLocks noGrp="1" noChangeArrowheads="1"/>
          </p:cNvSpPr>
          <p:nvPr>
            <p:ph type="body" idx="1"/>
          </p:nvPr>
        </p:nvSpPr>
        <p:spPr>
          <a:xfrm>
            <a:off x="261257" y="1371600"/>
            <a:ext cx="11582400" cy="4876800"/>
          </a:xfrm>
        </p:spPr>
        <p:txBody>
          <a:bodyPr/>
          <a:lstStyle/>
          <a:p>
            <a:pPr eaLnBrk="1" hangingPunct="1">
              <a:defRPr/>
            </a:pPr>
            <a:r>
              <a:rPr lang="pt-BR" altLang="pt-BR" sz="2800" dirty="0"/>
              <a:t>Noção de </a:t>
            </a:r>
            <a:r>
              <a:rPr lang="pt-BR" altLang="pt-BR" sz="2800" b="1" dirty="0"/>
              <a:t>estresse: </a:t>
            </a:r>
          </a:p>
          <a:p>
            <a:pPr lvl="1" eaLnBrk="1" hangingPunct="1">
              <a:defRPr/>
            </a:pPr>
            <a:r>
              <a:rPr lang="pt-BR" altLang="pt-BR" b="1" dirty="0"/>
              <a:t>conjunto de reações orgânicas em cadeia, frente a pressões excessivas que ameacem seu equilíbrio</a:t>
            </a:r>
            <a:r>
              <a:rPr lang="pt-BR" altLang="pt-BR" dirty="0"/>
              <a:t>. Debilita o organismo tornando-o vulnerável a agentes agressores.</a:t>
            </a:r>
          </a:p>
          <a:p>
            <a:pPr eaLnBrk="1" hangingPunct="1">
              <a:buFont typeface="Wingdings" panose="05000000000000000000" pitchFamily="2" charset="2"/>
              <a:buNone/>
              <a:defRPr/>
            </a:pPr>
            <a:endParaRPr lang="pt-BR" altLang="pt-BR" sz="2800" dirty="0"/>
          </a:p>
          <a:p>
            <a:pPr eaLnBrk="1" hangingPunct="1">
              <a:defRPr/>
            </a:pPr>
            <a:r>
              <a:rPr lang="pt-BR" altLang="pt-BR" sz="2800" dirty="0"/>
              <a:t>Pesquisas que se propunham a avaliar o impacto, sobre a saúde, de ocorrências como perda do emprego e morte na família, mostram existir ligação bastante fraca.</a:t>
            </a:r>
            <a:endParaRPr lang="pt-BR" altLang="pt-BR" dirty="0"/>
          </a:p>
        </p:txBody>
      </p:sp>
    </p:spTree>
    <p:extLst>
      <p:ext uri="{BB962C8B-B14F-4D97-AF65-F5344CB8AC3E}">
        <p14:creationId xmlns:p14="http://schemas.microsoft.com/office/powerpoint/2010/main" val="10098351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2209800" y="228600"/>
            <a:ext cx="7772400" cy="914400"/>
          </a:xfrm>
        </p:spPr>
        <p:txBody>
          <a:bodyPr/>
          <a:lstStyle/>
          <a:p>
            <a:pPr eaLnBrk="1" hangingPunct="1">
              <a:defRPr/>
            </a:pPr>
            <a:r>
              <a:rPr lang="pt-BR" altLang="pt-BR" sz="3200" b="1"/>
              <a:t>QUESTIONAMENTO</a:t>
            </a:r>
          </a:p>
        </p:txBody>
      </p:sp>
      <p:sp>
        <p:nvSpPr>
          <p:cNvPr id="49155" name="Rectangle 3"/>
          <p:cNvSpPr>
            <a:spLocks noGrp="1" noChangeArrowheads="1"/>
          </p:cNvSpPr>
          <p:nvPr>
            <p:ph type="body" idx="1"/>
          </p:nvPr>
        </p:nvSpPr>
        <p:spPr>
          <a:xfrm>
            <a:off x="348343" y="1219200"/>
            <a:ext cx="11582400" cy="4876800"/>
          </a:xfrm>
        </p:spPr>
        <p:txBody>
          <a:bodyPr/>
          <a:lstStyle/>
          <a:p>
            <a:pPr eaLnBrk="1" hangingPunct="1">
              <a:defRPr/>
            </a:pPr>
            <a:r>
              <a:rPr lang="pt-BR" altLang="pt-BR" sz="2800" dirty="0"/>
              <a:t>Porque sob as mesmas condições de estresse , indivíduos diferentes desenvolvem patologias diferentes ou não as desenvolvem?</a:t>
            </a:r>
          </a:p>
          <a:p>
            <a:pPr eaLnBrk="1" hangingPunct="1">
              <a:defRPr/>
            </a:pPr>
            <a:endParaRPr lang="pt-BR" altLang="pt-BR" sz="2800" dirty="0"/>
          </a:p>
          <a:p>
            <a:pPr eaLnBrk="1" hangingPunct="1">
              <a:defRPr/>
            </a:pPr>
            <a:r>
              <a:rPr lang="pt-BR" altLang="pt-BR" sz="2800" b="1" dirty="0"/>
              <a:t>Personalidade do indivíduo começa a ser levada em conta. </a:t>
            </a:r>
          </a:p>
          <a:p>
            <a:pPr eaLnBrk="1" hangingPunct="1">
              <a:buFont typeface="Wingdings" panose="05000000000000000000" pitchFamily="2" charset="2"/>
              <a:buNone/>
              <a:defRPr/>
            </a:pPr>
            <a:endParaRPr lang="pt-BR" altLang="pt-BR" sz="2800" b="1" dirty="0"/>
          </a:p>
          <a:p>
            <a:pPr eaLnBrk="1" hangingPunct="1">
              <a:defRPr/>
            </a:pPr>
            <a:r>
              <a:rPr lang="pt-BR" altLang="pt-BR" sz="2800" dirty="0"/>
              <a:t>Surge a noção de </a:t>
            </a:r>
            <a:r>
              <a:rPr lang="pt-BR" altLang="pt-BR" sz="2800" b="1" dirty="0"/>
              <a:t>Tipos de Personalidade</a:t>
            </a:r>
            <a:r>
              <a:rPr lang="pt-BR" altLang="pt-BR" sz="2800" dirty="0"/>
              <a:t>.</a:t>
            </a:r>
          </a:p>
        </p:txBody>
      </p:sp>
    </p:spTree>
    <p:extLst>
      <p:ext uri="{BB962C8B-B14F-4D97-AF65-F5344CB8AC3E}">
        <p14:creationId xmlns:p14="http://schemas.microsoft.com/office/powerpoint/2010/main" val="2813158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78673" y="228600"/>
            <a:ext cx="11660777" cy="1219200"/>
          </a:xfrm>
        </p:spPr>
        <p:txBody>
          <a:bodyPr/>
          <a:lstStyle/>
          <a:p>
            <a:pPr eaLnBrk="1" hangingPunct="1">
              <a:defRPr/>
            </a:pPr>
            <a:r>
              <a:rPr lang="en-US" altLang="pt-BR" sz="3200" b="1"/>
              <a:t>O MODELO DE SIGNIFICAÇÃO CULTURAL DA DOENÇA</a:t>
            </a:r>
            <a:endParaRPr lang="en-US" altLang="pt-BR"/>
          </a:p>
        </p:txBody>
      </p:sp>
      <p:sp>
        <p:nvSpPr>
          <p:cNvPr id="43011" name="Rectangle 3"/>
          <p:cNvSpPr>
            <a:spLocks noGrp="1" noChangeArrowheads="1"/>
          </p:cNvSpPr>
          <p:nvPr>
            <p:ph type="body" idx="1"/>
          </p:nvPr>
        </p:nvSpPr>
        <p:spPr>
          <a:xfrm>
            <a:off x="278673" y="1741714"/>
            <a:ext cx="11329853" cy="4354286"/>
          </a:xfrm>
        </p:spPr>
        <p:txBody>
          <a:bodyPr/>
          <a:lstStyle/>
          <a:p>
            <a:pPr eaLnBrk="1" hangingPunct="1">
              <a:defRPr/>
            </a:pPr>
            <a:r>
              <a:rPr lang="en-US" altLang="pt-BR" sz="2800" dirty="0"/>
              <a:t>A </a:t>
            </a:r>
            <a:r>
              <a:rPr lang="en-US" altLang="pt-BR" sz="2800" dirty="0" err="1"/>
              <a:t>Experiência</a:t>
            </a:r>
            <a:r>
              <a:rPr lang="en-US" altLang="pt-BR" sz="2800" dirty="0"/>
              <a:t> da </a:t>
            </a:r>
            <a:r>
              <a:rPr lang="en-US" altLang="pt-BR" sz="2800" dirty="0" err="1"/>
              <a:t>dor</a:t>
            </a:r>
            <a:r>
              <a:rPr lang="en-US" altLang="pt-BR" sz="2800" dirty="0"/>
              <a:t>:</a:t>
            </a:r>
          </a:p>
          <a:p>
            <a:pPr eaLnBrk="1" hangingPunct="1">
              <a:defRPr/>
            </a:pPr>
            <a:endParaRPr lang="en-US" altLang="pt-BR" sz="2800" dirty="0"/>
          </a:p>
          <a:p>
            <a:pPr lvl="1" eaLnBrk="1" hangingPunct="1">
              <a:defRPr/>
            </a:pPr>
            <a:r>
              <a:rPr lang="en-US" altLang="pt-BR" dirty="0"/>
              <a:t>Mark </a:t>
            </a:r>
            <a:r>
              <a:rPr lang="en-US" altLang="pt-BR" dirty="0" err="1"/>
              <a:t>Zborowski</a:t>
            </a:r>
            <a:r>
              <a:rPr lang="en-US" altLang="pt-BR" dirty="0"/>
              <a:t> (1952) </a:t>
            </a:r>
            <a:r>
              <a:rPr lang="en-US" altLang="pt-BR" dirty="0" err="1"/>
              <a:t>analisando</a:t>
            </a:r>
            <a:r>
              <a:rPr lang="en-US" altLang="pt-BR" dirty="0"/>
              <a:t> </a:t>
            </a:r>
            <a:r>
              <a:rPr lang="en-US" altLang="pt-BR" dirty="0" err="1"/>
              <a:t>componentes</a:t>
            </a:r>
            <a:r>
              <a:rPr lang="en-US" altLang="pt-BR" dirty="0"/>
              <a:t> </a:t>
            </a:r>
            <a:r>
              <a:rPr lang="en-US" altLang="pt-BR" dirty="0" err="1"/>
              <a:t>culturais</a:t>
            </a:r>
            <a:r>
              <a:rPr lang="en-US" altLang="pt-BR" dirty="0"/>
              <a:t> da </a:t>
            </a:r>
            <a:r>
              <a:rPr lang="en-US" altLang="pt-BR" dirty="0" err="1"/>
              <a:t>experiência</a:t>
            </a:r>
            <a:r>
              <a:rPr lang="en-US" altLang="pt-BR" dirty="0"/>
              <a:t> da </a:t>
            </a:r>
            <a:r>
              <a:rPr lang="en-US" altLang="pt-BR" dirty="0" err="1"/>
              <a:t>dor</a:t>
            </a:r>
            <a:r>
              <a:rPr lang="en-US" altLang="pt-BR" dirty="0"/>
              <a:t> </a:t>
            </a:r>
            <a:r>
              <a:rPr lang="en-US" altLang="pt-BR" dirty="0" err="1"/>
              <a:t>em</a:t>
            </a:r>
            <a:r>
              <a:rPr lang="en-US" altLang="pt-BR" dirty="0"/>
              <a:t> </a:t>
            </a:r>
            <a:r>
              <a:rPr lang="en-US" altLang="pt-BR" dirty="0" err="1"/>
              <a:t>três</a:t>
            </a:r>
            <a:r>
              <a:rPr lang="en-US" altLang="pt-BR" dirty="0"/>
              <a:t> </a:t>
            </a:r>
            <a:r>
              <a:rPr lang="en-US" altLang="pt-BR" dirty="0" err="1"/>
              <a:t>grupos</a:t>
            </a:r>
            <a:r>
              <a:rPr lang="en-US" altLang="pt-BR" dirty="0"/>
              <a:t> </a:t>
            </a:r>
            <a:r>
              <a:rPr lang="en-US" altLang="pt-BR" dirty="0" err="1"/>
              <a:t>étnicos</a:t>
            </a:r>
            <a:r>
              <a:rPr lang="en-US" altLang="pt-BR" dirty="0"/>
              <a:t> </a:t>
            </a:r>
            <a:r>
              <a:rPr lang="en-US" altLang="pt-BR" dirty="0" err="1"/>
              <a:t>diferentes</a:t>
            </a:r>
            <a:r>
              <a:rPr lang="en-US" altLang="pt-BR" dirty="0"/>
              <a:t> </a:t>
            </a:r>
            <a:r>
              <a:rPr lang="en-US" altLang="pt-BR" dirty="0" err="1"/>
              <a:t>nos</a:t>
            </a:r>
            <a:r>
              <a:rPr lang="en-US" altLang="pt-BR" dirty="0"/>
              <a:t> EUA (</a:t>
            </a:r>
            <a:r>
              <a:rPr lang="en-US" altLang="pt-BR" dirty="0" err="1"/>
              <a:t>judeus</a:t>
            </a:r>
            <a:r>
              <a:rPr lang="en-US" altLang="pt-BR" dirty="0"/>
              <a:t>, </a:t>
            </a:r>
            <a:r>
              <a:rPr lang="en-US" altLang="pt-BR" dirty="0" err="1"/>
              <a:t>italianos</a:t>
            </a:r>
            <a:r>
              <a:rPr lang="en-US" altLang="pt-BR" dirty="0"/>
              <a:t> e </a:t>
            </a:r>
            <a:r>
              <a:rPr lang="en-US" altLang="pt-BR" dirty="0" err="1"/>
              <a:t>americanos</a:t>
            </a:r>
            <a:r>
              <a:rPr lang="en-US" altLang="pt-BR" dirty="0"/>
              <a:t> de “</a:t>
            </a:r>
            <a:r>
              <a:rPr lang="en-US" altLang="pt-BR" dirty="0" err="1"/>
              <a:t>origem</a:t>
            </a:r>
            <a:r>
              <a:rPr lang="en-US" altLang="pt-BR" dirty="0"/>
              <a:t>”) </a:t>
            </a:r>
            <a:r>
              <a:rPr lang="en-US" altLang="pt-BR" dirty="0" err="1"/>
              <a:t>conclue</a:t>
            </a:r>
            <a:r>
              <a:rPr lang="en-US" altLang="pt-BR" dirty="0"/>
              <a:t> que:</a:t>
            </a:r>
          </a:p>
          <a:p>
            <a:pPr lvl="2" eaLnBrk="1" hangingPunct="1">
              <a:defRPr/>
            </a:pPr>
            <a:r>
              <a:rPr lang="en-US" altLang="pt-BR" sz="2800" b="1" dirty="0" err="1">
                <a:solidFill>
                  <a:schemeClr val="tx2"/>
                </a:solidFill>
              </a:rPr>
              <a:t>grupos</a:t>
            </a:r>
            <a:r>
              <a:rPr lang="en-US" altLang="pt-BR" sz="2800" b="1" dirty="0">
                <a:solidFill>
                  <a:schemeClr val="tx2"/>
                </a:solidFill>
              </a:rPr>
              <a:t> </a:t>
            </a:r>
            <a:r>
              <a:rPr lang="en-US" altLang="pt-BR" sz="2800" b="1" dirty="0" err="1">
                <a:solidFill>
                  <a:schemeClr val="tx2"/>
                </a:solidFill>
              </a:rPr>
              <a:t>diferentes</a:t>
            </a:r>
            <a:r>
              <a:rPr lang="en-US" altLang="pt-BR" sz="2800" b="1" dirty="0">
                <a:solidFill>
                  <a:schemeClr val="tx2"/>
                </a:solidFill>
              </a:rPr>
              <a:t> tem </a:t>
            </a:r>
            <a:r>
              <a:rPr lang="en-US" altLang="pt-BR" sz="2800" b="1" dirty="0" err="1">
                <a:solidFill>
                  <a:schemeClr val="tx2"/>
                </a:solidFill>
              </a:rPr>
              <a:t>uma</a:t>
            </a:r>
            <a:r>
              <a:rPr lang="en-US" altLang="pt-BR" sz="2800" b="1" dirty="0">
                <a:solidFill>
                  <a:schemeClr val="tx2"/>
                </a:solidFill>
              </a:rPr>
              <a:t> </a:t>
            </a:r>
            <a:r>
              <a:rPr lang="en-US" altLang="pt-BR" sz="2800" b="1" dirty="0" err="1">
                <a:solidFill>
                  <a:schemeClr val="tx2"/>
                </a:solidFill>
              </a:rPr>
              <a:t>experiência</a:t>
            </a:r>
            <a:r>
              <a:rPr lang="en-US" altLang="pt-BR" sz="2800" b="1" dirty="0">
                <a:solidFill>
                  <a:schemeClr val="tx2"/>
                </a:solidFill>
              </a:rPr>
              <a:t> </a:t>
            </a:r>
            <a:r>
              <a:rPr lang="en-US" altLang="pt-BR" sz="2800" b="1" dirty="0" err="1">
                <a:solidFill>
                  <a:schemeClr val="tx2"/>
                </a:solidFill>
              </a:rPr>
              <a:t>diferente</a:t>
            </a:r>
            <a:r>
              <a:rPr lang="en-US" altLang="pt-BR" sz="2800" b="1" dirty="0">
                <a:solidFill>
                  <a:schemeClr val="tx2"/>
                </a:solidFill>
              </a:rPr>
              <a:t> </a:t>
            </a:r>
            <a:r>
              <a:rPr lang="en-US" altLang="pt-BR" sz="2800" b="1" dirty="0" err="1">
                <a:solidFill>
                  <a:schemeClr val="tx2"/>
                </a:solidFill>
              </a:rPr>
              <a:t>em</a:t>
            </a:r>
            <a:r>
              <a:rPr lang="en-US" altLang="pt-BR" sz="2800" b="1" dirty="0">
                <a:solidFill>
                  <a:schemeClr val="tx2"/>
                </a:solidFill>
              </a:rPr>
              <a:t> </a:t>
            </a:r>
            <a:r>
              <a:rPr lang="en-US" altLang="pt-BR" sz="2800" b="1" dirty="0" err="1">
                <a:solidFill>
                  <a:schemeClr val="tx2"/>
                </a:solidFill>
              </a:rPr>
              <a:t>relação</a:t>
            </a:r>
            <a:r>
              <a:rPr lang="en-US" altLang="pt-BR" sz="2800" b="1" dirty="0">
                <a:solidFill>
                  <a:schemeClr val="tx2"/>
                </a:solidFill>
              </a:rPr>
              <a:t> à </a:t>
            </a:r>
            <a:r>
              <a:rPr lang="en-US" altLang="pt-BR" sz="2800" b="1" dirty="0" err="1">
                <a:solidFill>
                  <a:schemeClr val="tx2"/>
                </a:solidFill>
              </a:rPr>
              <a:t>dor.</a:t>
            </a:r>
            <a:endParaRPr lang="en-US" altLang="pt-BR" sz="2800" b="1" dirty="0">
              <a:solidFill>
                <a:schemeClr val="tx2"/>
              </a:solidFill>
            </a:endParaRPr>
          </a:p>
          <a:p>
            <a:pPr eaLnBrk="1" hangingPunct="1">
              <a:defRPr/>
            </a:pPr>
            <a:endParaRPr lang="en-US" altLang="pt-BR" sz="2800" b="1" dirty="0"/>
          </a:p>
        </p:txBody>
      </p:sp>
    </p:spTree>
    <p:extLst>
      <p:ext uri="{BB962C8B-B14F-4D97-AF65-F5344CB8AC3E}">
        <p14:creationId xmlns:p14="http://schemas.microsoft.com/office/powerpoint/2010/main" val="17611167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209800" y="228600"/>
            <a:ext cx="7772400" cy="762000"/>
          </a:xfrm>
        </p:spPr>
        <p:txBody>
          <a:bodyPr/>
          <a:lstStyle/>
          <a:p>
            <a:pPr eaLnBrk="1" hangingPunct="1">
              <a:defRPr/>
            </a:pPr>
            <a:r>
              <a:rPr lang="pt-BR" altLang="pt-BR" sz="3200" b="1"/>
              <a:t>TIPOS DE PERSONALIDADE</a:t>
            </a:r>
          </a:p>
        </p:txBody>
      </p:sp>
      <p:sp>
        <p:nvSpPr>
          <p:cNvPr id="27651" name="Rectangle 3"/>
          <p:cNvSpPr>
            <a:spLocks noGrp="1" noChangeArrowheads="1"/>
          </p:cNvSpPr>
          <p:nvPr>
            <p:ph type="body" idx="1"/>
          </p:nvPr>
        </p:nvSpPr>
        <p:spPr>
          <a:xfrm>
            <a:off x="209005" y="1295400"/>
            <a:ext cx="11564983" cy="4800600"/>
          </a:xfrm>
        </p:spPr>
        <p:txBody>
          <a:bodyPr/>
          <a:lstStyle/>
          <a:p>
            <a:pPr eaLnBrk="1" hangingPunct="1">
              <a:defRPr/>
            </a:pPr>
            <a:r>
              <a:rPr lang="pt-BR" altLang="pt-BR" sz="2800" b="1" dirty="0"/>
              <a:t>Tipo A</a:t>
            </a:r>
            <a:r>
              <a:rPr lang="pt-BR" altLang="pt-BR" sz="2800" dirty="0"/>
              <a:t>: majoritariamente </a:t>
            </a:r>
            <a:r>
              <a:rPr lang="pt-BR" altLang="pt-BR" sz="2800" b="1" dirty="0"/>
              <a:t>homens agressivos e competitivos</a:t>
            </a:r>
            <a:r>
              <a:rPr lang="pt-BR" altLang="pt-BR" sz="2800" dirty="0"/>
              <a:t> que se dedicam inteiramente ao trabalho e </a:t>
            </a:r>
            <a:r>
              <a:rPr lang="pt-BR" altLang="pt-BR" sz="2800" b="1" dirty="0"/>
              <a:t>nunca ficavam satisfeitos com os resultados obtidos</a:t>
            </a:r>
            <a:r>
              <a:rPr lang="pt-BR" altLang="pt-BR" sz="2800" dirty="0"/>
              <a:t>.</a:t>
            </a:r>
          </a:p>
          <a:p>
            <a:pPr lvl="1" eaLnBrk="1" hangingPunct="1">
              <a:defRPr/>
            </a:pPr>
            <a:r>
              <a:rPr lang="pt-BR" altLang="pt-BR" b="1" dirty="0"/>
              <a:t>Chance duas vezes maior de desenvolver alguma moléstia cardíaca</a:t>
            </a:r>
            <a:r>
              <a:rPr lang="pt-BR" altLang="pt-BR" dirty="0"/>
              <a:t>.</a:t>
            </a:r>
          </a:p>
          <a:p>
            <a:pPr eaLnBrk="1" hangingPunct="1">
              <a:defRPr/>
            </a:pPr>
            <a:r>
              <a:rPr lang="pt-BR" altLang="pt-BR" sz="2800" b="1" dirty="0"/>
              <a:t>Tipo B</a:t>
            </a:r>
            <a:r>
              <a:rPr lang="pt-BR" altLang="pt-BR" sz="2800" dirty="0"/>
              <a:t>: mais descontraídos e </a:t>
            </a:r>
            <a:r>
              <a:rPr lang="pt-BR" altLang="pt-BR" sz="2800" b="1" dirty="0"/>
              <a:t>menos competitivos</a:t>
            </a:r>
          </a:p>
          <a:p>
            <a:pPr lvl="1" eaLnBrk="1" hangingPunct="1">
              <a:defRPr/>
            </a:pPr>
            <a:r>
              <a:rPr lang="pt-BR" altLang="pt-BR" b="1" dirty="0"/>
              <a:t>Menos predispostos a moléstias cardíacas</a:t>
            </a:r>
          </a:p>
          <a:p>
            <a:pPr eaLnBrk="1" hangingPunct="1">
              <a:defRPr/>
            </a:pPr>
            <a:r>
              <a:rPr lang="pt-BR" altLang="pt-BR" sz="2800" dirty="0"/>
              <a:t>Estudos recentes levantam dúvidas a respeito desta ligação.</a:t>
            </a:r>
            <a:endParaRPr lang="pt-BR" altLang="pt-BR" dirty="0"/>
          </a:p>
        </p:txBody>
      </p:sp>
    </p:spTree>
    <p:extLst>
      <p:ext uri="{BB962C8B-B14F-4D97-AF65-F5344CB8AC3E}">
        <p14:creationId xmlns:p14="http://schemas.microsoft.com/office/powerpoint/2010/main" val="31333112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166949" y="228600"/>
            <a:ext cx="10258697" cy="914400"/>
          </a:xfrm>
        </p:spPr>
        <p:txBody>
          <a:bodyPr/>
          <a:lstStyle/>
          <a:p>
            <a:pPr eaLnBrk="1" hangingPunct="1"/>
            <a:r>
              <a:rPr lang="pt-BR" altLang="pt-BR" sz="3200" b="1" dirty="0">
                <a:effectLst/>
              </a:rPr>
              <a:t>CAPACIDADE DE ENFRENTAR SITUAÇÕES</a:t>
            </a:r>
          </a:p>
        </p:txBody>
      </p:sp>
      <p:sp>
        <p:nvSpPr>
          <p:cNvPr id="28675" name="Rectangle 3"/>
          <p:cNvSpPr>
            <a:spLocks noGrp="1" noChangeArrowheads="1"/>
          </p:cNvSpPr>
          <p:nvPr>
            <p:ph type="body" idx="1"/>
          </p:nvPr>
        </p:nvSpPr>
        <p:spPr>
          <a:xfrm>
            <a:off x="148046" y="1641475"/>
            <a:ext cx="11739154" cy="4454525"/>
          </a:xfrm>
        </p:spPr>
        <p:txBody>
          <a:bodyPr/>
          <a:lstStyle/>
          <a:p>
            <a:pPr eaLnBrk="1" hangingPunct="1">
              <a:defRPr/>
            </a:pPr>
            <a:r>
              <a:rPr lang="pt-BR" altLang="pt-BR" dirty="0" err="1"/>
              <a:t>Apóia-se</a:t>
            </a:r>
            <a:r>
              <a:rPr lang="pt-BR" altLang="pt-BR" dirty="0"/>
              <a:t> na noção de </a:t>
            </a:r>
            <a:r>
              <a:rPr lang="pt-BR" altLang="pt-BR" dirty="0" err="1"/>
              <a:t>Locus</a:t>
            </a:r>
            <a:r>
              <a:rPr lang="pt-BR" altLang="pt-BR" dirty="0"/>
              <a:t> </a:t>
            </a:r>
            <a:r>
              <a:rPr lang="pt-BR" altLang="pt-BR" dirty="0" err="1"/>
              <a:t>of</a:t>
            </a:r>
            <a:r>
              <a:rPr lang="pt-BR" altLang="pt-BR" dirty="0"/>
              <a:t> </a:t>
            </a:r>
            <a:r>
              <a:rPr lang="pt-BR" altLang="pt-BR" dirty="0" err="1"/>
              <a:t>Control</a:t>
            </a:r>
            <a:r>
              <a:rPr lang="pt-BR" altLang="pt-BR" dirty="0"/>
              <a:t> (local de controle) forjada pelo </a:t>
            </a:r>
            <a:r>
              <a:rPr lang="pt-BR" altLang="pt-BR" dirty="0" err="1"/>
              <a:t>psicossociólogo</a:t>
            </a:r>
            <a:r>
              <a:rPr lang="pt-BR" altLang="pt-BR" dirty="0"/>
              <a:t> Jerome B. </a:t>
            </a:r>
            <a:r>
              <a:rPr lang="pt-BR" altLang="pt-BR" dirty="0" err="1"/>
              <a:t>Rotter</a:t>
            </a:r>
            <a:r>
              <a:rPr lang="pt-BR" altLang="pt-BR" dirty="0"/>
              <a:t> em 1966.</a:t>
            </a:r>
          </a:p>
          <a:p>
            <a:pPr lvl="1" eaLnBrk="1" hangingPunct="1">
              <a:defRPr/>
            </a:pPr>
            <a:r>
              <a:rPr lang="pt-BR" altLang="pt-BR" b="1" dirty="0"/>
              <a:t>Local de controle interno</a:t>
            </a:r>
            <a:r>
              <a:rPr lang="pt-BR" altLang="pt-BR" dirty="0"/>
              <a:t>: pessoa sente ter um certo controle sobre seu destino e ser responsável pelo que lhe ocorre.</a:t>
            </a:r>
          </a:p>
          <a:p>
            <a:pPr lvl="1" eaLnBrk="1" hangingPunct="1">
              <a:defRPr/>
            </a:pPr>
            <a:r>
              <a:rPr lang="pt-BR" altLang="pt-BR" b="1" dirty="0"/>
              <a:t>Local de controle externo</a:t>
            </a:r>
            <a:r>
              <a:rPr lang="pt-BR" altLang="pt-BR" dirty="0"/>
              <a:t>: pessoa acredita que seu destino é dirigido pelo acaso, ou por forças incontroláveis.</a:t>
            </a:r>
          </a:p>
        </p:txBody>
      </p:sp>
    </p:spTree>
    <p:extLst>
      <p:ext uri="{BB962C8B-B14F-4D97-AF65-F5344CB8AC3E}">
        <p14:creationId xmlns:p14="http://schemas.microsoft.com/office/powerpoint/2010/main" val="39830933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209800" y="228600"/>
            <a:ext cx="7772400" cy="762000"/>
          </a:xfrm>
        </p:spPr>
        <p:txBody>
          <a:bodyPr/>
          <a:lstStyle/>
          <a:p>
            <a:pPr eaLnBrk="1" hangingPunct="1"/>
            <a:r>
              <a:rPr lang="pt-BR" altLang="pt-BR" sz="3200" b="1">
                <a:effectLst/>
              </a:rPr>
              <a:t>LOCAL DE CONTROLE</a:t>
            </a:r>
          </a:p>
        </p:txBody>
      </p:sp>
      <p:sp>
        <p:nvSpPr>
          <p:cNvPr id="29699" name="Rectangle 3"/>
          <p:cNvSpPr>
            <a:spLocks noGrp="1" noChangeArrowheads="1"/>
          </p:cNvSpPr>
          <p:nvPr>
            <p:ph type="body" idx="1"/>
          </p:nvPr>
        </p:nvSpPr>
        <p:spPr>
          <a:xfrm>
            <a:off x="339633" y="1295400"/>
            <a:ext cx="11504023" cy="4800600"/>
          </a:xfrm>
        </p:spPr>
        <p:txBody>
          <a:bodyPr/>
          <a:lstStyle/>
          <a:p>
            <a:pPr eaLnBrk="1" hangingPunct="1">
              <a:defRPr/>
            </a:pPr>
            <a:r>
              <a:rPr lang="pt-BR" altLang="pt-BR" dirty="0"/>
              <a:t>Pessoas com local de controle interno experimentam menos ansiedade, sofrem menos de hipertensão e desenvolvem menos doenças cardíacas. Lidam melhor com os agentes estressantes.</a:t>
            </a:r>
          </a:p>
          <a:p>
            <a:pPr eaLnBrk="1" hangingPunct="1">
              <a:defRPr/>
            </a:pPr>
            <a:endParaRPr lang="pt-BR" altLang="pt-BR" dirty="0"/>
          </a:p>
        </p:txBody>
      </p:sp>
    </p:spTree>
    <p:extLst>
      <p:ext uri="{BB962C8B-B14F-4D97-AF65-F5344CB8AC3E}">
        <p14:creationId xmlns:p14="http://schemas.microsoft.com/office/powerpoint/2010/main" val="25392253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984069" y="228600"/>
            <a:ext cx="10310947" cy="914400"/>
          </a:xfrm>
        </p:spPr>
        <p:txBody>
          <a:bodyPr/>
          <a:lstStyle/>
          <a:p>
            <a:pPr eaLnBrk="1" hangingPunct="1">
              <a:defRPr/>
            </a:pPr>
            <a:r>
              <a:rPr lang="pt-BR" altLang="pt-BR" sz="3200" b="1" dirty="0"/>
              <a:t>CAPACIDADE DE  ENFRENTAR SITUAÇÕES</a:t>
            </a:r>
          </a:p>
        </p:txBody>
      </p:sp>
      <p:sp>
        <p:nvSpPr>
          <p:cNvPr id="50179" name="Rectangle 3"/>
          <p:cNvSpPr>
            <a:spLocks noGrp="1" noChangeArrowheads="1"/>
          </p:cNvSpPr>
          <p:nvPr>
            <p:ph type="body" idx="1"/>
          </p:nvPr>
        </p:nvSpPr>
        <p:spPr>
          <a:xfrm>
            <a:off x="226423" y="1676400"/>
            <a:ext cx="11730446" cy="4419600"/>
          </a:xfrm>
        </p:spPr>
        <p:txBody>
          <a:bodyPr/>
          <a:lstStyle/>
          <a:p>
            <a:pPr eaLnBrk="1" hangingPunct="1">
              <a:defRPr/>
            </a:pPr>
            <a:r>
              <a:rPr lang="pt-BR" altLang="pt-BR" sz="2800" dirty="0"/>
              <a:t>Pesquisas a respeito da capacidade de enfrentar situações, mostram que: </a:t>
            </a:r>
          </a:p>
          <a:p>
            <a:pPr lvl="1" eaLnBrk="1" hangingPunct="1">
              <a:defRPr/>
            </a:pPr>
            <a:r>
              <a:rPr lang="pt-BR" altLang="pt-BR" dirty="0"/>
              <a:t>indivíduos com melhor censo de resistência são aqueles que dispõem de um elevado censo de coerência, sendo este definido como uma orientação geral que permite ao indivíduo enxergar seu ambiente como algo compreensível e controlável.</a:t>
            </a:r>
          </a:p>
        </p:txBody>
      </p:sp>
    </p:spTree>
    <p:extLst>
      <p:ext uri="{BB962C8B-B14F-4D97-AF65-F5344CB8AC3E}">
        <p14:creationId xmlns:p14="http://schemas.microsoft.com/office/powerpoint/2010/main" val="741260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209800" y="228600"/>
            <a:ext cx="7772400" cy="990600"/>
          </a:xfrm>
        </p:spPr>
        <p:txBody>
          <a:bodyPr/>
          <a:lstStyle/>
          <a:p>
            <a:pPr eaLnBrk="1" hangingPunct="1">
              <a:defRPr/>
            </a:pPr>
            <a:r>
              <a:rPr lang="pt-BR" altLang="pt-BR" sz="3200" b="1"/>
              <a:t>DIFICULDADES DA EXISTÊNCIA</a:t>
            </a:r>
          </a:p>
        </p:txBody>
      </p:sp>
      <p:sp>
        <p:nvSpPr>
          <p:cNvPr id="29699" name="Rectangle 3"/>
          <p:cNvSpPr>
            <a:spLocks noGrp="1" noChangeArrowheads="1"/>
          </p:cNvSpPr>
          <p:nvPr>
            <p:ph type="body" idx="1"/>
          </p:nvPr>
        </p:nvSpPr>
        <p:spPr>
          <a:xfrm>
            <a:off x="357051" y="1828800"/>
            <a:ext cx="11399520" cy="3810000"/>
          </a:xfrm>
        </p:spPr>
        <p:txBody>
          <a:bodyPr/>
          <a:lstStyle/>
          <a:p>
            <a:pPr eaLnBrk="1" hangingPunct="1"/>
            <a:r>
              <a:rPr lang="pt-BR" altLang="pt-BR" sz="2800" dirty="0">
                <a:effectLst/>
              </a:rPr>
              <a:t>Pesquisas demonstram que; </a:t>
            </a:r>
          </a:p>
          <a:p>
            <a:pPr lvl="1" eaLnBrk="1" hangingPunct="1"/>
            <a:r>
              <a:rPr lang="pt-BR" altLang="pt-BR" dirty="0">
                <a:effectLst/>
              </a:rPr>
              <a:t>doença não está somente ligada a agentes agressivos do meio ambiente, bactérias, vírus, desequilíbrios bioquímicos, mas é também resultado de nossas reações diante das dificuldades da existência.</a:t>
            </a:r>
          </a:p>
          <a:p>
            <a:pPr eaLnBrk="1" hangingPunct="1"/>
            <a:endParaRPr lang="pt-BR" altLang="pt-BR" sz="2800" dirty="0">
              <a:effectLst/>
            </a:endParaRPr>
          </a:p>
          <a:p>
            <a:pPr eaLnBrk="1" hangingPunct="1"/>
            <a:endParaRPr lang="pt-BR" altLang="pt-BR" sz="2800" dirty="0">
              <a:effectLst/>
            </a:endParaRPr>
          </a:p>
        </p:txBody>
      </p:sp>
    </p:spTree>
    <p:extLst>
      <p:ext uri="{BB962C8B-B14F-4D97-AF65-F5344CB8AC3E}">
        <p14:creationId xmlns:p14="http://schemas.microsoft.com/office/powerpoint/2010/main" val="371430696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209800" y="228600"/>
            <a:ext cx="7772400" cy="990600"/>
          </a:xfrm>
        </p:spPr>
        <p:txBody>
          <a:bodyPr/>
          <a:lstStyle/>
          <a:p>
            <a:pPr eaLnBrk="1" hangingPunct="1">
              <a:defRPr/>
            </a:pPr>
            <a:r>
              <a:rPr lang="pt-BR" altLang="pt-BR" sz="3200" b="1"/>
              <a:t>PONTO DE VISTA SOCIOLÓGICO</a:t>
            </a:r>
          </a:p>
        </p:txBody>
      </p:sp>
      <p:sp>
        <p:nvSpPr>
          <p:cNvPr id="30723" name="Rectangle 3"/>
          <p:cNvSpPr>
            <a:spLocks noGrp="1" noChangeArrowheads="1"/>
          </p:cNvSpPr>
          <p:nvPr>
            <p:ph type="body" idx="1"/>
          </p:nvPr>
        </p:nvSpPr>
        <p:spPr>
          <a:xfrm>
            <a:off x="409303" y="1295400"/>
            <a:ext cx="11538857" cy="4800600"/>
          </a:xfrm>
        </p:spPr>
        <p:txBody>
          <a:bodyPr/>
          <a:lstStyle/>
          <a:p>
            <a:pPr eaLnBrk="1" hangingPunct="1"/>
            <a:r>
              <a:rPr lang="pt-BR" altLang="pt-BR" sz="2800" b="1" i="1" dirty="0">
                <a:effectLst/>
              </a:rPr>
              <a:t>A capacidade de enfrentar situações</a:t>
            </a:r>
            <a:r>
              <a:rPr lang="pt-BR" altLang="pt-BR" sz="2800" dirty="0">
                <a:effectLst/>
              </a:rPr>
              <a:t> ou o </a:t>
            </a:r>
            <a:r>
              <a:rPr lang="pt-BR" altLang="pt-BR" sz="2800" b="1" i="1" dirty="0">
                <a:effectLst/>
              </a:rPr>
              <a:t>local de controle</a:t>
            </a:r>
            <a:r>
              <a:rPr lang="pt-BR" altLang="pt-BR" sz="2800" i="1" dirty="0">
                <a:effectLst/>
              </a:rPr>
              <a:t> </a:t>
            </a:r>
            <a:r>
              <a:rPr lang="pt-BR" altLang="pt-BR" sz="2800" b="1" dirty="0">
                <a:effectLst/>
              </a:rPr>
              <a:t>não são apenas traços individuais de personalidade</a:t>
            </a:r>
            <a:r>
              <a:rPr lang="pt-BR" altLang="pt-BR" sz="2800" dirty="0">
                <a:effectLst/>
              </a:rPr>
              <a:t>. </a:t>
            </a:r>
          </a:p>
          <a:p>
            <a:pPr eaLnBrk="1" hangingPunct="1"/>
            <a:r>
              <a:rPr lang="pt-BR" altLang="pt-BR" sz="2800" dirty="0">
                <a:effectLst/>
              </a:rPr>
              <a:t>Eles estão relacionados a uma soma de experiências na qual o social tem seu papel, pois exprimem um grau de autonomia ligado à posição social do indivíduo. </a:t>
            </a:r>
          </a:p>
          <a:p>
            <a:pPr eaLnBrk="1" hangingPunct="1"/>
            <a:r>
              <a:rPr lang="pt-BR" altLang="pt-BR" sz="2800" dirty="0">
                <a:effectLst/>
              </a:rPr>
              <a:t>Mas também </a:t>
            </a:r>
            <a:r>
              <a:rPr lang="pt-BR" altLang="pt-BR" sz="2800" b="1" dirty="0">
                <a:effectLst/>
              </a:rPr>
              <a:t>dependem de sua inserção num entorno social</a:t>
            </a:r>
            <a:r>
              <a:rPr lang="pt-BR" altLang="pt-BR" sz="2800" dirty="0">
                <a:effectLst/>
              </a:rPr>
              <a:t> que permita a mobilização de diversos recursos mais ou menos significativos.</a:t>
            </a:r>
          </a:p>
        </p:txBody>
      </p:sp>
    </p:spTree>
    <p:extLst>
      <p:ext uri="{BB962C8B-B14F-4D97-AF65-F5344CB8AC3E}">
        <p14:creationId xmlns:p14="http://schemas.microsoft.com/office/powerpoint/2010/main" val="41039561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09800" y="228600"/>
            <a:ext cx="7772400" cy="762000"/>
          </a:xfrm>
        </p:spPr>
        <p:txBody>
          <a:bodyPr/>
          <a:lstStyle/>
          <a:p>
            <a:pPr eaLnBrk="1" hangingPunct="1"/>
            <a:r>
              <a:rPr lang="pt-BR" altLang="pt-BR" sz="3200" b="1">
                <a:effectLst/>
              </a:rPr>
              <a:t>O APOIO SOCIAL</a:t>
            </a:r>
          </a:p>
        </p:txBody>
      </p:sp>
      <p:sp>
        <p:nvSpPr>
          <p:cNvPr id="31747" name="Rectangle 3"/>
          <p:cNvSpPr>
            <a:spLocks noGrp="1" noChangeArrowheads="1"/>
          </p:cNvSpPr>
          <p:nvPr>
            <p:ph type="body" idx="1"/>
          </p:nvPr>
        </p:nvSpPr>
        <p:spPr>
          <a:xfrm>
            <a:off x="226423" y="1219200"/>
            <a:ext cx="11591108" cy="4876800"/>
          </a:xfrm>
        </p:spPr>
        <p:txBody>
          <a:bodyPr/>
          <a:lstStyle/>
          <a:p>
            <a:pPr eaLnBrk="1" hangingPunct="1">
              <a:lnSpc>
                <a:spcPct val="90000"/>
              </a:lnSpc>
              <a:defRPr/>
            </a:pPr>
            <a:r>
              <a:rPr lang="pt-BR" altLang="pt-BR" sz="2800" b="1" dirty="0"/>
              <a:t>Noção de caráter mais sociológico</a:t>
            </a:r>
            <a:r>
              <a:rPr lang="pt-BR" altLang="pt-BR" sz="2800" dirty="0"/>
              <a:t>.</a:t>
            </a:r>
          </a:p>
          <a:p>
            <a:pPr eaLnBrk="1" hangingPunct="1">
              <a:lnSpc>
                <a:spcPct val="90000"/>
              </a:lnSpc>
              <a:defRPr/>
            </a:pPr>
            <a:r>
              <a:rPr lang="pt-BR" altLang="pt-BR" sz="2800" dirty="0"/>
              <a:t>Pesquisas demonstram que </a:t>
            </a:r>
            <a:r>
              <a:rPr lang="pt-BR" altLang="pt-BR" sz="2800" b="1" dirty="0"/>
              <a:t>indivíduos casados tem menos problemas de saúde</a:t>
            </a:r>
            <a:r>
              <a:rPr lang="pt-BR" altLang="pt-BR" sz="2800" dirty="0"/>
              <a:t> do que solteiros, viúvos e divorciados. Isto foi inicialmente explicado como fruto de </a:t>
            </a:r>
            <a:r>
              <a:rPr lang="pt-BR" altLang="pt-BR" sz="2800" b="1" dirty="0"/>
              <a:t>“redes sociais” em que a pessoas está envolvida.</a:t>
            </a:r>
          </a:p>
          <a:p>
            <a:pPr eaLnBrk="1" hangingPunct="1">
              <a:lnSpc>
                <a:spcPct val="90000"/>
              </a:lnSpc>
              <a:defRPr/>
            </a:pPr>
            <a:r>
              <a:rPr lang="pt-BR" altLang="pt-BR" sz="2800" b="1" dirty="0"/>
              <a:t>Noção de “apoio social” nasce da constatação de que o indivíduo está integrado em diversas e diferentes redes. </a:t>
            </a:r>
          </a:p>
          <a:p>
            <a:pPr eaLnBrk="1" hangingPunct="1">
              <a:lnSpc>
                <a:spcPct val="90000"/>
              </a:lnSpc>
              <a:defRPr/>
            </a:pPr>
            <a:r>
              <a:rPr lang="pt-BR" altLang="pt-BR" sz="2800" dirty="0"/>
              <a:t>Estas redes lhe oferecem </a:t>
            </a:r>
            <a:r>
              <a:rPr lang="pt-BR" altLang="pt-BR" sz="2800" b="1" dirty="0"/>
              <a:t>apoio material, mas também cognitivo, normativo e afetivo.</a:t>
            </a:r>
          </a:p>
        </p:txBody>
      </p:sp>
    </p:spTree>
    <p:extLst>
      <p:ext uri="{BB962C8B-B14F-4D97-AF65-F5344CB8AC3E}">
        <p14:creationId xmlns:p14="http://schemas.microsoft.com/office/powerpoint/2010/main" val="39273106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09800" y="228600"/>
            <a:ext cx="7772400" cy="838200"/>
          </a:xfrm>
        </p:spPr>
        <p:txBody>
          <a:bodyPr/>
          <a:lstStyle/>
          <a:p>
            <a:pPr eaLnBrk="1" hangingPunct="1"/>
            <a:r>
              <a:rPr lang="pt-BR" altLang="pt-BR" sz="3200" b="1" dirty="0">
                <a:effectLst/>
              </a:rPr>
              <a:t>IMPACTODO APOIO SOCIAL</a:t>
            </a:r>
          </a:p>
        </p:txBody>
      </p:sp>
      <p:sp>
        <p:nvSpPr>
          <p:cNvPr id="32771" name="Rectangle 3"/>
          <p:cNvSpPr>
            <a:spLocks noGrp="1" noChangeArrowheads="1"/>
          </p:cNvSpPr>
          <p:nvPr>
            <p:ph type="body" idx="1"/>
          </p:nvPr>
        </p:nvSpPr>
        <p:spPr>
          <a:xfrm>
            <a:off x="330926" y="1447800"/>
            <a:ext cx="11408228" cy="4648200"/>
          </a:xfrm>
        </p:spPr>
        <p:txBody>
          <a:bodyPr/>
          <a:lstStyle/>
          <a:p>
            <a:pPr eaLnBrk="1" hangingPunct="1">
              <a:defRPr/>
            </a:pPr>
            <a:r>
              <a:rPr lang="pt-BR" altLang="pt-BR" sz="2800" dirty="0"/>
              <a:t>Estudos  (Alameda Country – Califórnia) mostraram que:</a:t>
            </a:r>
          </a:p>
          <a:p>
            <a:pPr lvl="1" eaLnBrk="1" hangingPunct="1">
              <a:defRPr/>
            </a:pPr>
            <a:r>
              <a:rPr lang="pt-BR" altLang="pt-BR" b="1" dirty="0"/>
              <a:t>indivíduos em idêntica condição física</a:t>
            </a:r>
            <a:r>
              <a:rPr lang="pt-BR" altLang="pt-BR" dirty="0"/>
              <a:t> que apresentavam </a:t>
            </a:r>
            <a:r>
              <a:rPr lang="pt-BR" altLang="pt-BR" b="1" dirty="0"/>
              <a:t>diferença de suporte social</a:t>
            </a:r>
            <a:r>
              <a:rPr lang="pt-BR" altLang="pt-BR" dirty="0"/>
              <a:t> apresentam </a:t>
            </a:r>
            <a:r>
              <a:rPr lang="pt-BR" altLang="pt-BR" b="1" dirty="0"/>
              <a:t>diferença de mortalidade</a:t>
            </a:r>
            <a:r>
              <a:rPr lang="pt-BR" altLang="pt-BR" dirty="0"/>
              <a:t>, após acidente </a:t>
            </a:r>
            <a:r>
              <a:rPr lang="pt-BR" altLang="pt-BR" dirty="0" err="1"/>
              <a:t>cardíaco.Risco</a:t>
            </a:r>
            <a:r>
              <a:rPr lang="pt-BR" altLang="pt-BR" dirty="0"/>
              <a:t> duas vezes maior para os que não possuíam apoio social.</a:t>
            </a:r>
          </a:p>
          <a:p>
            <a:pPr eaLnBrk="1" hangingPunct="1">
              <a:defRPr/>
            </a:pPr>
            <a:r>
              <a:rPr lang="pt-BR" altLang="pt-BR" sz="2800" dirty="0"/>
              <a:t>Maioria dos </a:t>
            </a:r>
            <a:r>
              <a:rPr lang="pt-BR" altLang="pt-BR" sz="2800" b="1" dirty="0"/>
              <a:t>autores considera que o apoio social funciona como um amortecedor frente a situações estressantes.</a:t>
            </a:r>
          </a:p>
        </p:txBody>
      </p:sp>
    </p:spTree>
    <p:extLst>
      <p:ext uri="{BB962C8B-B14F-4D97-AF65-F5344CB8AC3E}">
        <p14:creationId xmlns:p14="http://schemas.microsoft.com/office/powerpoint/2010/main" val="262861511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209800" y="228600"/>
            <a:ext cx="7772400" cy="838200"/>
          </a:xfrm>
        </p:spPr>
        <p:txBody>
          <a:bodyPr/>
          <a:lstStyle/>
          <a:p>
            <a:pPr eaLnBrk="1" hangingPunct="1">
              <a:defRPr/>
            </a:pPr>
            <a:r>
              <a:rPr lang="pt-BR" altLang="pt-BR" sz="3200" b="1">
                <a:effectLst/>
              </a:rPr>
              <a:t>POLÍTICAS DE SAÚDE</a:t>
            </a:r>
            <a:endParaRPr lang="pt-BR" altLang="pt-BR"/>
          </a:p>
        </p:txBody>
      </p:sp>
      <p:sp>
        <p:nvSpPr>
          <p:cNvPr id="33795" name="Rectangle 3"/>
          <p:cNvSpPr>
            <a:spLocks noGrp="1" noChangeArrowheads="1"/>
          </p:cNvSpPr>
          <p:nvPr>
            <p:ph type="body" idx="1"/>
          </p:nvPr>
        </p:nvSpPr>
        <p:spPr>
          <a:xfrm>
            <a:off x="217714" y="1295400"/>
            <a:ext cx="11643360" cy="4800600"/>
          </a:xfrm>
        </p:spPr>
        <p:txBody>
          <a:bodyPr/>
          <a:lstStyle/>
          <a:p>
            <a:pPr eaLnBrk="1" hangingPunct="1">
              <a:defRPr/>
            </a:pPr>
            <a:r>
              <a:rPr lang="pt-BR" altLang="pt-BR" sz="2800" dirty="0"/>
              <a:t>Últimas décadas:</a:t>
            </a:r>
          </a:p>
          <a:p>
            <a:pPr lvl="1" eaLnBrk="1" hangingPunct="1">
              <a:defRPr/>
            </a:pPr>
            <a:r>
              <a:rPr lang="pt-BR" altLang="pt-BR" b="1" dirty="0"/>
              <a:t>Investimento em tecnologia</a:t>
            </a:r>
            <a:r>
              <a:rPr lang="pt-BR" altLang="pt-BR" dirty="0"/>
              <a:t>;</a:t>
            </a:r>
          </a:p>
          <a:p>
            <a:pPr lvl="1" eaLnBrk="1" hangingPunct="1">
              <a:defRPr/>
            </a:pPr>
            <a:r>
              <a:rPr lang="pt-BR" altLang="pt-BR" b="1" dirty="0" err="1"/>
              <a:t>Idéia</a:t>
            </a:r>
            <a:r>
              <a:rPr lang="pt-BR" altLang="pt-BR" b="1" dirty="0"/>
              <a:t> de que comportamento dos indivíduos é a causa de numerosos estados mórbidos</a:t>
            </a:r>
            <a:r>
              <a:rPr lang="pt-BR" altLang="pt-BR" dirty="0"/>
              <a:t>.</a:t>
            </a:r>
          </a:p>
          <a:p>
            <a:pPr lvl="1" eaLnBrk="1" hangingPunct="1">
              <a:defRPr/>
            </a:pPr>
            <a:r>
              <a:rPr lang="pt-BR" altLang="pt-BR" b="1" dirty="0"/>
              <a:t>Difusão de informações</a:t>
            </a:r>
            <a:r>
              <a:rPr lang="pt-BR" altLang="pt-BR" dirty="0"/>
              <a:t>, </a:t>
            </a:r>
            <a:r>
              <a:rPr lang="pt-BR" altLang="pt-BR" b="1" dirty="0"/>
              <a:t>buscando provocar mudanças de comportamento</a:t>
            </a:r>
            <a:r>
              <a:rPr lang="pt-BR" altLang="pt-BR" dirty="0"/>
              <a:t> dos indivíduos (alimentação, álcool, cigarro)</a:t>
            </a:r>
          </a:p>
          <a:p>
            <a:pPr lvl="1" eaLnBrk="1" hangingPunct="1">
              <a:defRPr/>
            </a:pPr>
            <a:r>
              <a:rPr lang="pt-BR" altLang="pt-BR" dirty="0"/>
              <a:t>Tentativa de </a:t>
            </a:r>
            <a:r>
              <a:rPr lang="pt-BR" altLang="pt-BR" b="1" dirty="0"/>
              <a:t>culpar indivíduos por comportamentos prejudiciais à saúde.</a:t>
            </a:r>
          </a:p>
        </p:txBody>
      </p:sp>
    </p:spTree>
    <p:extLst>
      <p:ext uri="{BB962C8B-B14F-4D97-AF65-F5344CB8AC3E}">
        <p14:creationId xmlns:p14="http://schemas.microsoft.com/office/powerpoint/2010/main" val="417262065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209800" y="381000"/>
            <a:ext cx="7772400" cy="762000"/>
          </a:xfrm>
        </p:spPr>
        <p:txBody>
          <a:bodyPr/>
          <a:lstStyle/>
          <a:p>
            <a:pPr eaLnBrk="1" hangingPunct="1"/>
            <a:r>
              <a:rPr lang="pt-BR" altLang="pt-BR" sz="3200" b="1">
                <a:effectLst/>
              </a:rPr>
              <a:t>POLÍTICA DE SAÚDE </a:t>
            </a:r>
          </a:p>
        </p:txBody>
      </p:sp>
      <p:sp>
        <p:nvSpPr>
          <p:cNvPr id="34819" name="Rectangle 3"/>
          <p:cNvSpPr>
            <a:spLocks noGrp="1" noChangeArrowheads="1"/>
          </p:cNvSpPr>
          <p:nvPr>
            <p:ph type="body" idx="1"/>
          </p:nvPr>
        </p:nvSpPr>
        <p:spPr/>
        <p:txBody>
          <a:bodyPr/>
          <a:lstStyle/>
          <a:p>
            <a:pPr eaLnBrk="1" hangingPunct="1">
              <a:defRPr/>
            </a:pPr>
            <a:r>
              <a:rPr lang="pt-BR" altLang="pt-BR" sz="2800"/>
              <a:t>Deveria-se:</a:t>
            </a:r>
          </a:p>
          <a:p>
            <a:pPr lvl="1" eaLnBrk="1" hangingPunct="1">
              <a:defRPr/>
            </a:pPr>
            <a:r>
              <a:rPr lang="pt-BR" altLang="pt-BR"/>
              <a:t>Não apenas investir em tecnologia e estimular comportamentos saudáveis.</a:t>
            </a:r>
          </a:p>
          <a:p>
            <a:pPr lvl="1" eaLnBrk="1" hangingPunct="1">
              <a:defRPr/>
            </a:pPr>
            <a:r>
              <a:rPr lang="pt-BR" altLang="pt-BR" b="1"/>
              <a:t>Investir na consolidação de vínculos sociais</a:t>
            </a:r>
          </a:p>
          <a:p>
            <a:pPr lvl="2" eaLnBrk="1" hangingPunct="1">
              <a:defRPr/>
            </a:pPr>
            <a:r>
              <a:rPr lang="pt-BR" altLang="pt-BR" sz="2800"/>
              <a:t>Ex: medidas no sentido de melhorar condições de trabalho; proteção à infância; educação; e ambiente urbano poderiam exercer impacto benéfico sobre estados de saúde da população.</a:t>
            </a:r>
            <a:endParaRPr lang="pt-BR" altLang="pt-BR" sz="2000"/>
          </a:p>
        </p:txBody>
      </p:sp>
    </p:spTree>
    <p:extLst>
      <p:ext uri="{BB962C8B-B14F-4D97-AF65-F5344CB8AC3E}">
        <p14:creationId xmlns:p14="http://schemas.microsoft.com/office/powerpoint/2010/main" val="4190497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278673" y="914400"/>
            <a:ext cx="11416937" cy="5181600"/>
          </a:xfrm>
        </p:spPr>
        <p:txBody>
          <a:bodyPr/>
          <a:lstStyle/>
          <a:p>
            <a:pPr eaLnBrk="1" hangingPunct="1">
              <a:defRPr/>
            </a:pPr>
            <a:r>
              <a:rPr lang="en-US" altLang="pt-BR" sz="2800" dirty="0" err="1"/>
              <a:t>Discriminação</a:t>
            </a:r>
            <a:r>
              <a:rPr lang="en-US" altLang="pt-BR" sz="2800" dirty="0"/>
              <a:t> dos </a:t>
            </a:r>
            <a:r>
              <a:rPr lang="en-US" altLang="pt-BR" sz="2800" dirty="0" err="1"/>
              <a:t>Sintomas</a:t>
            </a:r>
            <a:r>
              <a:rPr lang="en-US" altLang="pt-BR" sz="2800" dirty="0"/>
              <a:t>:</a:t>
            </a:r>
          </a:p>
          <a:p>
            <a:pPr lvl="1" eaLnBrk="1" hangingPunct="1">
              <a:defRPr/>
            </a:pPr>
            <a:r>
              <a:rPr lang="en-US" altLang="pt-BR" dirty="0"/>
              <a:t>Irving Zola (1969), </a:t>
            </a:r>
            <a:r>
              <a:rPr lang="en-US" altLang="pt-BR" dirty="0" err="1"/>
              <a:t>estudando</a:t>
            </a:r>
            <a:r>
              <a:rPr lang="en-US" altLang="pt-BR" dirty="0"/>
              <a:t> a </a:t>
            </a:r>
            <a:r>
              <a:rPr lang="en-US" altLang="pt-BR" dirty="0" err="1"/>
              <a:t>discriminação</a:t>
            </a:r>
            <a:r>
              <a:rPr lang="en-US" altLang="pt-BR" dirty="0"/>
              <a:t> dos </a:t>
            </a:r>
            <a:r>
              <a:rPr lang="en-US" altLang="pt-BR" dirty="0" err="1"/>
              <a:t>sintomas</a:t>
            </a:r>
            <a:r>
              <a:rPr lang="en-US" altLang="pt-BR" dirty="0"/>
              <a:t> </a:t>
            </a:r>
            <a:r>
              <a:rPr lang="en-US" altLang="pt-BR" dirty="0" err="1"/>
              <a:t>em</a:t>
            </a:r>
            <a:r>
              <a:rPr lang="en-US" altLang="pt-BR" dirty="0"/>
              <a:t> </a:t>
            </a:r>
            <a:r>
              <a:rPr lang="en-US" altLang="pt-BR" dirty="0" err="1"/>
              <a:t>americanos</a:t>
            </a:r>
            <a:r>
              <a:rPr lang="en-US" altLang="pt-BR" dirty="0"/>
              <a:t> de </a:t>
            </a:r>
            <a:r>
              <a:rPr lang="en-US" altLang="pt-BR" dirty="0" err="1"/>
              <a:t>origem</a:t>
            </a:r>
            <a:r>
              <a:rPr lang="en-US" altLang="pt-BR" dirty="0"/>
              <a:t> </a:t>
            </a:r>
            <a:r>
              <a:rPr lang="en-US" altLang="pt-BR" dirty="0" err="1"/>
              <a:t>italiana</a:t>
            </a:r>
            <a:r>
              <a:rPr lang="en-US" altLang="pt-BR" dirty="0"/>
              <a:t> a </a:t>
            </a:r>
            <a:r>
              <a:rPr lang="en-US" altLang="pt-BR" dirty="0" err="1"/>
              <a:t>irlandesa</a:t>
            </a:r>
            <a:r>
              <a:rPr lang="en-US" altLang="pt-BR" dirty="0"/>
              <a:t>, </a:t>
            </a:r>
            <a:r>
              <a:rPr lang="en-US" altLang="pt-BR" dirty="0" err="1"/>
              <a:t>conclue</a:t>
            </a:r>
            <a:r>
              <a:rPr lang="en-US" altLang="pt-BR" dirty="0"/>
              <a:t> que:</a:t>
            </a:r>
          </a:p>
          <a:p>
            <a:pPr lvl="2" eaLnBrk="1" hangingPunct="1">
              <a:defRPr/>
            </a:pPr>
            <a:r>
              <a:rPr lang="en-US" altLang="pt-BR" sz="2800" dirty="0"/>
              <a:t> </a:t>
            </a:r>
            <a:r>
              <a:rPr lang="en-US" altLang="pt-BR" sz="2800" b="1" dirty="0" err="1"/>
              <a:t>conforme</a:t>
            </a:r>
            <a:r>
              <a:rPr lang="en-US" altLang="pt-BR" sz="2800" b="1" dirty="0"/>
              <a:t> a </a:t>
            </a:r>
            <a:r>
              <a:rPr lang="en-US" altLang="pt-BR" sz="2800" b="1" dirty="0" err="1"/>
              <a:t>sociedade</a:t>
            </a:r>
            <a:r>
              <a:rPr lang="en-US" altLang="pt-BR" sz="2800" b="1" dirty="0"/>
              <a:t> </a:t>
            </a:r>
            <a:r>
              <a:rPr lang="en-US" altLang="pt-BR" sz="2800" b="1" dirty="0" err="1"/>
              <a:t>ou</a:t>
            </a:r>
            <a:r>
              <a:rPr lang="en-US" altLang="pt-BR" sz="2800" b="1" dirty="0"/>
              <a:t> o </a:t>
            </a:r>
            <a:r>
              <a:rPr lang="en-US" altLang="pt-BR" sz="2800" b="1" dirty="0" err="1"/>
              <a:t>grupo</a:t>
            </a:r>
            <a:r>
              <a:rPr lang="en-US" altLang="pt-BR" sz="2800" b="1" dirty="0"/>
              <a:t> social, </a:t>
            </a:r>
            <a:r>
              <a:rPr lang="en-US" altLang="pt-BR" sz="2800" b="1" dirty="0" err="1"/>
              <a:t>atribui</a:t>
            </a:r>
            <a:r>
              <a:rPr lang="en-US" altLang="pt-BR" sz="2800" b="1" dirty="0"/>
              <a:t>-se </a:t>
            </a:r>
            <a:r>
              <a:rPr lang="en-US" altLang="pt-BR" sz="2800" b="1" dirty="0" err="1"/>
              <a:t>maior</a:t>
            </a:r>
            <a:r>
              <a:rPr lang="en-US" altLang="pt-BR" sz="2800" b="1" dirty="0"/>
              <a:t> </a:t>
            </a:r>
            <a:r>
              <a:rPr lang="en-US" altLang="pt-BR" sz="2800" b="1" dirty="0" err="1"/>
              <a:t>ou</a:t>
            </a:r>
            <a:r>
              <a:rPr lang="en-US" altLang="pt-BR" sz="2800" b="1" dirty="0"/>
              <a:t> </a:t>
            </a:r>
            <a:r>
              <a:rPr lang="en-US" altLang="pt-BR" sz="2800" b="1" dirty="0" err="1"/>
              <a:t>menor</a:t>
            </a:r>
            <a:r>
              <a:rPr lang="en-US" altLang="pt-BR" sz="2800" b="1" dirty="0"/>
              <a:t> </a:t>
            </a:r>
            <a:r>
              <a:rPr lang="en-US" altLang="pt-BR" sz="2800" b="1" dirty="0" err="1"/>
              <a:t>interesse</a:t>
            </a:r>
            <a:r>
              <a:rPr lang="en-US" altLang="pt-BR" sz="2800" b="1" dirty="0"/>
              <a:t> a </a:t>
            </a:r>
            <a:r>
              <a:rPr lang="en-US" altLang="pt-BR" sz="2800" b="1" dirty="0" err="1"/>
              <a:t>diferentes</a:t>
            </a:r>
            <a:r>
              <a:rPr lang="en-US" altLang="pt-BR" sz="2800" b="1" dirty="0"/>
              <a:t> </a:t>
            </a:r>
            <a:r>
              <a:rPr lang="en-US" altLang="pt-BR" sz="2800" b="1" dirty="0" err="1"/>
              <a:t>órgãos</a:t>
            </a:r>
            <a:r>
              <a:rPr lang="en-US" altLang="pt-BR" sz="2800" b="1" dirty="0"/>
              <a:t> </a:t>
            </a:r>
            <a:r>
              <a:rPr lang="en-US" altLang="pt-BR" sz="2800" b="1" dirty="0" err="1"/>
              <a:t>ou</a:t>
            </a:r>
            <a:r>
              <a:rPr lang="en-US" altLang="pt-BR" sz="2800" b="1" dirty="0"/>
              <a:t> </a:t>
            </a:r>
            <a:r>
              <a:rPr lang="en-US" altLang="pt-BR" sz="2800" b="1" dirty="0" err="1"/>
              <a:t>diferentes</a:t>
            </a:r>
            <a:r>
              <a:rPr lang="en-US" altLang="pt-BR" sz="2800" b="1" dirty="0"/>
              <a:t> </a:t>
            </a:r>
            <a:r>
              <a:rPr lang="en-US" altLang="pt-BR" sz="2800" b="1" dirty="0" err="1"/>
              <a:t>partes</a:t>
            </a:r>
            <a:r>
              <a:rPr lang="en-US" altLang="pt-BR" sz="2800" b="1" dirty="0"/>
              <a:t> do </a:t>
            </a:r>
            <a:r>
              <a:rPr lang="en-US" altLang="pt-BR" sz="2800" b="1" dirty="0" err="1"/>
              <a:t>corpo</a:t>
            </a:r>
            <a:r>
              <a:rPr lang="en-US" altLang="pt-BR" sz="2800" dirty="0"/>
              <a:t>.</a:t>
            </a:r>
          </a:p>
          <a:p>
            <a:pPr lvl="2" eaLnBrk="1" hangingPunct="1">
              <a:defRPr/>
            </a:pPr>
            <a:endParaRPr lang="en-US" altLang="pt-BR" sz="2800" dirty="0"/>
          </a:p>
          <a:p>
            <a:pPr eaLnBrk="1" hangingPunct="1">
              <a:defRPr/>
            </a:pPr>
            <a:r>
              <a:rPr lang="en-US" altLang="pt-BR" sz="2800" dirty="0"/>
              <a:t>Ex: </a:t>
            </a:r>
            <a:r>
              <a:rPr lang="en-US" altLang="pt-BR" sz="2800" dirty="0" err="1"/>
              <a:t>valorização</a:t>
            </a:r>
            <a:r>
              <a:rPr lang="en-US" altLang="pt-BR" sz="2800" dirty="0"/>
              <a:t> do </a:t>
            </a:r>
            <a:r>
              <a:rPr lang="en-US" altLang="pt-BR" sz="2800" dirty="0" err="1"/>
              <a:t>coração</a:t>
            </a:r>
            <a:r>
              <a:rPr lang="en-US" altLang="pt-BR" sz="2800" dirty="0"/>
              <a:t> no </a:t>
            </a:r>
            <a:r>
              <a:rPr lang="en-US" altLang="pt-BR" sz="2800" dirty="0" err="1"/>
              <a:t>Ocidente</a:t>
            </a:r>
            <a:r>
              <a:rPr lang="en-US" altLang="pt-BR" sz="2800" dirty="0"/>
              <a:t> e do </a:t>
            </a:r>
            <a:r>
              <a:rPr lang="en-US" altLang="pt-BR" sz="2800" dirty="0" err="1"/>
              <a:t>abdomem</a:t>
            </a:r>
            <a:r>
              <a:rPr lang="en-US" altLang="pt-BR" sz="2800" dirty="0"/>
              <a:t> no </a:t>
            </a:r>
            <a:r>
              <a:rPr lang="en-US" altLang="pt-BR" sz="2800" dirty="0" err="1"/>
              <a:t>Japão</a:t>
            </a:r>
            <a:r>
              <a:rPr lang="en-US" altLang="pt-BR" sz="2800" dirty="0"/>
              <a:t>.</a:t>
            </a:r>
          </a:p>
        </p:txBody>
      </p:sp>
    </p:spTree>
    <p:extLst>
      <p:ext uri="{BB962C8B-B14F-4D97-AF65-F5344CB8AC3E}">
        <p14:creationId xmlns:p14="http://schemas.microsoft.com/office/powerpoint/2010/main" val="37255152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09800" y="228601"/>
            <a:ext cx="7772400" cy="974725"/>
          </a:xfrm>
        </p:spPr>
        <p:txBody>
          <a:bodyPr/>
          <a:lstStyle/>
          <a:p>
            <a:pPr eaLnBrk="1" hangingPunct="1">
              <a:defRPr/>
            </a:pPr>
            <a:r>
              <a:rPr lang="en-US" altLang="pt-BR" sz="3200" b="1"/>
              <a:t>BIBLIOGAFIA</a:t>
            </a:r>
            <a:endParaRPr lang="en-US" altLang="pt-BR" sz="3200"/>
          </a:p>
        </p:txBody>
      </p:sp>
      <p:sp>
        <p:nvSpPr>
          <p:cNvPr id="41987" name="Rectangle 3"/>
          <p:cNvSpPr>
            <a:spLocks noGrp="1" noChangeArrowheads="1"/>
          </p:cNvSpPr>
          <p:nvPr>
            <p:ph type="body" idx="1"/>
          </p:nvPr>
        </p:nvSpPr>
        <p:spPr/>
        <p:txBody>
          <a:bodyPr/>
          <a:lstStyle/>
          <a:p>
            <a:pPr eaLnBrk="1" hangingPunct="1">
              <a:defRPr/>
            </a:pPr>
            <a:r>
              <a:rPr lang="pt-BR" altLang="pt-BR" sz="2800"/>
              <a:t>ADAM, Philippe e HERZLICH, Claudine. </a:t>
            </a:r>
            <a:r>
              <a:rPr lang="pt-BR" altLang="pt-BR" sz="2800" u="sng"/>
              <a:t>Sociologia da Doença e da Medicina.</a:t>
            </a:r>
            <a:r>
              <a:rPr lang="pt-BR" altLang="pt-BR" sz="2800"/>
              <a:t> Bauru, Edusc, 2001.</a:t>
            </a:r>
            <a:br>
              <a:rPr lang="pt-BR" altLang="pt-BR" sz="2800"/>
            </a:br>
            <a:endParaRPr lang="pt-BR" altLang="pt-BR" sz="2800"/>
          </a:p>
          <a:p>
            <a:pPr eaLnBrk="1" hangingPunct="1">
              <a:defRPr/>
            </a:pPr>
            <a:r>
              <a:rPr lang="pt-BR" altLang="pt-BR" sz="2800"/>
              <a:t>IBAÑES, Nelson e MARSIGLIA, Regina. </a:t>
            </a:r>
            <a:r>
              <a:rPr lang="pt-BR" altLang="pt-BR" sz="2800" i="1"/>
              <a:t>Medicina e Saúde: um enfoque histórico. </a:t>
            </a:r>
            <a:r>
              <a:rPr lang="pt-BR" altLang="pt-BR" sz="2800"/>
              <a:t>In: CANESQUI, Ana Maria (org.). </a:t>
            </a:r>
            <a:r>
              <a:rPr lang="pt-BR" altLang="pt-BR" sz="2800" u="sng"/>
              <a:t>Ciências Sociais e Saúde Para o Ensino Médico</a:t>
            </a:r>
            <a:r>
              <a:rPr lang="pt-BR" altLang="pt-BR" sz="2800"/>
              <a:t>.São Paulo, Hicitec/Fapesp, 2000.</a:t>
            </a:r>
            <a:endParaRPr lang="en-US" altLang="pt-BR" sz="2800"/>
          </a:p>
        </p:txBody>
      </p:sp>
    </p:spTree>
    <p:extLst>
      <p:ext uri="{BB962C8B-B14F-4D97-AF65-F5344CB8AC3E}">
        <p14:creationId xmlns:p14="http://schemas.microsoft.com/office/powerpoint/2010/main" val="2569722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altLang="pt-BR" sz="3200" b="1"/>
              <a:t>OS MODELOS EXPLICATIVOS DA DOENÇA</a:t>
            </a:r>
            <a:endParaRPr lang="en-US" altLang="pt-BR"/>
          </a:p>
        </p:txBody>
      </p:sp>
      <p:sp>
        <p:nvSpPr>
          <p:cNvPr id="47107" name="Rectangle 3"/>
          <p:cNvSpPr>
            <a:spLocks noGrp="1" noChangeArrowheads="1"/>
          </p:cNvSpPr>
          <p:nvPr>
            <p:ph type="body" idx="1"/>
          </p:nvPr>
        </p:nvSpPr>
        <p:spPr>
          <a:xfrm>
            <a:off x="357051" y="1641475"/>
            <a:ext cx="11460480" cy="4872536"/>
          </a:xfrm>
        </p:spPr>
        <p:txBody>
          <a:bodyPr/>
          <a:lstStyle/>
          <a:p>
            <a:pPr eaLnBrk="1" hangingPunct="1">
              <a:defRPr/>
            </a:pPr>
            <a:r>
              <a:rPr lang="en-US" altLang="pt-BR" sz="2800" dirty="0"/>
              <a:t>A </a:t>
            </a:r>
            <a:r>
              <a:rPr lang="en-US" altLang="pt-BR" sz="2800" dirty="0" err="1"/>
              <a:t>modelação</a:t>
            </a:r>
            <a:r>
              <a:rPr lang="en-US" altLang="pt-BR" sz="2800" dirty="0"/>
              <a:t> cultural </a:t>
            </a:r>
            <a:r>
              <a:rPr lang="en-US" altLang="pt-BR" sz="2800" dirty="0" err="1"/>
              <a:t>engloba</a:t>
            </a:r>
            <a:r>
              <a:rPr lang="en-US" altLang="pt-BR" sz="2800" dirty="0"/>
              <a:t> </a:t>
            </a:r>
            <a:r>
              <a:rPr lang="en-US" altLang="pt-BR" sz="2800" dirty="0" err="1"/>
              <a:t>também</a:t>
            </a:r>
            <a:r>
              <a:rPr lang="en-US" altLang="pt-BR" sz="2800" dirty="0"/>
              <a:t> o que é </a:t>
            </a:r>
            <a:r>
              <a:rPr lang="en-US" altLang="pt-BR" sz="2800" dirty="0" err="1"/>
              <a:t>definido</a:t>
            </a:r>
            <a:r>
              <a:rPr lang="en-US" altLang="pt-BR" sz="2800" dirty="0"/>
              <a:t> </a:t>
            </a:r>
            <a:r>
              <a:rPr lang="en-US" altLang="pt-BR" sz="2800" dirty="0" err="1"/>
              <a:t>como</a:t>
            </a:r>
            <a:r>
              <a:rPr lang="en-US" altLang="pt-BR" sz="2800" dirty="0"/>
              <a:t> </a:t>
            </a:r>
            <a:r>
              <a:rPr lang="en-US" altLang="pt-BR" sz="2800" dirty="0" err="1"/>
              <a:t>doença</a:t>
            </a:r>
            <a:r>
              <a:rPr lang="en-US" altLang="pt-BR" sz="2800" dirty="0"/>
              <a:t> </a:t>
            </a:r>
            <a:r>
              <a:rPr lang="en-US" altLang="pt-BR" sz="2800" dirty="0" err="1"/>
              <a:t>em</a:t>
            </a:r>
            <a:r>
              <a:rPr lang="en-US" altLang="pt-BR" sz="2800" dirty="0"/>
              <a:t> </a:t>
            </a:r>
            <a:r>
              <a:rPr lang="en-US" altLang="pt-BR" sz="2800" dirty="0" err="1"/>
              <a:t>determinada</a:t>
            </a:r>
            <a:r>
              <a:rPr lang="en-US" altLang="pt-BR" sz="2800" dirty="0"/>
              <a:t> </a:t>
            </a:r>
            <a:r>
              <a:rPr lang="en-US" altLang="pt-BR" sz="2800" dirty="0" err="1"/>
              <a:t>sociedade</a:t>
            </a:r>
            <a:r>
              <a:rPr lang="en-US" altLang="pt-BR" sz="2800" dirty="0"/>
              <a:t>.</a:t>
            </a:r>
          </a:p>
          <a:p>
            <a:pPr eaLnBrk="1" hangingPunct="1">
              <a:defRPr/>
            </a:pPr>
            <a:r>
              <a:rPr lang="pt-BR" altLang="pt-BR" sz="2800" dirty="0"/>
              <a:t>As </a:t>
            </a:r>
            <a:r>
              <a:rPr lang="pt-BR" altLang="pt-BR" sz="2800" dirty="0">
                <a:solidFill>
                  <a:schemeClr val="tx2"/>
                </a:solidFill>
              </a:rPr>
              <a:t>síndromes ligadas à cultura </a:t>
            </a:r>
            <a:r>
              <a:rPr lang="pt-BR" altLang="pt-BR" sz="2800" dirty="0"/>
              <a:t>demonstram que os processos culturais e orgânicos interagem na construção das doenças.</a:t>
            </a:r>
          </a:p>
          <a:p>
            <a:pPr lvl="1" eaLnBrk="1" hangingPunct="1">
              <a:defRPr/>
            </a:pPr>
            <a:r>
              <a:rPr lang="pt-BR" altLang="pt-BR" sz="2400" dirty="0" err="1"/>
              <a:t>Obs</a:t>
            </a:r>
            <a:r>
              <a:rPr lang="pt-BR" altLang="pt-BR" sz="2400" dirty="0"/>
              <a:t>: Síndrome ligada à cultura é uma combinação de sintomas psiquiátricos e somáticos que são considerados doenças reconhecíveis apenas em uma sociedade ou cultura específica.</a:t>
            </a:r>
          </a:p>
          <a:p>
            <a:pPr lvl="1" eaLnBrk="1" hangingPunct="1">
              <a:defRPr/>
            </a:pPr>
            <a:r>
              <a:rPr lang="pt-BR" altLang="pt-BR" sz="2400" dirty="0" err="1"/>
              <a:t>Ex</a:t>
            </a:r>
            <a:r>
              <a:rPr lang="pt-BR" altLang="pt-BR" sz="2400" dirty="0"/>
              <a:t>: anorexia e bulimia, que surgem por causa da complexa interação entre a nossa visão cultural sobre beleza, alimentação e (geralmente) feminilidade.</a:t>
            </a:r>
          </a:p>
          <a:p>
            <a:pPr lvl="4" eaLnBrk="1" hangingPunct="1">
              <a:defRPr/>
            </a:pPr>
            <a:endParaRPr lang="pt-BR" altLang="pt-BR" sz="1600" dirty="0"/>
          </a:p>
          <a:p>
            <a:pPr eaLnBrk="1" hangingPunct="1">
              <a:defRPr/>
            </a:pPr>
            <a:endParaRPr lang="en-US" altLang="pt-BR" sz="2800" dirty="0"/>
          </a:p>
        </p:txBody>
      </p:sp>
    </p:spTree>
    <p:extLst>
      <p:ext uri="{BB962C8B-B14F-4D97-AF65-F5344CB8AC3E}">
        <p14:creationId xmlns:p14="http://schemas.microsoft.com/office/powerpoint/2010/main" val="4105225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174171" y="200297"/>
            <a:ext cx="11704320" cy="6200503"/>
          </a:xfrm>
        </p:spPr>
        <p:txBody>
          <a:bodyPr/>
          <a:lstStyle/>
          <a:p>
            <a:pPr eaLnBrk="1" hangingPunct="1">
              <a:defRPr/>
            </a:pPr>
            <a:r>
              <a:rPr lang="en-US" altLang="pt-BR" sz="2800" dirty="0"/>
              <a:t>Byron </a:t>
            </a:r>
            <a:r>
              <a:rPr lang="en-US" altLang="pt-BR" sz="2800" dirty="0" err="1"/>
              <a:t>Goog</a:t>
            </a:r>
            <a:r>
              <a:rPr lang="en-US" altLang="pt-BR" sz="2800" dirty="0"/>
              <a:t> e Marie-Jo </a:t>
            </a:r>
            <a:r>
              <a:rPr lang="en-US" altLang="pt-BR" sz="2800" dirty="0" err="1"/>
              <a:t>Delvecchio</a:t>
            </a:r>
            <a:r>
              <a:rPr lang="en-US" altLang="pt-BR" sz="2800" dirty="0"/>
              <a:t> -Good (1980), que </a:t>
            </a:r>
            <a:r>
              <a:rPr lang="en-US" altLang="pt-BR" sz="2800" dirty="0" err="1"/>
              <a:t>estudam</a:t>
            </a:r>
            <a:r>
              <a:rPr lang="en-US" altLang="pt-BR" sz="2800" dirty="0"/>
              <a:t> as </a:t>
            </a:r>
            <a:r>
              <a:rPr lang="en-US" altLang="pt-BR" sz="2800" dirty="0" err="1"/>
              <a:t>relações</a:t>
            </a:r>
            <a:r>
              <a:rPr lang="en-US" altLang="pt-BR" sz="2800" dirty="0"/>
              <a:t> entre </a:t>
            </a:r>
            <a:r>
              <a:rPr lang="en-US" altLang="pt-BR" sz="2800" dirty="0" err="1"/>
              <a:t>cultura</a:t>
            </a:r>
            <a:r>
              <a:rPr lang="en-US" altLang="pt-BR" sz="2800" dirty="0"/>
              <a:t> e </a:t>
            </a:r>
            <a:r>
              <a:rPr lang="en-US" altLang="pt-BR" sz="2800" dirty="0" err="1"/>
              <a:t>fenômenos</a:t>
            </a:r>
            <a:r>
              <a:rPr lang="en-US" altLang="pt-BR" sz="2800" dirty="0"/>
              <a:t> </a:t>
            </a:r>
            <a:r>
              <a:rPr lang="en-US" altLang="pt-BR" sz="2800" dirty="0" err="1"/>
              <a:t>orgânicos</a:t>
            </a:r>
            <a:r>
              <a:rPr lang="en-US" altLang="pt-BR" sz="2800" dirty="0"/>
              <a:t>, </a:t>
            </a:r>
            <a:r>
              <a:rPr lang="en-US" altLang="pt-BR" sz="2800" dirty="0" err="1"/>
              <a:t>afirmam</a:t>
            </a:r>
            <a:r>
              <a:rPr lang="en-US" altLang="pt-BR" sz="2800" dirty="0"/>
              <a:t> que:</a:t>
            </a:r>
          </a:p>
          <a:p>
            <a:pPr eaLnBrk="1" hangingPunct="1">
              <a:defRPr/>
            </a:pPr>
            <a:r>
              <a:rPr lang="en-US" altLang="pt-BR" sz="2800" dirty="0"/>
              <a:t> </a:t>
            </a:r>
          </a:p>
          <a:p>
            <a:pPr lvl="1" eaLnBrk="1" hangingPunct="1">
              <a:defRPr/>
            </a:pPr>
            <a:r>
              <a:rPr lang="en-US" altLang="pt-BR" b="1" dirty="0" err="1"/>
              <a:t>Qualquer</a:t>
            </a:r>
            <a:r>
              <a:rPr lang="en-US" altLang="pt-BR" b="1" dirty="0"/>
              <a:t> </a:t>
            </a:r>
            <a:r>
              <a:rPr lang="en-US" altLang="pt-BR" b="1" dirty="0" err="1"/>
              <a:t>doença</a:t>
            </a:r>
            <a:r>
              <a:rPr lang="en-US" altLang="pt-BR" b="1" dirty="0"/>
              <a:t> é um </a:t>
            </a:r>
            <a:r>
              <a:rPr lang="en-US" altLang="pt-BR" b="1" dirty="0" err="1"/>
              <a:t>fenômeno</a:t>
            </a:r>
            <a:r>
              <a:rPr lang="en-US" altLang="pt-BR" b="1" dirty="0"/>
              <a:t> </a:t>
            </a:r>
            <a:r>
              <a:rPr lang="en-US" altLang="pt-BR" b="1" dirty="0" err="1"/>
              <a:t>significativo</a:t>
            </a:r>
            <a:r>
              <a:rPr lang="en-US" altLang="pt-BR" b="1" dirty="0"/>
              <a:t> e a </a:t>
            </a:r>
            <a:r>
              <a:rPr lang="en-US" altLang="pt-BR" b="1" dirty="0" err="1"/>
              <a:t>atividade</a:t>
            </a:r>
            <a:r>
              <a:rPr lang="en-US" altLang="pt-BR" b="1" dirty="0"/>
              <a:t> </a:t>
            </a:r>
            <a:r>
              <a:rPr lang="en-US" altLang="pt-BR" b="1" dirty="0" err="1"/>
              <a:t>médica</a:t>
            </a:r>
            <a:r>
              <a:rPr lang="en-US" altLang="pt-BR" b="1" dirty="0"/>
              <a:t> é </a:t>
            </a:r>
            <a:r>
              <a:rPr lang="en-US" altLang="pt-BR" b="1" dirty="0" err="1"/>
              <a:t>sempre</a:t>
            </a:r>
            <a:r>
              <a:rPr lang="en-US" altLang="pt-BR" b="1" dirty="0"/>
              <a:t> </a:t>
            </a:r>
            <a:r>
              <a:rPr lang="en-US" altLang="pt-BR" b="1" dirty="0" err="1"/>
              <a:t>interpretativa</a:t>
            </a:r>
            <a:r>
              <a:rPr lang="en-US" altLang="pt-BR" b="1" dirty="0"/>
              <a:t>. </a:t>
            </a:r>
            <a:r>
              <a:rPr lang="en-US" altLang="pt-BR" b="1" dirty="0" err="1">
                <a:solidFill>
                  <a:schemeClr val="tx2"/>
                </a:solidFill>
              </a:rPr>
              <a:t>Qual</a:t>
            </a:r>
            <a:r>
              <a:rPr lang="en-US" altLang="pt-BR" b="1" dirty="0">
                <a:solidFill>
                  <a:schemeClr val="tx2"/>
                </a:solidFill>
              </a:rPr>
              <a:t> o </a:t>
            </a:r>
            <a:r>
              <a:rPr lang="en-US" altLang="pt-BR" b="1" dirty="0" err="1">
                <a:solidFill>
                  <a:schemeClr val="tx2"/>
                </a:solidFill>
              </a:rPr>
              <a:t>significado</a:t>
            </a:r>
            <a:r>
              <a:rPr lang="en-US" altLang="pt-BR" b="1" dirty="0">
                <a:solidFill>
                  <a:schemeClr val="tx2"/>
                </a:solidFill>
              </a:rPr>
              <a:t> </a:t>
            </a:r>
            <a:r>
              <a:rPr lang="en-US" altLang="pt-BR" b="1" dirty="0" err="1">
                <a:solidFill>
                  <a:schemeClr val="tx2"/>
                </a:solidFill>
              </a:rPr>
              <a:t>desta</a:t>
            </a:r>
            <a:r>
              <a:rPr lang="en-US" altLang="pt-BR" b="1" dirty="0">
                <a:solidFill>
                  <a:schemeClr val="tx2"/>
                </a:solidFill>
              </a:rPr>
              <a:t> </a:t>
            </a:r>
            <a:r>
              <a:rPr lang="en-US" altLang="pt-BR" b="1" dirty="0" err="1">
                <a:solidFill>
                  <a:schemeClr val="tx2"/>
                </a:solidFill>
              </a:rPr>
              <a:t>afirmação</a:t>
            </a:r>
            <a:r>
              <a:rPr lang="en-US" altLang="pt-BR" b="1" dirty="0">
                <a:solidFill>
                  <a:schemeClr val="tx2"/>
                </a:solidFill>
              </a:rPr>
              <a:t>?</a:t>
            </a:r>
          </a:p>
          <a:p>
            <a:pPr lvl="1" eaLnBrk="1" hangingPunct="1">
              <a:defRPr/>
            </a:pPr>
            <a:endParaRPr lang="en-US" altLang="pt-BR" b="1" dirty="0"/>
          </a:p>
          <a:p>
            <a:pPr lvl="1" eaLnBrk="1" hangingPunct="1">
              <a:defRPr/>
            </a:pPr>
            <a:r>
              <a:rPr lang="en-US" altLang="pt-BR" dirty="0" err="1"/>
              <a:t>Os</a:t>
            </a:r>
            <a:r>
              <a:rPr lang="en-US" altLang="pt-BR" dirty="0"/>
              <a:t> </a:t>
            </a:r>
            <a:r>
              <a:rPr lang="en-US" altLang="pt-BR" dirty="0" err="1"/>
              <a:t>médicos</a:t>
            </a:r>
            <a:r>
              <a:rPr lang="en-US" altLang="pt-BR" dirty="0"/>
              <a:t> </a:t>
            </a:r>
            <a:r>
              <a:rPr lang="en-US" altLang="pt-BR" dirty="0" err="1"/>
              <a:t>percebem</a:t>
            </a:r>
            <a:r>
              <a:rPr lang="en-US" altLang="pt-BR" dirty="0"/>
              <a:t> a </a:t>
            </a:r>
            <a:r>
              <a:rPr lang="en-US" altLang="pt-BR" dirty="0" err="1"/>
              <a:t>variedade</a:t>
            </a:r>
            <a:r>
              <a:rPr lang="en-US" altLang="pt-BR" dirty="0"/>
              <a:t> das </a:t>
            </a:r>
            <a:r>
              <a:rPr lang="en-US" altLang="pt-BR" dirty="0" err="1"/>
              <a:t>percepções</a:t>
            </a:r>
            <a:r>
              <a:rPr lang="en-US" altLang="pt-BR" dirty="0"/>
              <a:t> e </a:t>
            </a:r>
            <a:r>
              <a:rPr lang="en-US" altLang="pt-BR" dirty="0" err="1"/>
              <a:t>expressão</a:t>
            </a:r>
            <a:r>
              <a:rPr lang="en-US" altLang="pt-BR" dirty="0"/>
              <a:t> dos </a:t>
            </a:r>
            <a:r>
              <a:rPr lang="en-US" altLang="pt-BR" dirty="0" err="1"/>
              <a:t>sintomas</a:t>
            </a:r>
            <a:r>
              <a:rPr lang="en-US" altLang="pt-BR" dirty="0"/>
              <a:t> </a:t>
            </a:r>
            <a:r>
              <a:rPr lang="en-US" altLang="pt-BR" dirty="0" err="1"/>
              <a:t>pelos</a:t>
            </a:r>
            <a:r>
              <a:rPr lang="en-US" altLang="pt-BR" dirty="0"/>
              <a:t> </a:t>
            </a:r>
            <a:r>
              <a:rPr lang="en-US" altLang="pt-BR" dirty="0" err="1"/>
              <a:t>pacientes</a:t>
            </a:r>
            <a:r>
              <a:rPr lang="en-US" altLang="pt-BR" dirty="0"/>
              <a:t>, </a:t>
            </a:r>
            <a:r>
              <a:rPr lang="en-US" altLang="pt-BR" dirty="0" err="1"/>
              <a:t>segundo</a:t>
            </a:r>
            <a:r>
              <a:rPr lang="en-US" altLang="pt-BR" dirty="0"/>
              <a:t> as </a:t>
            </a:r>
            <a:r>
              <a:rPr lang="en-US" altLang="pt-BR" dirty="0" err="1"/>
              <a:t>culturas</a:t>
            </a:r>
            <a:r>
              <a:rPr lang="en-US" altLang="pt-BR" dirty="0"/>
              <a:t>, mas </a:t>
            </a:r>
            <a:r>
              <a:rPr lang="en-US" altLang="pt-BR" dirty="0" err="1"/>
              <a:t>muito</a:t>
            </a:r>
            <a:r>
              <a:rPr lang="en-US" altLang="pt-BR" dirty="0"/>
              <a:t> </a:t>
            </a:r>
            <a:r>
              <a:rPr lang="en-US" altLang="pt-BR" dirty="0" err="1"/>
              <a:t>frequentemente</a:t>
            </a:r>
            <a:r>
              <a:rPr lang="en-US" altLang="pt-BR" dirty="0"/>
              <a:t> </a:t>
            </a:r>
            <a:r>
              <a:rPr lang="en-US" altLang="pt-BR" dirty="0" err="1"/>
              <a:t>acreditam</a:t>
            </a:r>
            <a:r>
              <a:rPr lang="en-US" altLang="pt-BR" dirty="0"/>
              <a:t> que se </a:t>
            </a:r>
            <a:r>
              <a:rPr lang="en-US" altLang="pt-BR" dirty="0" err="1"/>
              <a:t>trata</a:t>
            </a:r>
            <a:r>
              <a:rPr lang="en-US" altLang="pt-BR" dirty="0"/>
              <a:t> de </a:t>
            </a:r>
            <a:r>
              <a:rPr lang="en-US" altLang="pt-BR" dirty="0" err="1"/>
              <a:t>uma</a:t>
            </a:r>
            <a:r>
              <a:rPr lang="en-US" altLang="pt-BR" dirty="0"/>
              <a:t> </a:t>
            </a:r>
            <a:r>
              <a:rPr lang="en-US" altLang="pt-BR" dirty="0" err="1"/>
              <a:t>diferença</a:t>
            </a:r>
            <a:r>
              <a:rPr lang="en-US" altLang="pt-BR" dirty="0"/>
              <a:t> superficial. </a:t>
            </a:r>
            <a:r>
              <a:rPr lang="en-US" altLang="pt-BR" b="1" dirty="0" err="1">
                <a:solidFill>
                  <a:schemeClr val="tx2"/>
                </a:solidFill>
              </a:rPr>
              <a:t>Porque</a:t>
            </a:r>
            <a:r>
              <a:rPr lang="en-US" altLang="pt-BR" b="1" dirty="0">
                <a:solidFill>
                  <a:schemeClr val="tx2"/>
                </a:solidFill>
              </a:rPr>
              <a:t> </a:t>
            </a:r>
            <a:r>
              <a:rPr lang="en-US" altLang="pt-BR" b="1" dirty="0" err="1">
                <a:solidFill>
                  <a:schemeClr val="tx2"/>
                </a:solidFill>
              </a:rPr>
              <a:t>isto</a:t>
            </a:r>
            <a:r>
              <a:rPr lang="en-US" altLang="pt-BR" b="1" dirty="0">
                <a:solidFill>
                  <a:schemeClr val="tx2"/>
                </a:solidFill>
              </a:rPr>
              <a:t> </a:t>
            </a:r>
            <a:r>
              <a:rPr lang="en-US" altLang="pt-BR" b="1" dirty="0" err="1">
                <a:solidFill>
                  <a:schemeClr val="tx2"/>
                </a:solidFill>
              </a:rPr>
              <a:t>ocorre</a:t>
            </a:r>
            <a:r>
              <a:rPr lang="en-US" altLang="pt-BR" b="1" dirty="0">
                <a:solidFill>
                  <a:schemeClr val="tx2"/>
                </a:solidFill>
              </a:rPr>
              <a:t>?</a:t>
            </a:r>
          </a:p>
          <a:p>
            <a:pPr lvl="1" eaLnBrk="1" hangingPunct="1">
              <a:defRPr/>
            </a:pPr>
            <a:endParaRPr lang="en-US" altLang="pt-BR" dirty="0"/>
          </a:p>
          <a:p>
            <a:pPr lvl="1" eaLnBrk="1" hangingPunct="1">
              <a:defRPr/>
            </a:pPr>
            <a:r>
              <a:rPr lang="en-US" altLang="pt-BR" dirty="0"/>
              <a:t>A </a:t>
            </a:r>
            <a:r>
              <a:rPr lang="en-US" altLang="pt-BR" dirty="0" err="1"/>
              <a:t>antropologia</a:t>
            </a:r>
            <a:r>
              <a:rPr lang="en-US" altLang="pt-BR" dirty="0"/>
              <a:t> e a </a:t>
            </a:r>
            <a:r>
              <a:rPr lang="en-US" altLang="pt-BR" dirty="0" err="1"/>
              <a:t>história</a:t>
            </a:r>
            <a:r>
              <a:rPr lang="en-US" altLang="pt-BR" dirty="0"/>
              <a:t> cultural </a:t>
            </a:r>
            <a:r>
              <a:rPr lang="en-US" altLang="pt-BR" dirty="0" err="1"/>
              <a:t>defendem</a:t>
            </a:r>
            <a:r>
              <a:rPr lang="en-US" altLang="pt-BR" dirty="0"/>
              <a:t> que o </a:t>
            </a:r>
            <a:r>
              <a:rPr lang="en-US" altLang="pt-BR" dirty="0" err="1"/>
              <a:t>modelo</a:t>
            </a:r>
            <a:r>
              <a:rPr lang="en-US" altLang="pt-BR" dirty="0"/>
              <a:t> </a:t>
            </a:r>
            <a:r>
              <a:rPr lang="en-US" altLang="pt-BR" dirty="0" err="1"/>
              <a:t>explicativo</a:t>
            </a:r>
            <a:r>
              <a:rPr lang="en-US" altLang="pt-BR" dirty="0"/>
              <a:t> do </a:t>
            </a:r>
            <a:r>
              <a:rPr lang="en-US" altLang="pt-BR" dirty="0" err="1"/>
              <a:t>doente</a:t>
            </a:r>
            <a:r>
              <a:rPr lang="en-US" altLang="pt-BR" dirty="0"/>
              <a:t> é fundamental, </a:t>
            </a:r>
            <a:r>
              <a:rPr lang="en-US" altLang="pt-BR" dirty="0" err="1"/>
              <a:t>pois</a:t>
            </a:r>
            <a:r>
              <a:rPr lang="en-US" altLang="pt-BR" dirty="0"/>
              <a:t> </a:t>
            </a:r>
            <a:r>
              <a:rPr lang="en-US" altLang="pt-BR" dirty="0" err="1"/>
              <a:t>faz</a:t>
            </a:r>
            <a:r>
              <a:rPr lang="en-US" altLang="pt-BR" dirty="0"/>
              <a:t> parte da </a:t>
            </a:r>
            <a:r>
              <a:rPr lang="en-US" altLang="pt-BR" dirty="0" err="1"/>
              <a:t>própria</a:t>
            </a:r>
            <a:r>
              <a:rPr lang="en-US" altLang="pt-BR" dirty="0"/>
              <a:t> </a:t>
            </a:r>
            <a:r>
              <a:rPr lang="en-US" altLang="pt-BR" dirty="0" err="1"/>
              <a:t>realidade</a:t>
            </a:r>
            <a:r>
              <a:rPr lang="en-US" altLang="pt-BR" dirty="0"/>
              <a:t> da </a:t>
            </a:r>
            <a:r>
              <a:rPr lang="en-US" altLang="pt-BR" dirty="0" err="1"/>
              <a:t>doença</a:t>
            </a:r>
            <a:r>
              <a:rPr lang="en-US" altLang="pt-BR" dirty="0"/>
              <a:t> e a </a:t>
            </a:r>
            <a:r>
              <a:rPr lang="en-US" altLang="pt-BR" dirty="0" err="1"/>
              <a:t>modela</a:t>
            </a:r>
            <a:r>
              <a:rPr lang="en-US" altLang="pt-BR" dirty="0"/>
              <a:t>. </a:t>
            </a:r>
            <a:r>
              <a:rPr lang="en-US" altLang="pt-BR" b="1" dirty="0" err="1">
                <a:solidFill>
                  <a:schemeClr val="tx2"/>
                </a:solidFill>
              </a:rPr>
              <a:t>Alguém</a:t>
            </a:r>
            <a:r>
              <a:rPr lang="en-US" altLang="pt-BR" b="1" dirty="0">
                <a:solidFill>
                  <a:schemeClr val="tx2"/>
                </a:solidFill>
              </a:rPr>
              <a:t> tem um </a:t>
            </a:r>
            <a:r>
              <a:rPr lang="en-US" altLang="pt-BR" b="1" dirty="0" err="1">
                <a:solidFill>
                  <a:schemeClr val="tx2"/>
                </a:solidFill>
              </a:rPr>
              <a:t>exemplo</a:t>
            </a:r>
            <a:r>
              <a:rPr lang="en-US" altLang="pt-BR" b="1" dirty="0">
                <a:solidFill>
                  <a:schemeClr val="tx2"/>
                </a:solidFill>
              </a:rPr>
              <a:t>?</a:t>
            </a:r>
          </a:p>
        </p:txBody>
      </p:sp>
    </p:spTree>
    <p:extLst>
      <p:ext uri="{BB962C8B-B14F-4D97-AF65-F5344CB8AC3E}">
        <p14:creationId xmlns:p14="http://schemas.microsoft.com/office/powerpoint/2010/main" val="2610499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209800" y="228600"/>
            <a:ext cx="7772400" cy="838200"/>
          </a:xfrm>
        </p:spPr>
        <p:txBody>
          <a:bodyPr/>
          <a:lstStyle/>
          <a:p>
            <a:pPr eaLnBrk="1" hangingPunct="1">
              <a:defRPr/>
            </a:pPr>
            <a:r>
              <a:rPr lang="en-US" altLang="pt-BR" sz="3200" b="1"/>
              <a:t>O “SENSO DO MAL”</a:t>
            </a:r>
            <a:br>
              <a:rPr lang="en-US" altLang="pt-BR" sz="3200" b="1"/>
            </a:br>
            <a:r>
              <a:rPr lang="en-US" altLang="pt-BR" sz="3200" b="1"/>
              <a:t> NAS SOCIEDADES MODERNAS</a:t>
            </a:r>
            <a:endParaRPr lang="en-US" altLang="pt-BR"/>
          </a:p>
        </p:txBody>
      </p:sp>
      <p:sp>
        <p:nvSpPr>
          <p:cNvPr id="51203" name="Rectangle 3"/>
          <p:cNvSpPr>
            <a:spLocks noGrp="1" noChangeArrowheads="1"/>
          </p:cNvSpPr>
          <p:nvPr>
            <p:ph type="body" idx="1"/>
          </p:nvPr>
        </p:nvSpPr>
        <p:spPr>
          <a:xfrm>
            <a:off x="269965" y="1524000"/>
            <a:ext cx="11756571" cy="4114800"/>
          </a:xfrm>
        </p:spPr>
        <p:txBody>
          <a:bodyPr/>
          <a:lstStyle/>
          <a:p>
            <a:pPr eaLnBrk="1" hangingPunct="1">
              <a:defRPr/>
            </a:pPr>
            <a:r>
              <a:rPr lang="en-US" altLang="pt-BR" sz="2800" dirty="0" err="1"/>
              <a:t>Boltanski</a:t>
            </a:r>
            <a:r>
              <a:rPr lang="en-US" altLang="pt-BR" sz="2800" dirty="0"/>
              <a:t> (“As Classes </a:t>
            </a:r>
            <a:r>
              <a:rPr lang="en-US" altLang="pt-BR" sz="2800" dirty="0" err="1"/>
              <a:t>Sociais</a:t>
            </a:r>
            <a:r>
              <a:rPr lang="en-US" altLang="pt-BR" sz="2800" dirty="0"/>
              <a:t> e o </a:t>
            </a:r>
            <a:r>
              <a:rPr lang="en-US" altLang="pt-BR" sz="2800" dirty="0" err="1"/>
              <a:t>Corpo</a:t>
            </a:r>
            <a:r>
              <a:rPr lang="en-US" altLang="pt-BR" sz="2800" dirty="0"/>
              <a:t>”) </a:t>
            </a:r>
            <a:r>
              <a:rPr lang="en-US" altLang="pt-BR" sz="2800" dirty="0" err="1"/>
              <a:t>mostrou</a:t>
            </a:r>
            <a:r>
              <a:rPr lang="en-US" altLang="pt-BR" sz="2800" dirty="0"/>
              <a:t> que:</a:t>
            </a:r>
          </a:p>
          <a:p>
            <a:pPr eaLnBrk="1" hangingPunct="1">
              <a:defRPr/>
            </a:pPr>
            <a:endParaRPr lang="en-US" altLang="pt-BR" sz="2800" dirty="0"/>
          </a:p>
          <a:p>
            <a:pPr lvl="1" eaLnBrk="1" hangingPunct="1">
              <a:defRPr/>
            </a:pPr>
            <a:r>
              <a:rPr lang="en-US" altLang="pt-BR" b="1" dirty="0"/>
              <a:t>a </a:t>
            </a:r>
            <a:r>
              <a:rPr lang="en-US" altLang="pt-BR" b="1" dirty="0" err="1"/>
              <a:t>relação</a:t>
            </a:r>
            <a:r>
              <a:rPr lang="en-US" altLang="pt-BR" b="1" dirty="0"/>
              <a:t> com o </a:t>
            </a:r>
            <a:r>
              <a:rPr lang="en-US" altLang="pt-BR" b="1" dirty="0" err="1"/>
              <a:t>corpo</a:t>
            </a:r>
            <a:r>
              <a:rPr lang="en-US" altLang="pt-BR" b="1" dirty="0"/>
              <a:t> é </a:t>
            </a:r>
            <a:r>
              <a:rPr lang="en-US" altLang="pt-BR" b="1" dirty="0" err="1"/>
              <a:t>modulada</a:t>
            </a:r>
            <a:r>
              <a:rPr lang="en-US" altLang="pt-BR" b="1" dirty="0"/>
              <a:t> pela </a:t>
            </a:r>
            <a:r>
              <a:rPr lang="en-US" altLang="pt-BR" b="1" dirty="0" err="1"/>
              <a:t>proximidade</a:t>
            </a:r>
            <a:r>
              <a:rPr lang="en-US" altLang="pt-BR" b="1" dirty="0"/>
              <a:t> de um </a:t>
            </a:r>
            <a:r>
              <a:rPr lang="en-US" altLang="pt-BR" b="1" dirty="0" err="1"/>
              <a:t>grupo</a:t>
            </a:r>
            <a:r>
              <a:rPr lang="en-US" altLang="pt-BR" b="1" dirty="0"/>
              <a:t> social com o </a:t>
            </a:r>
            <a:r>
              <a:rPr lang="en-US" altLang="pt-BR" b="1" dirty="0" err="1"/>
              <a:t>discurso</a:t>
            </a:r>
            <a:r>
              <a:rPr lang="en-US" altLang="pt-BR" b="1" dirty="0"/>
              <a:t> </a:t>
            </a:r>
            <a:r>
              <a:rPr lang="en-US" altLang="pt-BR" b="1" dirty="0" err="1"/>
              <a:t>científico</a:t>
            </a:r>
            <a:r>
              <a:rPr lang="en-US" altLang="pt-BR" dirty="0"/>
              <a:t> </a:t>
            </a:r>
            <a:r>
              <a:rPr lang="en-US" altLang="pt-BR" dirty="0" err="1"/>
              <a:t>predominante</a:t>
            </a:r>
            <a:r>
              <a:rPr lang="en-US" altLang="pt-BR" dirty="0"/>
              <a:t> </a:t>
            </a:r>
            <a:r>
              <a:rPr lang="en-US" altLang="pt-BR" dirty="0" err="1"/>
              <a:t>nas</a:t>
            </a:r>
            <a:r>
              <a:rPr lang="en-US" altLang="pt-BR" dirty="0"/>
              <a:t> </a:t>
            </a:r>
            <a:r>
              <a:rPr lang="en-US" altLang="pt-BR" dirty="0" err="1"/>
              <a:t>sociedades</a:t>
            </a:r>
            <a:r>
              <a:rPr lang="en-US" altLang="pt-BR" dirty="0"/>
              <a:t> </a:t>
            </a:r>
            <a:r>
              <a:rPr lang="en-US" altLang="pt-BR" dirty="0" err="1"/>
              <a:t>industriais</a:t>
            </a:r>
            <a:r>
              <a:rPr lang="en-US" altLang="pt-BR" dirty="0"/>
              <a:t>.</a:t>
            </a:r>
          </a:p>
          <a:p>
            <a:pPr marL="457200" lvl="1" indent="0" eaLnBrk="1" hangingPunct="1">
              <a:buNone/>
              <a:defRPr/>
            </a:pPr>
            <a:endParaRPr lang="en-US" altLang="pt-BR" dirty="0"/>
          </a:p>
          <a:p>
            <a:pPr lvl="1" eaLnBrk="1" hangingPunct="1">
              <a:defRPr/>
            </a:pPr>
            <a:r>
              <a:rPr lang="en-US" altLang="pt-BR" dirty="0"/>
              <a:t>a </a:t>
            </a:r>
            <a:r>
              <a:rPr lang="en-US" altLang="pt-BR" dirty="0" err="1"/>
              <a:t>aquisição</a:t>
            </a:r>
            <a:r>
              <a:rPr lang="en-US" altLang="pt-BR" dirty="0"/>
              <a:t> da </a:t>
            </a:r>
            <a:r>
              <a:rPr lang="en-US" altLang="pt-BR" dirty="0" err="1"/>
              <a:t>competência</a:t>
            </a:r>
            <a:r>
              <a:rPr lang="en-US" altLang="pt-BR" dirty="0"/>
              <a:t> </a:t>
            </a:r>
            <a:r>
              <a:rPr lang="en-US" altLang="pt-BR" dirty="0" err="1"/>
              <a:t>médica</a:t>
            </a:r>
            <a:r>
              <a:rPr lang="en-US" altLang="pt-BR" dirty="0"/>
              <a:t> </a:t>
            </a:r>
            <a:r>
              <a:rPr lang="en-US" altLang="pt-BR" dirty="0" err="1"/>
              <a:t>pelo</a:t>
            </a:r>
            <a:r>
              <a:rPr lang="en-US" altLang="pt-BR" dirty="0"/>
              <a:t> </a:t>
            </a:r>
            <a:r>
              <a:rPr lang="en-US" altLang="pt-BR" dirty="0" err="1"/>
              <a:t>doente</a:t>
            </a:r>
            <a:r>
              <a:rPr lang="en-US" altLang="pt-BR" dirty="0"/>
              <a:t> </a:t>
            </a:r>
            <a:r>
              <a:rPr lang="en-US" altLang="pt-BR" dirty="0" err="1"/>
              <a:t>depende</a:t>
            </a:r>
            <a:r>
              <a:rPr lang="en-US" altLang="pt-BR" dirty="0"/>
              <a:t> da </a:t>
            </a:r>
            <a:r>
              <a:rPr lang="en-US" altLang="pt-BR" dirty="0" err="1"/>
              <a:t>origem</a:t>
            </a:r>
            <a:r>
              <a:rPr lang="en-US" altLang="pt-BR" dirty="0"/>
              <a:t> do </a:t>
            </a:r>
            <a:r>
              <a:rPr lang="en-US" altLang="pt-BR" dirty="0" err="1"/>
              <a:t>paciente</a:t>
            </a:r>
            <a:r>
              <a:rPr lang="en-US" altLang="pt-BR" dirty="0"/>
              <a:t>, </a:t>
            </a:r>
            <a:r>
              <a:rPr lang="en-US" altLang="pt-BR" dirty="0" err="1"/>
              <a:t>mais</a:t>
            </a:r>
            <a:r>
              <a:rPr lang="en-US" altLang="pt-BR" dirty="0"/>
              <a:t> </a:t>
            </a:r>
            <a:r>
              <a:rPr lang="en-US" altLang="pt-BR" dirty="0" err="1"/>
              <a:t>ou</a:t>
            </a:r>
            <a:r>
              <a:rPr lang="en-US" altLang="pt-BR" dirty="0"/>
              <a:t> </a:t>
            </a:r>
            <a:r>
              <a:rPr lang="en-US" altLang="pt-BR" dirty="0" err="1"/>
              <a:t>menos</a:t>
            </a:r>
            <a:r>
              <a:rPr lang="en-US" altLang="pt-BR" dirty="0"/>
              <a:t> </a:t>
            </a:r>
            <a:r>
              <a:rPr lang="en-US" altLang="pt-BR" dirty="0" err="1"/>
              <a:t>próxima</a:t>
            </a:r>
            <a:r>
              <a:rPr lang="en-US" altLang="pt-BR" dirty="0"/>
              <a:t> do </a:t>
            </a:r>
            <a:r>
              <a:rPr lang="en-US" altLang="pt-BR" dirty="0" err="1"/>
              <a:t>médico</a:t>
            </a:r>
            <a:r>
              <a:rPr lang="en-US" altLang="pt-BR" dirty="0"/>
              <a:t>.</a:t>
            </a:r>
          </a:p>
          <a:p>
            <a:pPr eaLnBrk="1" hangingPunct="1">
              <a:buFont typeface="Wingdings" panose="05000000000000000000" pitchFamily="2" charset="2"/>
              <a:buNone/>
              <a:defRPr/>
            </a:pPr>
            <a:endParaRPr lang="en-US" altLang="pt-BR" sz="2800" dirty="0"/>
          </a:p>
        </p:txBody>
      </p:sp>
    </p:spTree>
    <p:extLst>
      <p:ext uri="{BB962C8B-B14F-4D97-AF65-F5344CB8AC3E}">
        <p14:creationId xmlns:p14="http://schemas.microsoft.com/office/powerpoint/2010/main" val="2341221637"/>
      </p:ext>
    </p:extLst>
  </p:cSld>
  <p:clrMapOvr>
    <a:masterClrMapping/>
  </p:clrMapOvr>
</p:sld>
</file>

<file path=ppt/theme/theme1.xml><?xml version="1.0" encoding="utf-8"?>
<a:theme xmlns:a="http://schemas.openxmlformats.org/drawingml/2006/main" name="Diagonal em azul">
  <a:themeElements>
    <a:clrScheme name="Diagonal em azu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Diagonal em azu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pt-BR" altLang="pt-BR"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pt-BR" altLang="pt-BR"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agonal em azu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Diagonal em azu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Diagonal em azu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Diagonal em azu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iagonal em azul">
  <a:themeElements>
    <a:clrScheme name="Diagonal em azu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Diagonal em azu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pt-BR"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pt-BR"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agonal em azu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Diagonal em azu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Diagonal em azu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Diagonal em azu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3872</Words>
  <Application>Microsoft Office PowerPoint</Application>
  <PresentationFormat>Widescreen</PresentationFormat>
  <Paragraphs>332</Paragraphs>
  <Slides>60</Slides>
  <Notes>25</Notes>
  <HiddenSlides>0</HiddenSlides>
  <MMClips>0</MMClips>
  <ScaleCrop>false</ScaleCrop>
  <HeadingPairs>
    <vt:vector size="6" baseType="variant">
      <vt:variant>
        <vt:lpstr>Fontes usadas</vt:lpstr>
      </vt:variant>
      <vt:variant>
        <vt:i4>4</vt:i4>
      </vt:variant>
      <vt:variant>
        <vt:lpstr>Tema</vt:lpstr>
      </vt:variant>
      <vt:variant>
        <vt:i4>2</vt:i4>
      </vt:variant>
      <vt:variant>
        <vt:lpstr>Títulos de slides</vt:lpstr>
      </vt:variant>
      <vt:variant>
        <vt:i4>60</vt:i4>
      </vt:variant>
    </vt:vector>
  </HeadingPairs>
  <TitlesOfParts>
    <vt:vector size="66" baseType="lpstr">
      <vt:lpstr>Arial</vt:lpstr>
      <vt:lpstr>Calibri</vt:lpstr>
      <vt:lpstr>Times New Roman</vt:lpstr>
      <vt:lpstr>Wingdings</vt:lpstr>
      <vt:lpstr>Diagonal em azul</vt:lpstr>
      <vt:lpstr>1_Diagonal em azul</vt:lpstr>
      <vt:lpstr>SAÚDE, DOENÇA E SUAS INTERPRETAÇÕES  CULTURAIS E SOCIAIS</vt:lpstr>
      <vt:lpstr>Apresentação do PowerPoint</vt:lpstr>
      <vt:lpstr>SOCIAL E CULTURAL</vt:lpstr>
      <vt:lpstr>GRUPO</vt:lpstr>
      <vt:lpstr>O MODELO DE SIGNIFICAÇÃO CULTURAL DA DOENÇA</vt:lpstr>
      <vt:lpstr>Apresentação do PowerPoint</vt:lpstr>
      <vt:lpstr>OS MODELOS EXPLICATIVOS DA DOENÇA</vt:lpstr>
      <vt:lpstr>Apresentação do PowerPoint</vt:lpstr>
      <vt:lpstr>O “SENSO DO MAL”  NAS SOCIEDADES MODERNAS</vt:lpstr>
      <vt:lpstr>CONCEPÇÃO DE DOENÇA  E ORDEM SOCIAL</vt:lpstr>
      <vt:lpstr>AS REPRESENTAÇÕES SOCIAIS DA SAÚDE E DA DOENÇA</vt:lpstr>
      <vt:lpstr>CONCEPÇÕES COMUNS NA NOSSA SOCIEDADE - MODELO EXPLICATIVO DA DOENÇA</vt:lpstr>
      <vt:lpstr>OUTRAS CONCEPÇÕES LIGADAS À SOCIEDADE CAPITALISTA</vt:lpstr>
      <vt:lpstr>CONCEPÇÕES SOBRE SAÚDE/DOENÇA</vt:lpstr>
      <vt:lpstr>A EXPERIÊNCIA DO DOENTE</vt:lpstr>
      <vt:lpstr>CONCEPÇÃO DE COMO ALGO DOENÇA “EXÓGENO”</vt:lpstr>
      <vt:lpstr>SAÚDE E CAPACIDADE DE TRABALHO</vt:lpstr>
      <vt:lpstr>REPRESENTAÇÕES E GRUPOS SOCIAIS</vt:lpstr>
      <vt:lpstr>REPRESENTAÇÕES SOBRE SAÚDE E DOENÇA  NAS CLASSES POPULARES</vt:lpstr>
      <vt:lpstr>REPRESENTAÇÕES SOBRE SAÚDE E DOENÇA - IDOSOS</vt:lpstr>
      <vt:lpstr>REPRESENTAÇÕES SOBRE SAÚDE E DOENÇA –Pobres X Ricos</vt:lpstr>
      <vt:lpstr>UM TRABALHO INTERPRETATIVO EM  DIFERENTES CONTEXTOS</vt:lpstr>
      <vt:lpstr>REPRESENTAÇÕES, INFORMAÇÕES, CRENÇAS E AÇÕES</vt:lpstr>
      <vt:lpstr>MODELO DAS CRENÇAS  SOBRE A SAÚDE</vt:lpstr>
      <vt:lpstr>MODELO DAS CRENÇAS SOBRE A SAÚDE </vt:lpstr>
      <vt:lpstr>REDE DE RELAÇÕES SOCIAIS</vt:lpstr>
      <vt:lpstr>BIBLIOGRAFIA</vt:lpstr>
      <vt:lpstr>DETERMINANTES SOCIAIS  DO PROCESSO SAÚDE-DOENÇA</vt:lpstr>
      <vt:lpstr>OS ESTADOS DE SAÚDE E SEUS DETERMINANTES SOCIAIS</vt:lpstr>
      <vt:lpstr>SAÚDE – VALOR CENTRAL </vt:lpstr>
      <vt:lpstr>FATORES SOCIAIS E SAÚDE</vt:lpstr>
      <vt:lpstr>PASTEUR E OS MICROORGANISMOS</vt:lpstr>
      <vt:lpstr>VARIABILIDADE  DOS ESTADOS DE SAÚDE</vt:lpstr>
      <vt:lpstr>IMBRICAÇÃO BIOLÓGICO/SOCIAL</vt:lpstr>
      <vt:lpstr>Apresentação do PowerPoint</vt:lpstr>
      <vt:lpstr>ESTADOS DE SAÚDE CATEGORIAS SÓCIO-PROFISSIONAIS</vt:lpstr>
      <vt:lpstr>VARIAVEL CLASSE SOCIAL</vt:lpstr>
      <vt:lpstr>CONJUNTO DE INDICADORES</vt:lpstr>
      <vt:lpstr>AS EXPLICAÇÕES DOS DIFERENTES ESTADOS DE SAÚDE</vt:lpstr>
      <vt:lpstr>CAUSALIDADE SOCIAL</vt:lpstr>
      <vt:lpstr>FATOR OPERANTE</vt:lpstr>
      <vt:lpstr>POSIÇÃO SOCIAL</vt:lpstr>
      <vt:lpstr>VARIABILIDADE NO ACESSO AOS RECURSOS E TRATAMENTOS</vt:lpstr>
      <vt:lpstr>FATORES CUMULATIVOS</vt:lpstr>
      <vt:lpstr>“EFEITO GLOBAL DA HIERARQUIA SOCIAL”</vt:lpstr>
      <vt:lpstr>Apresentação do PowerPoint</vt:lpstr>
      <vt:lpstr>OS MODELOS PSICOLÓGICOS E SOCIAIS</vt:lpstr>
      <vt:lpstr>ESTRESSE OU FATORES ESTRESSANTES</vt:lpstr>
      <vt:lpstr>QUESTIONAMENTO</vt:lpstr>
      <vt:lpstr>TIPOS DE PERSONALIDADE</vt:lpstr>
      <vt:lpstr>CAPACIDADE DE ENFRENTAR SITUAÇÕES</vt:lpstr>
      <vt:lpstr>LOCAL DE CONTROLE</vt:lpstr>
      <vt:lpstr>CAPACIDADE DE  ENFRENTAR SITUAÇÕES</vt:lpstr>
      <vt:lpstr>DIFICULDADES DA EXISTÊNCIA</vt:lpstr>
      <vt:lpstr>PONTO DE VISTA SOCIOLÓGICO</vt:lpstr>
      <vt:lpstr>O APOIO SOCIAL</vt:lpstr>
      <vt:lpstr>IMPACTODO APOIO SOCIAL</vt:lpstr>
      <vt:lpstr>POLÍTICAS DE SAÚDE</vt:lpstr>
      <vt:lpstr>POLÍTICA DE SAÚDE </vt:lpstr>
      <vt:lpstr>BIBLIOGAFIA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User</dc:creator>
  <cp:lastModifiedBy>Fabio Britto</cp:lastModifiedBy>
  <cp:revision>12</cp:revision>
  <dcterms:created xsi:type="dcterms:W3CDTF">2023-07-11T12:22:25Z</dcterms:created>
  <dcterms:modified xsi:type="dcterms:W3CDTF">2024-07-12T11:24:23Z</dcterms:modified>
</cp:coreProperties>
</file>