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56" r:id="rId4"/>
    <p:sldId id="265" r:id="rId5"/>
    <p:sldId id="257" r:id="rId6"/>
    <p:sldId id="268" r:id="rId7"/>
    <p:sldId id="262" r:id="rId8"/>
    <p:sldId id="261" r:id="rId9"/>
    <p:sldId id="269" r:id="rId10"/>
    <p:sldId id="264" r:id="rId11"/>
    <p:sldId id="556" r:id="rId12"/>
    <p:sldId id="557" r:id="rId13"/>
    <p:sldId id="555" r:id="rId14"/>
    <p:sldId id="573" r:id="rId15"/>
    <p:sldId id="559" r:id="rId16"/>
    <p:sldId id="560" r:id="rId17"/>
    <p:sldId id="561" r:id="rId18"/>
    <p:sldId id="562" r:id="rId19"/>
    <p:sldId id="565" r:id="rId20"/>
    <p:sldId id="566" r:id="rId21"/>
    <p:sldId id="563" r:id="rId22"/>
    <p:sldId id="564" r:id="rId23"/>
    <p:sldId id="558" r:id="rId24"/>
    <p:sldId id="567" r:id="rId25"/>
    <p:sldId id="568" r:id="rId26"/>
    <p:sldId id="569" r:id="rId27"/>
    <p:sldId id="570" r:id="rId28"/>
    <p:sldId id="571" r:id="rId29"/>
    <p:sldId id="270" r:id="rId30"/>
    <p:sldId id="271" r:id="rId31"/>
    <p:sldId id="547" r:id="rId32"/>
    <p:sldId id="548" r:id="rId33"/>
    <p:sldId id="540" r:id="rId34"/>
    <p:sldId id="551" r:id="rId35"/>
    <p:sldId id="550" r:id="rId36"/>
    <p:sldId id="545" r:id="rId37"/>
    <p:sldId id="552" r:id="rId38"/>
    <p:sldId id="572" r:id="rId39"/>
    <p:sldId id="543" r:id="rId4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5EF"/>
    <a:srgbClr val="D9D9D9"/>
    <a:srgbClr val="FDFDF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2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1332" y="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32753B-CD23-4C6A-9FF2-1D9C3F7C3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7A251F1-1A7A-4B9D-A1E5-4B7D9230A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DBA5D4F-1B82-4F65-A00D-9248297C5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144E-948A-44BA-8339-809042B05045}" type="datetimeFigureOut">
              <a:rPr lang="pt-BR" smtClean="0"/>
              <a:t>02/09/2024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4221DC-8B50-4E9F-849C-71A55F262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9251EB1-4A73-48C5-886F-2572A8F4E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B905-D585-4008-A9BD-A96F32B441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48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AF3A14-BFB0-496A-B89F-C4F92F880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E2029A4-7223-4688-B6B8-C0A3A4222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3C8026-7A54-429F-AC52-0BF11BAC5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144E-948A-44BA-8339-809042B05045}" type="datetimeFigureOut">
              <a:rPr lang="pt-BR" smtClean="0"/>
              <a:t>02/09/2024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C620DC-5B5F-4D3B-995D-0BC99901E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880A91-4C11-4E2E-8820-EBAA56E05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B905-D585-4008-A9BD-A96F32B441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19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4E51000-88E6-4091-92FA-31E5CBBCAA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772EC28-8238-4C53-A88A-F9C3371CD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F6F41B-6047-431E-8EA4-7117B8B7D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144E-948A-44BA-8339-809042B05045}" type="datetimeFigureOut">
              <a:rPr lang="pt-BR" smtClean="0"/>
              <a:t>02/09/2024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24FF53A-DD4F-47CA-8646-8DA134125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33D948-99CA-40C9-8E61-C794F8107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B905-D585-4008-A9BD-A96F32B441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8217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29DEA1-EC5B-45BB-A3AE-5C8C1D787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12B371-A153-4347-BEB8-8B6276EBAF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CB3902-2085-4EB5-A816-795CAB42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144E-948A-44BA-8339-809042B05045}" type="datetimeFigureOut">
              <a:rPr lang="pt-BR" smtClean="0"/>
              <a:t>02/09/2024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8C5BA15-0C5C-400E-A125-21E620A17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D4A98F-FBAC-4A3A-86BF-79B3C03AE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B905-D585-4008-A9BD-A96F32B441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44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2839C3-B140-4910-8184-C202A3BE4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E50B297-9FB2-4646-A3DB-8DE379DC1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64CA085-18FE-421E-912F-6856475D5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144E-948A-44BA-8339-809042B05045}" type="datetimeFigureOut">
              <a:rPr lang="pt-BR" smtClean="0"/>
              <a:t>02/09/2024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85BB5A-5D1F-49F9-A0B7-EDE5C262F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667D58-9CC8-4A2A-A611-B9D3B9EB9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B905-D585-4008-A9BD-A96F32B441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1325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CF796-5AF9-421B-8F94-025486B28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3BFA1BE-E143-4EAF-B19E-226FE5F71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58E8D05-EBFC-4AEB-A5EA-8C25B60F2E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BEF9137-98C3-4526-B6EF-6A797387E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144E-948A-44BA-8339-809042B05045}" type="datetimeFigureOut">
              <a:rPr lang="pt-BR" smtClean="0"/>
              <a:t>02/09/2024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D3852C7-6B83-42A3-9D88-A3E7BA862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3F3E7AA-0212-45F7-90B5-EFC03F46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B905-D585-4008-A9BD-A96F32B441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2178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981F8A-F8BD-4BED-B671-06408CE78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4C89D8-73BB-481B-96E0-C96A0149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2FEBF28-95F7-4613-9CA7-59FD0870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759269C9-4AE5-4B19-9781-88DAAC4AD3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5C91696-70DE-45A8-BCAB-904EB6370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F84D055-9284-4C12-ABBF-7F09E3C5E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144E-948A-44BA-8339-809042B05045}" type="datetimeFigureOut">
              <a:rPr lang="pt-BR" smtClean="0"/>
              <a:t>02/09/2024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FE7BBF7-7145-46E5-BF38-B4EA52CC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6DC51E60-F709-43AF-BF4E-8780B8E6A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B905-D585-4008-A9BD-A96F32B441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9426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FEE78D-4779-4CEF-AD91-C65E3CFB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B85D7EB-A93E-488C-AE97-C584892B4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144E-948A-44BA-8339-809042B05045}" type="datetimeFigureOut">
              <a:rPr lang="pt-BR" smtClean="0"/>
              <a:t>02/09/2024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CE2C9D6-ACED-425D-96F0-7CB2AB611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E6DC7C9-E63D-4ACA-9C2B-01F37FE2A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B905-D585-4008-A9BD-A96F32B441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332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FE89719-AB35-4943-9A57-30F10C27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144E-948A-44BA-8339-809042B05045}" type="datetimeFigureOut">
              <a:rPr lang="pt-BR" smtClean="0"/>
              <a:t>02/09/2024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F5830B4-768D-4B27-B26D-B2AC45292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A1035B-DC50-4A29-B98C-56D8A3D2F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B905-D585-4008-A9BD-A96F32B441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2093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4D7834-6564-443D-86E5-CFBB274AF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D29B43-0569-4D8B-B3C6-8EEB49ED1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6D80779-8F8D-46C2-8032-977C5B5F3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966EDCC-6F5A-4D30-AA26-CEA6F02D3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144E-948A-44BA-8339-809042B05045}" type="datetimeFigureOut">
              <a:rPr lang="pt-BR" smtClean="0"/>
              <a:t>02/09/2024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DD20FFF-E00A-4C94-BFFF-1923F2187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7370CA-E545-44ED-B50F-04F66687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B905-D585-4008-A9BD-A96F32B441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252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8F59C1-601D-49DD-8AE1-4EB24113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C97F415-15D6-4D55-A977-0C03B5CCB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618CEAF-B52D-4E38-9B0B-B38421D15C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9E3FEBB-0C92-4239-9872-5ED70821D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5144E-948A-44BA-8339-809042B05045}" type="datetimeFigureOut">
              <a:rPr lang="pt-BR" smtClean="0"/>
              <a:t>02/09/2024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E6210B6-DE03-4490-9135-1E1F1A0CB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C7BD72C-444A-4512-A7B9-7A8F842A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77B905-D585-4008-A9BD-A96F32B441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5254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1CFE77E6-CF2C-4994-9A3F-92B97838A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BD8A672-8177-4D54-9726-E7158915C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6F03BE8-0893-43D9-BEBB-E1E08F628E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5144E-948A-44BA-8339-809042B05045}" type="datetimeFigureOut">
              <a:rPr lang="pt-BR" smtClean="0"/>
              <a:t>02/09/2024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DDBEBEA-98DA-4D81-935A-9EE208E9C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6D83BF3-AF49-4B96-84A5-59961A565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77B905-D585-4008-A9BD-A96F32B4416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491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4.wdp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4.wdp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hdphoto" Target="../media/hdphoto4.wdp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8A68BA-C3A0-46FC-8E08-B8F58589FA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0914AA8-1769-410A-AB2D-620F9723FF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D5F106A-5776-452B-9854-B4FA94FC9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710" y="-1373417"/>
            <a:ext cx="14566710" cy="966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056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62B91E2E-04D6-4450-9BE8-17B054BA6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9437" y="0"/>
            <a:ext cx="7933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7053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8209DBE-631D-4E82-90F4-B30CC6901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97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2295BF-85AD-4454-BD9E-5951C5080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70F039-C804-449A-ADD9-444D94D8E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6A4E6DC-47A0-47EB-8485-B580C4488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069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3FC5E8-02D0-469E-86BF-085CE7A1A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5" y="346075"/>
            <a:ext cx="10077450" cy="1006475"/>
          </a:xfrm>
        </p:spPr>
        <p:txBody>
          <a:bodyPr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 DOS CRUZAMENTOS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0E3E7F-50D5-4809-9E74-804A30712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752601"/>
            <a:ext cx="11087100" cy="436245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pt-BR" sz="36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Helvetica Neue"/>
              </a:rPr>
              <a:t>ESTRATÉGIA OFENSIVA</a:t>
            </a:r>
            <a:r>
              <a:rPr lang="pt-BR" sz="3200" b="0" i="0" dirty="0">
                <a:effectLst/>
                <a:latin typeface="Helvetica Neue"/>
              </a:rPr>
              <a:t>: Explorando as Forças em sincronia com Oportunidades (</a:t>
            </a:r>
            <a:r>
              <a:rPr lang="pt-BR" sz="32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Helvetica Neue"/>
              </a:rPr>
              <a:t>FORÇAS x OPORTUNIDADES</a:t>
            </a:r>
            <a:r>
              <a:rPr lang="pt-BR" sz="3200" b="0" i="0" dirty="0">
                <a:effectLst/>
                <a:latin typeface="Helvetica Neue"/>
              </a:rPr>
              <a:t>)</a:t>
            </a:r>
          </a:p>
          <a:p>
            <a:pPr marL="0" indent="0" algn="l">
              <a:buNone/>
            </a:pPr>
            <a:endParaRPr lang="pt-BR" sz="3600" b="1" i="0" dirty="0">
              <a:effectLst/>
              <a:highlight>
                <a:srgbClr val="FF00FF"/>
              </a:highlight>
              <a:latin typeface="Helvetica Neue"/>
            </a:endParaRPr>
          </a:p>
          <a:p>
            <a:pPr marL="0" indent="0" algn="l">
              <a:buNone/>
            </a:pPr>
            <a:endParaRPr lang="pt-BR" sz="3600" b="1" dirty="0">
              <a:highlight>
                <a:srgbClr val="FF00FF"/>
              </a:highlight>
              <a:latin typeface="Helvetica Neue"/>
            </a:endParaRPr>
          </a:p>
          <a:p>
            <a:pPr marL="0" indent="0" algn="l">
              <a:buNone/>
            </a:pPr>
            <a:r>
              <a:rPr lang="pt-BR" sz="3600" b="1" i="0" dirty="0">
                <a:effectLst/>
                <a:highlight>
                  <a:srgbClr val="FF00FF"/>
                </a:highlight>
                <a:latin typeface="Helvetica Neue"/>
              </a:rPr>
              <a:t>ESTRATÉGIA CONFRONTATIVA</a:t>
            </a:r>
            <a:r>
              <a:rPr lang="pt-BR" sz="3200" b="0" i="0" dirty="0">
                <a:effectLst/>
                <a:latin typeface="Helvetica Neue"/>
              </a:rPr>
              <a:t>: Utilizando Forças para lidar com Ameaças (</a:t>
            </a:r>
            <a:r>
              <a:rPr lang="pt-BR" sz="32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  <a:latin typeface="Helvetica Neue"/>
              </a:rPr>
              <a:t>FORÇAS x AMEAÇAS</a:t>
            </a:r>
            <a:r>
              <a:rPr lang="pt-BR" sz="3200" b="0" i="0" dirty="0">
                <a:effectLst/>
                <a:latin typeface="Helvetica Neu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70131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3FC5E8-02D0-469E-86BF-085CE7A1A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275" y="346075"/>
            <a:ext cx="10077450" cy="1006475"/>
          </a:xfrm>
        </p:spPr>
        <p:txBody>
          <a:bodyPr/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RESULTADO DOS CRUZAMENTOS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50E3E7F-50D5-4809-9E74-804A30712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450" y="1752601"/>
            <a:ext cx="10582275" cy="436245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pt-BR" sz="4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Helvetica Neue"/>
              </a:rPr>
              <a:t>ESTRATÉGIA DE REFORÇO</a:t>
            </a:r>
            <a:r>
              <a:rPr lang="pt-BR" sz="3600" b="0" i="0" dirty="0">
                <a:effectLst/>
                <a:latin typeface="Helvetica Neue"/>
              </a:rPr>
              <a:t>: Superando Fraquezas para aproveitar Oportunidades (</a:t>
            </a:r>
            <a:r>
              <a:rPr lang="pt-BR" sz="36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C0C0C0"/>
                </a:highlight>
                <a:latin typeface="Helvetica Neue"/>
              </a:rPr>
              <a:t>FRAQUEZAS x OPORTUNIDADES</a:t>
            </a:r>
            <a:r>
              <a:rPr lang="pt-BR" sz="3600" b="0" i="0" dirty="0">
                <a:effectLst/>
                <a:latin typeface="Helvetica Neue"/>
              </a:rPr>
              <a:t>)</a:t>
            </a:r>
          </a:p>
          <a:p>
            <a:pPr marL="0" indent="0" algn="l">
              <a:buNone/>
            </a:pPr>
            <a:endParaRPr lang="pt-BR" sz="3600" b="0" i="0" dirty="0">
              <a:effectLst/>
              <a:latin typeface="Helvetica Neue"/>
            </a:endParaRPr>
          </a:p>
          <a:p>
            <a:pPr marL="0" indent="0" algn="l">
              <a:buNone/>
            </a:pPr>
            <a:r>
              <a:rPr lang="pt-BR" sz="4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Helvetica Neue"/>
              </a:rPr>
              <a:t>ESTRATÉGIA DEFENSIVA</a:t>
            </a:r>
            <a:r>
              <a:rPr lang="pt-BR" sz="3600" b="0" i="0" dirty="0">
                <a:effectLst/>
                <a:latin typeface="Helvetica Neue"/>
              </a:rPr>
              <a:t>: Atenuando Fraquezas diante de Ameaças </a:t>
            </a: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Helvetica Neue"/>
              </a:rPr>
              <a:t>(</a:t>
            </a:r>
            <a:r>
              <a:rPr lang="pt-BR" sz="36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  <a:latin typeface="Helvetica Neue"/>
              </a:rPr>
              <a:t>FRAQUEZAS x AMEAÇAS</a:t>
            </a:r>
            <a:r>
              <a:rPr lang="pt-BR" sz="3600" b="0" i="0" dirty="0">
                <a:effectLst/>
                <a:latin typeface="Helvetica Neue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61068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44CCA89F-B7C0-4EEE-8B94-1C0091BC846C}"/>
              </a:ext>
            </a:extLst>
          </p:cNvPr>
          <p:cNvGrpSpPr/>
          <p:nvPr/>
        </p:nvGrpSpPr>
        <p:grpSpPr>
          <a:xfrm>
            <a:off x="2333767" y="0"/>
            <a:ext cx="7342496" cy="6858000"/>
            <a:chOff x="2333767" y="0"/>
            <a:chExt cx="7342496" cy="6858000"/>
          </a:xfrm>
        </p:grpSpPr>
        <p:pic>
          <p:nvPicPr>
            <p:cNvPr id="2052" name="Picture 4" descr="Matriz de Ansoff">
              <a:extLst>
                <a:ext uri="{FF2B5EF4-FFF2-40B4-BE49-F238E27FC236}">
                  <a16:creationId xmlns:a16="http://schemas.microsoft.com/office/drawing/2014/main" id="{B655CA69-5DD2-49A9-965C-845D570F4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767" y="0"/>
              <a:ext cx="734249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A3EFCF08-E444-4E78-B88C-01A0034F65DE}"/>
                </a:ext>
              </a:extLst>
            </p:cNvPr>
            <p:cNvSpPr/>
            <p:nvPr/>
          </p:nvSpPr>
          <p:spPr>
            <a:xfrm>
              <a:off x="7738281" y="6182436"/>
              <a:ext cx="1542197" cy="504967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105633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816FE19-E341-42B4-B27D-380448E294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500" y="914400"/>
            <a:ext cx="8010383" cy="57340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/>
              <a:t>Ferramenta estratégica utilizada para planejar o crescimento e a expansão de uma empresa. </a:t>
            </a:r>
          </a:p>
          <a:p>
            <a:pPr marL="0" indent="0">
              <a:buNone/>
            </a:pPr>
            <a:r>
              <a:rPr lang="pt-BR" sz="3600" dirty="0"/>
              <a:t>Ajuda a identificar oportunidades de crescimento com base em produtos e mercados. </a:t>
            </a:r>
          </a:p>
          <a:p>
            <a:pPr marL="0" indent="0">
              <a:buNone/>
            </a:pPr>
            <a:r>
              <a:rPr lang="pt-BR" sz="3600" dirty="0"/>
              <a:t>A matriz é dividida em quatro quadrantes, cada um representando uma estratégia de crescimento diferente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A3B1E936-E9EF-475A-BA60-15C76B98E11F}"/>
              </a:ext>
            </a:extLst>
          </p:cNvPr>
          <p:cNvGrpSpPr/>
          <p:nvPr/>
        </p:nvGrpSpPr>
        <p:grpSpPr>
          <a:xfrm>
            <a:off x="562117" y="1714500"/>
            <a:ext cx="3057383" cy="3429000"/>
            <a:chOff x="2333767" y="0"/>
            <a:chExt cx="7342496" cy="6858000"/>
          </a:xfrm>
        </p:grpSpPr>
        <p:pic>
          <p:nvPicPr>
            <p:cNvPr id="5" name="Picture 4" descr="Matriz de Ansoff">
              <a:extLst>
                <a:ext uri="{FF2B5EF4-FFF2-40B4-BE49-F238E27FC236}">
                  <a16:creationId xmlns:a16="http://schemas.microsoft.com/office/drawing/2014/main" id="{88191EF4-E9EB-4818-BE22-07932113CC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3767" y="0"/>
              <a:ext cx="734249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88E227E7-A6B9-4C50-958B-0E896BAE7F8C}"/>
                </a:ext>
              </a:extLst>
            </p:cNvPr>
            <p:cNvSpPr/>
            <p:nvPr/>
          </p:nvSpPr>
          <p:spPr>
            <a:xfrm>
              <a:off x="7738281" y="6182436"/>
              <a:ext cx="1542197" cy="504967"/>
            </a:xfrm>
            <a:prstGeom prst="rect">
              <a:avLst/>
            </a:prstGeom>
            <a:solidFill>
              <a:srgbClr val="FDFD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9930569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4075ED1-EF0B-44FC-B268-DE22CE714E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3521123" y="1466182"/>
            <a:ext cx="7944134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t-BR" altLang="pt-B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Objetivo</a:t>
            </a:r>
            <a:r>
              <a:rPr kumimoji="0" lang="pt-BR" altLang="pt-B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Aumentar a participação de mercado com produtos existentes em mercados existentes.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pt-BR" altLang="pt-B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t-BR" altLang="pt-B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Exemplo</a:t>
            </a:r>
            <a:r>
              <a:rPr kumimoji="0" lang="pt-BR" altLang="pt-B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Uma empresa de bebidas que investe em campanhas publicitárias para ganhar mais clientes no seu mercado atual.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92788D7-7D16-42CD-9BAB-684F58D69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510" y="2374853"/>
            <a:ext cx="2400300" cy="2381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653141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04075ED1-EF0B-44FC-B268-DE22CE714E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299043" y="1439798"/>
            <a:ext cx="6864826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t-BR" altLang="pt-B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Objetivo</a:t>
            </a:r>
            <a:r>
              <a:rPr kumimoji="0" lang="pt-BR" altLang="pt-B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Introduzir novos produtos em mercados existentes.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pt-BR" altLang="pt-B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pt-BR" altLang="pt-B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Exemplo</a:t>
            </a:r>
            <a:r>
              <a:rPr kumimoji="0" lang="pt-BR" altLang="pt-BR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Uma empresa de tecnologia que lança um novo modelo de smartphone para seus clientes atuais.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82BE4FB-1CD4-41B9-86C8-D9338B587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2015469"/>
            <a:ext cx="2603309" cy="2613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99385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B9D19C-3402-4F40-B018-96ABF03E0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112" y="1815152"/>
            <a:ext cx="7041107" cy="354841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pt-BR" sz="4000" b="1" dirty="0"/>
              <a:t>Objetivo</a:t>
            </a:r>
            <a:r>
              <a:rPr lang="pt-BR" sz="4000" dirty="0"/>
              <a:t>: Entrar em novos mercados com produtos existentes.</a:t>
            </a:r>
          </a:p>
          <a:p>
            <a:pPr marL="0" indent="0">
              <a:buNone/>
            </a:pPr>
            <a:endParaRPr lang="pt-BR" sz="4000" dirty="0"/>
          </a:p>
          <a:p>
            <a:pPr marL="0" indent="0">
              <a:buNone/>
            </a:pPr>
            <a:r>
              <a:rPr lang="pt-BR" sz="4000" b="1" dirty="0"/>
              <a:t>Exemplo</a:t>
            </a:r>
            <a:r>
              <a:rPr lang="pt-BR" sz="4000" dirty="0"/>
              <a:t>: Uma marca de roupas que decide expandir suas operações para um novo país.</a:t>
            </a:r>
          </a:p>
          <a:p>
            <a:pPr marL="0" indent="0">
              <a:buNone/>
            </a:pPr>
            <a:endParaRPr lang="pt-BR" sz="40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E6C47DE0-74BD-4058-AE48-E9B45EE90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81" y="1904125"/>
            <a:ext cx="2846694" cy="2857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96863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FE7E81D7-6FDB-4A22-9C66-28D265746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2090" y="-1266415"/>
            <a:ext cx="17462089" cy="10533212"/>
          </a:xfrm>
        </p:spPr>
      </p:pic>
    </p:spTree>
    <p:extLst>
      <p:ext uri="{BB962C8B-B14F-4D97-AF65-F5344CB8AC3E}">
        <p14:creationId xmlns:p14="http://schemas.microsoft.com/office/powerpoint/2010/main" val="36262544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3B9D19C-3402-4F40-B018-96ABF03E0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0112" y="1815152"/>
            <a:ext cx="7041107" cy="35484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4000" b="1" dirty="0"/>
              <a:t>Objetivo</a:t>
            </a:r>
            <a:r>
              <a:rPr lang="pt-BR" sz="4000" dirty="0"/>
              <a:t>: Introduzir novos produtos em novos mercados.</a:t>
            </a:r>
          </a:p>
          <a:p>
            <a:pPr marL="0" indent="0">
              <a:buNone/>
            </a:pPr>
            <a:endParaRPr lang="pt-BR" sz="4000" dirty="0"/>
          </a:p>
          <a:p>
            <a:pPr marL="0" indent="0">
              <a:buNone/>
            </a:pPr>
            <a:r>
              <a:rPr lang="pt-BR" sz="4000" b="1" dirty="0"/>
              <a:t>Exemplo</a:t>
            </a:r>
            <a:r>
              <a:rPr lang="pt-BR" sz="4000" dirty="0"/>
              <a:t>: Uma empresa de alimentos que começa a produzir e vender produtos eletrônicos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3FE807A8-FC29-4140-994E-B45079B6C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382" y="1779025"/>
            <a:ext cx="3286802" cy="32999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981746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96CA1BF-E094-4233-9840-4CF033D7A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52" y="839338"/>
            <a:ext cx="10515600" cy="109499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3200" b="0" i="0" dirty="0">
                <a:effectLst/>
                <a:latin typeface="Open Sans" panose="020B0606030504020204" pitchFamily="34" charset="0"/>
              </a:rPr>
              <a:t>Das quatro estratégias, a penetração no mercado é a menos arriscada, enquanto a diversificação é a mais arriscada.</a:t>
            </a:r>
          </a:p>
          <a:p>
            <a:pPr marL="0" indent="0" algn="just">
              <a:buNone/>
            </a:pPr>
            <a:endParaRPr lang="pt-BR" sz="32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2824978-3EE7-47E1-9558-F4D57B341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2234291"/>
            <a:ext cx="6819900" cy="450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400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AA47F58-90A6-4E98-BF9D-2B9F3FC7E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12" y="955344"/>
            <a:ext cx="10445247" cy="500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7554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D569FA82-9132-4409-9F26-88F18EEE3A2E}"/>
              </a:ext>
            </a:extLst>
          </p:cNvPr>
          <p:cNvSpPr txBox="1"/>
          <p:nvPr/>
        </p:nvSpPr>
        <p:spPr>
          <a:xfrm>
            <a:off x="250209" y="2067636"/>
            <a:ext cx="379635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3200" b="0" i="0" dirty="0">
                <a:solidFill>
                  <a:srgbClr val="333333"/>
                </a:solidFill>
                <a:effectLst/>
                <a:latin typeface="Galano Grotesque"/>
              </a:rPr>
              <a:t>É uma ferramenta criada por Michael Porter com o objetivo de avaliar e analisar o ambiente externo no qual a organização está inserida.</a:t>
            </a:r>
            <a:endParaRPr lang="pt-BR" sz="3200" dirty="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A2FC3C82-B1B3-45F0-B05C-D1E863EE3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6" y="179980"/>
            <a:ext cx="4257675" cy="1257300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17BD55F7-2A18-4B95-BBC7-6459FDAAC09B}"/>
              </a:ext>
            </a:extLst>
          </p:cNvPr>
          <p:cNvGrpSpPr/>
          <p:nvPr/>
        </p:nvGrpSpPr>
        <p:grpSpPr>
          <a:xfrm>
            <a:off x="4421874" y="-323850"/>
            <a:ext cx="7770126" cy="7372350"/>
            <a:chOff x="4421874" y="0"/>
            <a:chExt cx="7519917" cy="6858000"/>
          </a:xfrm>
        </p:grpSpPr>
        <p:pic>
          <p:nvPicPr>
            <p:cNvPr id="1026" name="Picture 2" descr="5 forças de porter">
              <a:extLst>
                <a:ext uri="{FF2B5EF4-FFF2-40B4-BE49-F238E27FC236}">
                  <a16:creationId xmlns:a16="http://schemas.microsoft.com/office/drawing/2014/main" id="{4AC57BED-9690-4F7F-9B48-D712101917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1874" y="0"/>
              <a:ext cx="7519917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>
              <a:extLst>
                <a:ext uri="{FF2B5EF4-FFF2-40B4-BE49-F238E27FC236}">
                  <a16:creationId xmlns:a16="http://schemas.microsoft.com/office/drawing/2014/main" id="{6F5A31DD-715E-48FE-99BC-90C1DB3E9873}"/>
                </a:ext>
              </a:extLst>
            </p:cNvPr>
            <p:cNvSpPr/>
            <p:nvPr/>
          </p:nvSpPr>
          <p:spPr>
            <a:xfrm>
              <a:off x="9676270" y="6141493"/>
              <a:ext cx="2265521" cy="7165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F514A638-97D5-49CA-99B8-AAF6EF7DF978}"/>
                </a:ext>
              </a:extLst>
            </p:cNvPr>
            <p:cNvSpPr/>
            <p:nvPr/>
          </p:nvSpPr>
          <p:spPr>
            <a:xfrm>
              <a:off x="6935343" y="179980"/>
              <a:ext cx="2863749" cy="1257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3058703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172D38-64FD-4C58-9E99-BFB2D3952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600"/>
            <a:ext cx="10515600" cy="501015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pt-BR" sz="4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-apple-system"/>
              </a:rPr>
              <a:t>FORÇA 1. CONCORRENTES ATUAIS</a:t>
            </a:r>
          </a:p>
          <a:p>
            <a:pPr marL="0" indent="0" algn="l">
              <a:buNone/>
            </a:pPr>
            <a:endParaRPr lang="pt-BR" sz="36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apple-system"/>
            </a:endParaRP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Quais são as forças e fraquezas dos seus concorrentes?</a:t>
            </a: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Com o que estamos concorrendo (número de usuários ativos, vendas totais, </a:t>
            </a:r>
            <a:r>
              <a:rPr lang="pt-BR" sz="3600" b="0" i="1" dirty="0" err="1">
                <a:effectLst/>
                <a:latin typeface="-apple-system"/>
              </a:rPr>
              <a:t>market</a:t>
            </a:r>
            <a:r>
              <a:rPr lang="pt-BR" sz="3600" b="0" i="1" dirty="0">
                <a:effectLst/>
                <a:latin typeface="-apple-system"/>
              </a:rPr>
              <a:t> </a:t>
            </a:r>
            <a:r>
              <a:rPr lang="pt-BR" sz="3600" b="0" i="1" dirty="0" err="1">
                <a:effectLst/>
                <a:latin typeface="-apple-system"/>
              </a:rPr>
              <a:t>share</a:t>
            </a:r>
            <a:r>
              <a:rPr lang="pt-BR" sz="3600" b="0" i="1" dirty="0">
                <a:effectLst/>
                <a:latin typeface="-apple-system"/>
              </a:rPr>
              <a:t> </a:t>
            </a:r>
            <a:r>
              <a:rPr lang="pt-BR" sz="3600" b="0" i="0" dirty="0">
                <a:effectLst/>
                <a:latin typeface="-apple-system"/>
              </a:rPr>
              <a:t>etc.)?</a:t>
            </a: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Fatores importantes para clientes novos e existentes</a:t>
            </a: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Qual o papel das inovações como um fator de rivalidade?</a:t>
            </a:r>
          </a:p>
          <a:p>
            <a:pPr marL="0" indent="0">
              <a:buNone/>
            </a:pP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20680415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172D38-64FD-4C58-9E99-BFB2D3952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600"/>
            <a:ext cx="10515600" cy="5010150"/>
          </a:xfrm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pt-BR" sz="4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-apple-system"/>
              </a:rPr>
              <a:t>FORÇA 2. PODER DOS CLIENTES</a:t>
            </a:r>
          </a:p>
          <a:p>
            <a:pPr marL="0" indent="0" algn="l">
              <a:buNone/>
            </a:pPr>
            <a:endParaRPr lang="pt-BR" sz="4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apple-system"/>
            </a:endParaRP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Qual a posição do nosso produto no negócio de um cliente?</a:t>
            </a: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Qual a curva de adoção do nosso produto?</a:t>
            </a: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Como o valor criado para o cliente pode ser quantificado?</a:t>
            </a: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Até que grau o produto é padronizado?</a:t>
            </a: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Quais são os custos para um cliente mudar o produto?</a:t>
            </a: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Quão leais à </a:t>
            </a:r>
            <a:r>
              <a:rPr lang="pt-BR" sz="3600" b="0" i="0" u="none" strike="noStrike" dirty="0">
                <a:effectLst/>
                <a:latin typeface="-apple-system"/>
              </a:rPr>
              <a:t>marca</a:t>
            </a:r>
            <a:r>
              <a:rPr lang="pt-BR" sz="3600" b="0" i="0" dirty="0">
                <a:effectLst/>
                <a:latin typeface="-apple-system"/>
              </a:rPr>
              <a:t> são seus clientes?</a:t>
            </a:r>
          </a:p>
          <a:p>
            <a:pPr marL="0" indent="0">
              <a:buNone/>
            </a:pP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2506580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172D38-64FD-4C58-9E99-BFB2D3952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600"/>
            <a:ext cx="10515600" cy="501015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pt-BR" sz="4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-apple-system"/>
              </a:rPr>
              <a:t>FORÇA 3. PODER DOS FORNECEDORES</a:t>
            </a:r>
          </a:p>
          <a:p>
            <a:pPr marL="0" indent="0" algn="l">
              <a:buNone/>
            </a:pPr>
            <a:endParaRPr lang="pt-BR" sz="3600" b="0" i="0" dirty="0">
              <a:effectLst/>
              <a:latin typeface="-apple-system"/>
            </a:endParaRP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Qual sua dependência com os fornecedores?</a:t>
            </a: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Qual a dependência com os canais de distribuição?</a:t>
            </a: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Porcentagem de </a:t>
            </a:r>
            <a:r>
              <a:rPr lang="pt-BR" sz="3600" b="0" i="0" u="none" strike="noStrike" dirty="0">
                <a:effectLst/>
                <a:latin typeface="-apple-system"/>
              </a:rPr>
              <a:t>processos de aquisição</a:t>
            </a:r>
            <a:r>
              <a:rPr lang="pt-BR" sz="3600" b="0" i="0" dirty="0">
                <a:effectLst/>
                <a:latin typeface="-apple-system"/>
              </a:rPr>
              <a:t> padronizados</a:t>
            </a: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O número de fornecedores</a:t>
            </a:r>
          </a:p>
          <a:p>
            <a:pPr marL="0" indent="0">
              <a:buNone/>
            </a:pP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1634791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172D38-64FD-4C58-9E99-BFB2D3952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600"/>
            <a:ext cx="10515600" cy="501015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pt-BR" sz="4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-apple-system"/>
              </a:rPr>
              <a:t>FORÇA 4. CONCORRENTES FUTUROS</a:t>
            </a:r>
          </a:p>
          <a:p>
            <a:pPr marL="0" indent="0" algn="l">
              <a:buNone/>
            </a:pPr>
            <a:endParaRPr lang="pt-BR" sz="4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-apple-system"/>
            </a:endParaRP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Que desafios um novo concorrente enfrentaria?</a:t>
            </a: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Quais são as barreiras de entrada (preço de entrada, custo para obter a expertise necessária)?</a:t>
            </a: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Quais são os facilitadores de entrada (como nenhum produto de legado para apoiar)?</a:t>
            </a:r>
          </a:p>
          <a:p>
            <a:pPr marL="0" indent="0">
              <a:buNone/>
            </a:pPr>
            <a:endParaRPr lang="pt-BR" sz="4400" dirty="0"/>
          </a:p>
        </p:txBody>
      </p:sp>
    </p:spTree>
    <p:extLst>
      <p:ext uri="{BB962C8B-B14F-4D97-AF65-F5344CB8AC3E}">
        <p14:creationId xmlns:p14="http://schemas.microsoft.com/office/powerpoint/2010/main" val="2870957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8172D38-64FD-4C58-9E99-BFB2D3952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990600"/>
            <a:ext cx="10515600" cy="501015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pt-BR" sz="4000" b="1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-apple-system"/>
              </a:rPr>
              <a:t>FORÇA 5. AMEAÇA DO SUBSTITUTO</a:t>
            </a:r>
          </a:p>
          <a:p>
            <a:pPr marL="0" indent="0" algn="l">
              <a:buNone/>
            </a:pPr>
            <a:endParaRPr lang="pt-BR" sz="4000" b="1" i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FF00"/>
              </a:highlight>
              <a:latin typeface="-apple-system"/>
            </a:endParaRP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Produtos substitutos existentes (custo de mudança, problema/adequação do produto)</a:t>
            </a:r>
          </a:p>
          <a:p>
            <a:pPr marL="0" indent="0" algn="l">
              <a:buNone/>
            </a:pPr>
            <a:endParaRPr lang="pt-BR" sz="3600" b="0" i="0" dirty="0">
              <a:effectLst/>
              <a:latin typeface="-apple-system"/>
            </a:endParaRPr>
          </a:p>
          <a:p>
            <a:pPr marL="0" indent="0" algn="l">
              <a:buNone/>
            </a:pPr>
            <a:r>
              <a:rPr lang="pt-BR" sz="3600" b="0" i="0" dirty="0">
                <a:effectLst/>
                <a:latin typeface="-apple-system"/>
              </a:rPr>
              <a:t>Possíveis </a:t>
            </a:r>
            <a:r>
              <a:rPr lang="pt-BR" sz="3600" b="0" i="0" dirty="0" err="1">
                <a:effectLst/>
                <a:latin typeface="-apple-system"/>
              </a:rPr>
              <a:t>disruptores</a:t>
            </a:r>
            <a:r>
              <a:rPr lang="pt-BR" sz="3600" b="0" i="0" dirty="0">
                <a:effectLst/>
                <a:latin typeface="-apple-system"/>
              </a:rPr>
              <a:t> de mercado (faça uma análise regularmente para detectar </a:t>
            </a:r>
            <a:r>
              <a:rPr lang="pt-BR" sz="3600" b="0" i="0" dirty="0" err="1">
                <a:effectLst/>
                <a:latin typeface="-apple-system"/>
              </a:rPr>
              <a:t>disruptores</a:t>
            </a:r>
            <a:r>
              <a:rPr lang="pt-BR" sz="3600" b="0" i="0" dirty="0">
                <a:effectLst/>
                <a:latin typeface="-apple-system"/>
              </a:rPr>
              <a:t> o mais cedo possível)</a:t>
            </a:r>
          </a:p>
          <a:p>
            <a:pPr marL="0" indent="0">
              <a:buNone/>
            </a:pP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6544679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61697D2-9723-4A8E-B392-2BBA33A7F6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769D1A-BC59-4E1C-ADC3-526EB821C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8923" y="1726735"/>
            <a:ext cx="3773556" cy="5040252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E10C16C-6100-4143-A04C-DB3728732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78" y="558574"/>
            <a:ext cx="11696206" cy="96706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5D04A8D-BF55-4D90-BFBC-40E002C30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4633" y="2092850"/>
            <a:ext cx="2807248" cy="467413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9B50932F-54FA-4BAF-9B0C-CBC93F622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3499" y="2067760"/>
            <a:ext cx="3328609" cy="467413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C6B545D-4B18-4B96-88F6-C9AC8E57CD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2304" y="1525635"/>
            <a:ext cx="4258102" cy="5490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37304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61697D2-9723-4A8E-B392-2BBA33A7F6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769D1A-BC59-4E1C-ADC3-526EB821C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361" y="1783644"/>
            <a:ext cx="3657994" cy="488589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700D7BE-FA36-4DFE-A2B7-DB3C3DEDE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633" y="2092850"/>
            <a:ext cx="2807248" cy="4674137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8793D2C-96E5-412B-BB75-55BD3231B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209" y="2092850"/>
            <a:ext cx="3328609" cy="467413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6C10F7F-ACE7-4247-B1DD-BAD8C29A3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766" y="2067761"/>
            <a:ext cx="3134867" cy="467413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E10C16C-6100-4143-A04C-DB3728732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8" y="558574"/>
            <a:ext cx="11696206" cy="9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985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tory Instagram Novidades da Semana Moderno Neon Preto e Azul (Apresentação)">
            <a:hlinkClick r:id="" action="ppaction://media"/>
            <a:extLst>
              <a:ext uri="{FF2B5EF4-FFF2-40B4-BE49-F238E27FC236}">
                <a16:creationId xmlns:a16="http://schemas.microsoft.com/office/drawing/2014/main" id="{850FA11A-6077-45B6-8282-CCF149E355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41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3AE6954-9ECC-432A-9BEA-87B0B05C4C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34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124697D1-4550-4DD9-89B0-516EF5C2060E}"/>
              </a:ext>
            </a:extLst>
          </p:cNvPr>
          <p:cNvSpPr/>
          <p:nvPr/>
        </p:nvSpPr>
        <p:spPr>
          <a:xfrm>
            <a:off x="354841" y="1814678"/>
            <a:ext cx="11382233" cy="451193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B59047-15DC-4ADD-86DF-14781749A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540" y="1989398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FORMAR GRUPOS </a:t>
            </a:r>
          </a:p>
          <a:p>
            <a:pPr marL="0" indent="0">
              <a:buNone/>
            </a:pPr>
            <a:r>
              <a:rPr lang="pt-BR" sz="3500" dirty="0">
                <a:solidFill>
                  <a:schemeClr val="bg1"/>
                </a:solidFill>
              </a:rPr>
              <a:t>(máximo 5 integrantes)</a:t>
            </a:r>
          </a:p>
          <a:p>
            <a:pPr marL="0" indent="0">
              <a:buNone/>
            </a:pPr>
            <a:endParaRPr lang="pt-BR" sz="3600" b="1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chemeClr val="bg1"/>
                </a:solidFill>
              </a:rPr>
              <a:t> Objetivo</a:t>
            </a:r>
            <a:r>
              <a:rPr lang="pt-BR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Constituir ou escolher uma empresa (real ou fictícia) para fazermos a administração de marketing dela.</a:t>
            </a:r>
          </a:p>
          <a:p>
            <a:pPr marL="0" indent="0">
              <a:buNone/>
            </a:pPr>
            <a:endParaRPr lang="pt-BR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pt-BR" b="1" dirty="0">
                <a:solidFill>
                  <a:schemeClr val="bg1"/>
                </a:solidFill>
              </a:rPr>
              <a:t> Prazo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</a:rPr>
              <a:t>Durante todo o curso da disciplina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7D40AA6-732E-48B5-B7D4-BB0A64AF8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47" y="308496"/>
            <a:ext cx="6076950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212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7C5264F-53E0-4807-9AAF-92961596A0B9}"/>
              </a:ext>
            </a:extLst>
          </p:cNvPr>
          <p:cNvSpPr/>
          <p:nvPr/>
        </p:nvSpPr>
        <p:spPr>
          <a:xfrm>
            <a:off x="688075" y="365124"/>
            <a:ext cx="7063854" cy="132556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218" name="Título 1">
            <a:extLst>
              <a:ext uri="{FF2B5EF4-FFF2-40B4-BE49-F238E27FC236}">
                <a16:creationId xmlns:a16="http://schemas.microsoft.com/office/drawing/2014/main" id="{ABC8BB2C-AC99-45DE-949E-3AF75C6A2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alt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Plano de Marketing</a:t>
            </a:r>
          </a:p>
        </p:txBody>
      </p:sp>
      <p:sp>
        <p:nvSpPr>
          <p:cNvPr id="9219" name="Espaço Reservado para Conteúdo 2">
            <a:extLst>
              <a:ext uri="{FF2B5EF4-FFF2-40B4-BE49-F238E27FC236}">
                <a16:creationId xmlns:a16="http://schemas.microsoft.com/office/drawing/2014/main" id="{0DD02814-2B6A-4004-A6FF-4057A5E32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5467" y="2715669"/>
            <a:ext cx="9717207" cy="276701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4000" b="0" i="0" dirty="0">
                <a:effectLst/>
                <a:latin typeface="Montserrat" panose="00000500000000000000" pitchFamily="2" charset="0"/>
              </a:rPr>
              <a:t>Documento complementar ao Plano Estratégico que estabelece o conjunto de ações e as estratégias definidas e elaboradas para alcançar determinado mercado ou foco</a:t>
            </a:r>
            <a:r>
              <a:rPr lang="pt-BR" sz="4000" dirty="0">
                <a:latin typeface="Montserrat" panose="00000500000000000000" pitchFamily="2" charset="0"/>
              </a:rPr>
              <a:t>.</a:t>
            </a:r>
            <a:endParaRPr lang="pt-BR" sz="4000" b="0" i="0" dirty="0">
              <a:effectLst/>
              <a:latin typeface="Montserrat" panose="000005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Plano de Marketing: o que é e como estruturar">
            <a:extLst>
              <a:ext uri="{FF2B5EF4-FFF2-40B4-BE49-F238E27FC236}">
                <a16:creationId xmlns:a16="http://schemas.microsoft.com/office/drawing/2014/main" id="{3FEFEEF8-1EF1-4678-806D-F86FE1D84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82" y="122831"/>
            <a:ext cx="10117540" cy="743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2" name="Picture 6" descr="GIF seta flecha arrow - GIF animado em GIFER">
            <a:extLst>
              <a:ext uri="{FF2B5EF4-FFF2-40B4-BE49-F238E27FC236}">
                <a16:creationId xmlns:a16="http://schemas.microsoft.com/office/drawing/2014/main" id="{0D40A72A-5D52-4809-82EB-351B59ED12C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1" y="3016154"/>
            <a:ext cx="2785281" cy="129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0151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7C5264F-53E0-4807-9AAF-92961596A0B9}"/>
              </a:ext>
            </a:extLst>
          </p:cNvPr>
          <p:cNvSpPr/>
          <p:nvPr/>
        </p:nvSpPr>
        <p:spPr>
          <a:xfrm>
            <a:off x="674426" y="365124"/>
            <a:ext cx="7063854" cy="132556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18" name="Título 1">
            <a:extLst>
              <a:ext uri="{FF2B5EF4-FFF2-40B4-BE49-F238E27FC236}">
                <a16:creationId xmlns:a16="http://schemas.microsoft.com/office/drawing/2014/main" id="{ABC8BB2C-AC99-45DE-949E-3AF75C6A2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alt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Plano de Marketing</a:t>
            </a:r>
          </a:p>
        </p:txBody>
      </p:sp>
      <p:sp>
        <p:nvSpPr>
          <p:cNvPr id="9219" name="Espaço Reservado para Conteúdo 2">
            <a:extLst>
              <a:ext uri="{FF2B5EF4-FFF2-40B4-BE49-F238E27FC236}">
                <a16:creationId xmlns:a16="http://schemas.microsoft.com/office/drawing/2014/main" id="{0DD02814-2B6A-4004-A6FF-4057A5E32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284" y="2333531"/>
            <a:ext cx="9717207" cy="276701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t-BR" sz="3600" b="0" i="0" dirty="0">
                <a:effectLst/>
                <a:latin typeface="Montserrat" panose="00000500000000000000" pitchFamily="2" charset="0"/>
              </a:rPr>
              <a:t>Descreve o ambiente de mercado e os segmentos de consumidores-alvo, e especifica um conjunto de ações, com recursos associados, para alcançar objetivos consistentes com o mercado e com os objetivos estratégicos da empresa.</a:t>
            </a:r>
          </a:p>
        </p:txBody>
      </p:sp>
    </p:spTree>
    <p:extLst>
      <p:ext uri="{BB962C8B-B14F-4D97-AF65-F5344CB8AC3E}">
        <p14:creationId xmlns:p14="http://schemas.microsoft.com/office/powerpoint/2010/main" val="31209154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>
            <a:extLst>
              <a:ext uri="{FF2B5EF4-FFF2-40B4-BE49-F238E27FC236}">
                <a16:creationId xmlns:a16="http://schemas.microsoft.com/office/drawing/2014/main" id="{79C7974B-6447-45A4-B4E3-21183CB19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12291" name="Espaço Reservado para Conteúdo 2">
            <a:extLst>
              <a:ext uri="{FF2B5EF4-FFF2-40B4-BE49-F238E27FC236}">
                <a16:creationId xmlns:a16="http://schemas.microsoft.com/office/drawing/2014/main" id="{A822430E-0092-4B54-ACFB-BF18B68F0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alt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084B040-C5CF-48F7-BAC9-98E7C538719D}"/>
              </a:ext>
            </a:extLst>
          </p:cNvPr>
          <p:cNvSpPr/>
          <p:nvPr/>
        </p:nvSpPr>
        <p:spPr>
          <a:xfrm>
            <a:off x="0" y="-266700"/>
            <a:ext cx="12344400" cy="71247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292" name="Picture 2" descr="http://image.slidesharecdn.com/planodemarketing-100907124914-phpapp01-101006110803-phpapp02/95/como-elaborar-um-plano-de-marketing-1-728.jpg?cb=1286363385">
            <a:extLst>
              <a:ext uri="{FF2B5EF4-FFF2-40B4-BE49-F238E27FC236}">
                <a16:creationId xmlns:a16="http://schemas.microsoft.com/office/drawing/2014/main" id="{2E4F10FB-FA6D-40BA-9D10-180EADECE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17C5264F-53E0-4807-9AAF-92961596A0B9}"/>
              </a:ext>
            </a:extLst>
          </p:cNvPr>
          <p:cNvSpPr/>
          <p:nvPr/>
        </p:nvSpPr>
        <p:spPr>
          <a:xfrm>
            <a:off x="674425" y="365124"/>
            <a:ext cx="10039067" cy="132556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18" name="Título 1">
            <a:extLst>
              <a:ext uri="{FF2B5EF4-FFF2-40B4-BE49-F238E27FC236}">
                <a16:creationId xmlns:a16="http://schemas.microsoft.com/office/drawing/2014/main" id="{ABC8BB2C-AC99-45DE-949E-3AF75C6A2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altLang="pt-BR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Plano de Marketing - construção</a:t>
            </a:r>
          </a:p>
        </p:txBody>
      </p:sp>
      <p:graphicFrame>
        <p:nvGraphicFramePr>
          <p:cNvPr id="7" name="Group 3">
            <a:extLst>
              <a:ext uri="{FF2B5EF4-FFF2-40B4-BE49-F238E27FC236}">
                <a16:creationId xmlns:a16="http://schemas.microsoft.com/office/drawing/2014/main" id="{627BB08E-9D10-4B68-B7B4-051DABAA8FF6}"/>
              </a:ext>
            </a:extLst>
          </p:cNvPr>
          <p:cNvGraphicFramePr>
            <a:graphicFrameLocks noGrp="1"/>
          </p:cNvGraphicFramePr>
          <p:nvPr/>
        </p:nvGraphicFramePr>
        <p:xfrm>
          <a:off x="3143250" y="1989138"/>
          <a:ext cx="6096000" cy="4064000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SIMPLES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Fácil de compreender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CLARO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Preciso e detalhado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PRÁTICO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Fixa metas realistas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FLEXÍVEL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Adaptável às mudanças do ambiente competitivo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00621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 que é um plano de marketing digital E como faze">
            <a:extLst>
              <a:ext uri="{FF2B5EF4-FFF2-40B4-BE49-F238E27FC236}">
                <a16:creationId xmlns:a16="http://schemas.microsoft.com/office/drawing/2014/main" id="{678DC494-13A4-4CAD-9D60-2B40A10FA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-495300"/>
            <a:ext cx="6172200" cy="735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1438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Espaço Reservado para Rodapé 3">
            <a:extLst>
              <a:ext uri="{FF2B5EF4-FFF2-40B4-BE49-F238E27FC236}">
                <a16:creationId xmlns:a16="http://schemas.microsoft.com/office/drawing/2014/main" id="{096B6A85-57ED-4A01-95E2-F24044228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pt-BR" altLang="pt-BR" sz="1400">
                <a:solidFill>
                  <a:schemeClr val="bg2"/>
                </a:solidFill>
                <a:latin typeface="Arial" panose="020B0604020202020204" pitchFamily="34" charset="0"/>
              </a:rPr>
              <a:t>Obderan Bispo dos Santos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BE19B7ED-47EA-4F52-ACE0-BB2DDFB83360}"/>
              </a:ext>
            </a:extLst>
          </p:cNvPr>
          <p:cNvSpPr/>
          <p:nvPr/>
        </p:nvSpPr>
        <p:spPr>
          <a:xfrm>
            <a:off x="0" y="-101484"/>
            <a:ext cx="12192000" cy="6959484"/>
          </a:xfrm>
          <a:prstGeom prst="rect">
            <a:avLst/>
          </a:prstGeom>
          <a:solidFill>
            <a:srgbClr val="E8E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639C154C-4175-4582-9C95-5B0C9764F0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21336"/>
            <a:ext cx="6762750" cy="6959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C700D7BE-FA36-4DFE-A2B7-DB3C3DEDE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4633" y="2092850"/>
            <a:ext cx="2807248" cy="467413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161697D2-9723-4A8E-B392-2BBA33A7F6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769D1A-BC59-4E1C-ADC3-526EB821C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5676" y="972894"/>
            <a:ext cx="4523590" cy="60420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8793D2C-96E5-412B-BB75-55BD3231BE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8209" y="2092850"/>
            <a:ext cx="3328609" cy="467413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6C10F7F-ACE7-4247-B1DD-BAD8C29A32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3766" y="2067761"/>
            <a:ext cx="3134867" cy="467413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E10C16C-6100-4143-A04C-DB3728732B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8" y="558574"/>
            <a:ext cx="11696206" cy="9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390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ADBE301E-08DD-4BA8-A7FF-42AAD7390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25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398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61697D2-9723-4A8E-B392-2BBA33A7F6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769D1A-BC59-4E1C-ADC3-526EB821C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8923" y="1726735"/>
            <a:ext cx="3773556" cy="5040252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78793D2C-96E5-412B-BB75-55BD3231BE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3499" y="2067760"/>
            <a:ext cx="3328609" cy="467413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6C10F7F-ACE7-4247-B1DD-BAD8C29A32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3766" y="2067761"/>
            <a:ext cx="3134867" cy="467413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E10C16C-6100-4143-A04C-DB3728732B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78" y="558574"/>
            <a:ext cx="11696206" cy="967061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AB9979D-C47F-492D-8A64-6D09018F1C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3128" y="1261902"/>
            <a:ext cx="3831771" cy="55050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90279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B5F818-C928-41D8-91E4-6493E147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3F273EC5-2199-4046-9B70-A2FE5A1F4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6" y="0"/>
            <a:ext cx="12066030" cy="68580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E50BFB7-2C41-4107-B55F-B8FE6BA3E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876" y="2661314"/>
            <a:ext cx="1986247" cy="1986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4313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5ECDE0F-B85F-4FEC-84E4-83BC10E7FF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15" y="464024"/>
            <a:ext cx="10945398" cy="6156787"/>
          </a:xfrm>
        </p:spPr>
      </p:pic>
    </p:spTree>
    <p:extLst>
      <p:ext uri="{BB962C8B-B14F-4D97-AF65-F5344CB8AC3E}">
        <p14:creationId xmlns:p14="http://schemas.microsoft.com/office/powerpoint/2010/main" val="135977468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161697D2-9723-4A8E-B392-2BBA33A7F6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5769D1A-BC59-4E1C-ADC3-526EB821C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38923" y="1726735"/>
            <a:ext cx="3773556" cy="504025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36C10F7F-ACE7-4247-B1DD-BAD8C29A3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3766" y="2067761"/>
            <a:ext cx="3134867" cy="467413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E10C16C-6100-4143-A04C-DB3728732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78" y="558574"/>
            <a:ext cx="11696206" cy="96706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5D04A8D-BF55-4D90-BFBC-40E002C303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100000"/>
                    </a14:imgEffect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4633" y="2092850"/>
            <a:ext cx="2807248" cy="467413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1B5896F-CA60-4E7E-95D5-3BB478280C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14509" y="1311733"/>
            <a:ext cx="4266470" cy="55128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28970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621</Words>
  <Application>Microsoft Office PowerPoint</Application>
  <PresentationFormat>Widescreen</PresentationFormat>
  <Paragraphs>79</Paragraphs>
  <Slides>39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50" baseType="lpstr">
      <vt:lpstr>Aharoni</vt:lpstr>
      <vt:lpstr>-apple-system</vt:lpstr>
      <vt:lpstr>Arial</vt:lpstr>
      <vt:lpstr>Calibri</vt:lpstr>
      <vt:lpstr>Calibri Light</vt:lpstr>
      <vt:lpstr>Galano Grotesque</vt:lpstr>
      <vt:lpstr>Helvetica Neue</vt:lpstr>
      <vt:lpstr>Montserrat</vt:lpstr>
      <vt:lpstr>Open Sans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RESULTADO DOS CRUZAMENTOS</vt:lpstr>
      <vt:lpstr>RESULTADO DOS CRUZAMENTOS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Plano de Marketing</vt:lpstr>
      <vt:lpstr>Apresentação do PowerPoint</vt:lpstr>
      <vt:lpstr>Plano de Marketing</vt:lpstr>
      <vt:lpstr>Apresentação do PowerPoint</vt:lpstr>
      <vt:lpstr>Plano de Marketing - construção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Obderan Bispo</dc:creator>
  <cp:lastModifiedBy>Obderan Bispo</cp:lastModifiedBy>
  <cp:revision>30</cp:revision>
  <dcterms:created xsi:type="dcterms:W3CDTF">2024-08-24T12:35:51Z</dcterms:created>
  <dcterms:modified xsi:type="dcterms:W3CDTF">2024-09-02T22:08:24Z</dcterms:modified>
</cp:coreProperties>
</file>