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0"/>
  </p:notesMasterIdLst>
  <p:sldIdLst>
    <p:sldId id="256" r:id="rId2"/>
    <p:sldId id="318" r:id="rId3"/>
    <p:sldId id="314" r:id="rId4"/>
    <p:sldId id="315" r:id="rId5"/>
    <p:sldId id="320" r:id="rId6"/>
    <p:sldId id="321" r:id="rId7"/>
    <p:sldId id="322" r:id="rId8"/>
    <p:sldId id="323" r:id="rId9"/>
    <p:sldId id="324" r:id="rId10"/>
    <p:sldId id="268" r:id="rId11"/>
    <p:sldId id="266" r:id="rId12"/>
    <p:sldId id="267" r:id="rId13"/>
    <p:sldId id="270" r:id="rId14"/>
    <p:sldId id="326" r:id="rId15"/>
    <p:sldId id="299" r:id="rId16"/>
    <p:sldId id="274" r:id="rId17"/>
    <p:sldId id="275" r:id="rId18"/>
    <p:sldId id="301" r:id="rId19"/>
    <p:sldId id="261" r:id="rId20"/>
    <p:sldId id="303" r:id="rId21"/>
    <p:sldId id="262" r:id="rId22"/>
    <p:sldId id="263" r:id="rId23"/>
    <p:sldId id="327" r:id="rId24"/>
    <p:sldId id="259" r:id="rId25"/>
    <p:sldId id="260" r:id="rId26"/>
    <p:sldId id="258" r:id="rId27"/>
    <p:sldId id="264" r:id="rId28"/>
    <p:sldId id="265" r:id="rId29"/>
    <p:sldId id="278" r:id="rId30"/>
    <p:sldId id="279" r:id="rId31"/>
    <p:sldId id="281" r:id="rId32"/>
    <p:sldId id="282" r:id="rId33"/>
    <p:sldId id="280" r:id="rId34"/>
    <p:sldId id="283" r:id="rId35"/>
    <p:sldId id="276" r:id="rId36"/>
    <p:sldId id="328" r:id="rId37"/>
    <p:sldId id="277" r:id="rId38"/>
    <p:sldId id="305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65D7A-7763-4554-91C2-E2427CC2A1EA}" type="datetimeFigureOut">
              <a:rPr lang="pt-BR" smtClean="0"/>
              <a:t>24/02/2022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44FD0-4308-468B-9F3D-AAEFC994E0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281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24/02/2022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4280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24/02/2022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2243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24/02/2022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709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24/02/2022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39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24/02/2022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910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24/02/2022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38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24/02/2022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82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24/02/2022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67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24/02/2022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72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24/02/2022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68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24/02/2022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8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12363EF-DD34-4EAD-9017-ADC63DB4118F}" type="datetimeFigureOut">
              <a:rPr lang="pt-BR" smtClean="0"/>
              <a:t>24/02/2022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7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3575720" y="428844"/>
            <a:ext cx="7416824" cy="1223863"/>
          </a:xfrm>
        </p:spPr>
        <p:txBody>
          <a:bodyPr>
            <a:normAutofit/>
          </a:bodyPr>
          <a:lstStyle/>
          <a:p>
            <a:r>
              <a:rPr lang="pt-BR" sz="2600" dirty="0"/>
              <a:t>Faculdade de tecnologia e ciências da Bahia</a:t>
            </a:r>
            <a:br>
              <a:rPr lang="pt-BR" sz="2600" dirty="0"/>
            </a:br>
            <a:r>
              <a:rPr lang="pt-BR" sz="2600" dirty="0"/>
              <a:t>Curso: Engenharia Civil</a:t>
            </a:r>
            <a:br>
              <a:rPr lang="pt-BR" sz="2600" dirty="0"/>
            </a:br>
            <a:r>
              <a:rPr lang="pt-BR" sz="2600" dirty="0"/>
              <a:t>Disciplina: Acessibilidade na Construção Civil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55440" y="2931556"/>
            <a:ext cx="9937104" cy="3456384"/>
          </a:xfrm>
        </p:spPr>
        <p:txBody>
          <a:bodyPr>
            <a:noAutofit/>
          </a:bodyPr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Sinalização de espaços acessíveis</a:t>
            </a:r>
          </a:p>
          <a:p>
            <a:pPr algn="ctr"/>
            <a:endParaRPr lang="pt-BR" sz="4000" dirty="0">
              <a:solidFill>
                <a:schemeClr val="tx1"/>
              </a:solidFill>
            </a:endParaRPr>
          </a:p>
          <a:p>
            <a:pPr algn="r"/>
            <a:r>
              <a:rPr lang="pt-BR" sz="2400" dirty="0">
                <a:solidFill>
                  <a:schemeClr val="tx1"/>
                </a:solidFill>
              </a:rPr>
              <a:t>Prof. </a:t>
            </a:r>
            <a:r>
              <a:rPr lang="pt-BR" sz="2400" dirty="0" err="1">
                <a:solidFill>
                  <a:schemeClr val="tx1"/>
                </a:solidFill>
              </a:rPr>
              <a:t>Msc</a:t>
            </a:r>
            <a:r>
              <a:rPr lang="pt-BR" sz="2400" dirty="0">
                <a:solidFill>
                  <a:schemeClr val="tx1"/>
                </a:solidFill>
              </a:rPr>
              <a:t> Juliane Souza</a:t>
            </a: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404664"/>
            <a:ext cx="2467000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4294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35CFBA-B1FF-4ECB-BB43-BFADC9707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619" y="241491"/>
            <a:ext cx="9692640" cy="1428929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tátil e visual no piso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71943BC-F63D-45A0-B53D-587AC3F89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416" y="2858819"/>
            <a:ext cx="4824536" cy="3785648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9F27188-C585-4813-8180-AC4715189874}"/>
              </a:ext>
            </a:extLst>
          </p:cNvPr>
          <p:cNvSpPr txBox="1"/>
          <p:nvPr/>
        </p:nvSpPr>
        <p:spPr>
          <a:xfrm>
            <a:off x="5807968" y="2875801"/>
            <a:ext cx="50833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pt-BR" b="1" dirty="0">
                <a:latin typeface="+mj-lt"/>
              </a:rPr>
              <a:t>Piso tátil de alerta:</a:t>
            </a:r>
            <a:r>
              <a:rPr lang="pt-BR" dirty="0">
                <a:latin typeface="+mj-lt"/>
              </a:rPr>
              <a:t> Sinaliza situações que envolvem risco de segurança e mudanças de direção. 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pt-BR" dirty="0">
              <a:latin typeface="+mj-lt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endParaRPr lang="pt-BR" dirty="0">
              <a:latin typeface="+mj-lt"/>
            </a:endParaRPr>
          </a:p>
          <a:p>
            <a:pPr algn="just" fontAlgn="base"/>
            <a:endParaRPr lang="pt-BR" dirty="0">
              <a:latin typeface="+mj-lt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b="1" dirty="0">
                <a:latin typeface="+mj-lt"/>
              </a:rPr>
              <a:t>Piso tátil direcional:</a:t>
            </a:r>
            <a:r>
              <a:rPr lang="pt-BR" dirty="0">
                <a:latin typeface="+mj-lt"/>
              </a:rPr>
              <a:t> Indica o caminho a ser percorrido e deve ser instalado no sentido do deslocamento.</a:t>
            </a:r>
          </a:p>
          <a:p>
            <a:pPr algn="just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7FDC772-BD26-4C67-8284-D014B10D9793}"/>
              </a:ext>
            </a:extLst>
          </p:cNvPr>
          <p:cNvSpPr txBox="1"/>
          <p:nvPr/>
        </p:nvSpPr>
        <p:spPr>
          <a:xfrm>
            <a:off x="839416" y="1952471"/>
            <a:ext cx="9433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Você sabe qual a diferença entre os tipos de sinalizações abaixo?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805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37D19B-8C6E-4749-B9F3-6ABF735EA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tátil e visual no piso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243DC5-6FFF-4814-B9E8-81EDDEB15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1" y="1828800"/>
            <a:ext cx="9951575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>
                <a:solidFill>
                  <a:schemeClr val="tx1"/>
                </a:solidFill>
              </a:rPr>
              <a:t>Sinalização tátil e visual de alerta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A sinalização tátil e visual no piso deve ser detectável pelo contraste tátil e pelo contraste visual. </a:t>
            </a:r>
          </a:p>
          <a:p>
            <a:pPr lvl="1" algn="just"/>
            <a:r>
              <a:rPr lang="pt-BR" dirty="0">
                <a:solidFill>
                  <a:schemeClr val="tx1"/>
                </a:solidFill>
              </a:rPr>
              <a:t>O contraste tátil é por meio de relevos.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E64CA82-BF07-483D-8E8E-0971223FB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92" y="3807361"/>
            <a:ext cx="5004047" cy="290464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BC12993-8CF7-4D0F-B853-71CEF0749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3807361"/>
            <a:ext cx="4757407" cy="29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30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DEF1D7-E263-480C-B18D-31A94918C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tátil e visual no piso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A1855C-4608-4F93-8D39-7D3D414A8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802680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A sinalização tátil e visual de alerta no piso deve ser utilizada para: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Informar à pessoa com deficiência visual sobre a existência de desníveis ou situações de risco permanente;  </a:t>
            </a:r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5D90EC90-7193-4D7C-B9CD-F78192B0B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3212976"/>
            <a:ext cx="6457824" cy="350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67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89069-644D-4347-B036-234CA0A04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tátil e visual no piso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32F358-3802-4A58-A0A8-97379EA7A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A sinalização tátil e visual de alerta no piso deve ser utilizada para: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orientar o posicionamento adequado da pessoa com deficiência visual para o uso de equipamentos, como elevadores, equipamentos de autoatendimento ou serviços.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918EE12-AD9B-4FC1-A152-5ED4B14A7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315" y="3632694"/>
            <a:ext cx="4140301" cy="285954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1B98814-179D-43C7-8EC9-FE0B68AB9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3645024"/>
            <a:ext cx="3982940" cy="285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45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F7C433-26E4-4C2E-866C-400BE14BF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tátil e visual no piso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B9429D-086E-4469-B517-C1B22AA47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029991"/>
            <a:ext cx="980268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A sinalização de alerta deve ser aplicada nas seguintes situações: 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a) obstáculos suspensos entre 0,60m e 2,10m, como telefones públicos e caixas de coleta dos Correios; 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b) no início e fim de escadas fixas, escadas rolantes e rampas e indicar a existência de patamares nas escadas e rampas; 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C98D16B-DDDB-434E-B086-2C297E700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394" y="4630842"/>
            <a:ext cx="4346798" cy="222715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AC15ED7-73B1-4144-8EB3-924272358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771" y="4198659"/>
            <a:ext cx="2532171" cy="260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81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EC5E36-978E-4B94-B7BA-B67DA8DC3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tátil e visual no piso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8C3EE5-16E6-470F-BCAD-396CA356A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7138384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A sinalização de alerta deve ser aplicada nas seguintes situações: 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c) junto a desníveis como plataformas de embarque e desembarque nos ônibus e trens; 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d) junto a porta de elevadores; 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e) quando houver mudança de direção ou percurso entre duas ou mais linhas de sinalização tátil direcional.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FD6C249-D18E-4A8C-9B5A-EFF8B8315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8979" y="1720551"/>
            <a:ext cx="3053021" cy="341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51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532D00-389C-4749-A9CD-716D2EB68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tátil e visual no piso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C2B5B0-200D-4744-85CA-84357CB1D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0" y="1782762"/>
            <a:ext cx="9001000" cy="4800600"/>
          </a:xfrm>
        </p:spPr>
        <p:txBody>
          <a:bodyPr/>
          <a:lstStyle/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A sinalização de alerta deve ser aplicada nas seguintes situações: </a:t>
            </a:r>
          </a:p>
          <a:p>
            <a:pPr marL="0" indent="0" algn="just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f) indicar as travessias de pedestres.</a:t>
            </a:r>
          </a:p>
          <a:p>
            <a:pPr marL="114300" indent="0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F0E5E4E-1866-4D3E-9D61-E948127D3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464" y="3463224"/>
            <a:ext cx="4804776" cy="312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14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DE43E-6954-4853-BAC3-59A4B8243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tátil e visual no piso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C45E3A-11A0-43E9-A59F-F9FA1A78E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Sinalização tátil e visual direcional 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A sinalização tátil e visual direcional no piso deve ser instalada no sentido do deslocamento das pessoas, quando da ausência ou descontinuidade de linha-guia identificável, em ambientes internos ou externos, para indicar caminhos preferenciais de circulação.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15950F0-7F7D-4D08-BDC1-D5643F345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275" y="4143376"/>
            <a:ext cx="4931451" cy="243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41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A68946-85EC-4E1E-A871-6BDB7A2F5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Exemplo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357676-9E49-4FE1-AD3A-280DDA3B9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Avaliar as imagens abaixo e indicar se existem boas e más práticas.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3740361-C7F8-496C-ACB8-8102E4397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2666952"/>
            <a:ext cx="5132103" cy="368458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D3D791B-9C64-4B28-B5B8-910204283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045" y="2666952"/>
            <a:ext cx="3748529" cy="362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02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880848-68D7-4908-AA7B-9FF01ABFC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Planos e mapas acessíveis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503044-B630-4222-8B7F-1FCABFE2B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Os planos e mapas acessíveis são representações visuais, táteis e/ou sonoras que servem para orientação e localização de lugares, rotas, fenômenos geográficos, cartográficos e espaciais.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40FB185-1A44-4C9A-BAB3-90956D2E2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3031380"/>
            <a:ext cx="54483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88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BFF600-0F53-421C-9F82-C13F35105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260648"/>
            <a:ext cx="9692640" cy="1428929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espaços acessíveis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44D1C00-52C6-469D-B3AF-468FB3C02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416" y="2194893"/>
            <a:ext cx="4905375" cy="2343150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7ED7D19-5106-4BDD-95DC-0DD088AFF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3573016"/>
            <a:ext cx="5929807" cy="317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4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FB652C-14E1-4324-BA9D-66AE14C22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Planos e  mapas acessíveis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90EC99-30AA-45E6-9EC2-51C685EB6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b="0" i="0" dirty="0">
                <a:solidFill>
                  <a:schemeClr val="tx1"/>
                </a:solidFill>
                <a:effectLst/>
                <a:latin typeface="+mj-lt"/>
              </a:rPr>
              <a:t>São recursos importantes para auxiliar na orientação espacial de pessoas com defi­ciência visual. </a:t>
            </a:r>
          </a:p>
          <a:p>
            <a:pPr lvl="1" algn="just"/>
            <a:r>
              <a:rPr lang="pt-BR" sz="1800" dirty="0">
                <a:solidFill>
                  <a:schemeClr val="tx1"/>
                </a:solidFill>
                <a:latin typeface="+mj-lt"/>
              </a:rPr>
              <a:t>É</a:t>
            </a:r>
            <a:r>
              <a:rPr lang="pt-BR" sz="1800" b="0" i="0" dirty="0">
                <a:solidFill>
                  <a:schemeClr val="tx1"/>
                </a:solidFill>
                <a:effectLst/>
                <a:latin typeface="+mj-lt"/>
              </a:rPr>
              <a:t> possível criar uma imagem mental do trajeto a ser percorrido, auxiliando na sua locomoção</a:t>
            </a:r>
            <a:endParaRPr lang="pt-BR" sz="1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7D804BE-659F-4E7F-8D00-BDC750E6A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425" y="3425190"/>
            <a:ext cx="4683149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02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6D202F-BBDB-4E2F-9985-2488BDC8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Planos e mapas acessíveis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49867A-A2BD-46B3-B232-B70193D88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586656" cy="4351337"/>
          </a:xfrm>
        </p:spPr>
        <p:txBody>
          <a:bodyPr/>
          <a:lstStyle/>
          <a:p>
            <a:pPr algn="just"/>
            <a:r>
              <a:rPr lang="pt-BR" b="0" i="0" dirty="0">
                <a:solidFill>
                  <a:schemeClr val="tx1"/>
                </a:solidFill>
                <a:effectLst/>
                <a:latin typeface="+mj-lt"/>
              </a:rPr>
              <a:t>São indicados para utilização em shoppings, clubes, terminais de transportes, clubes esportivos, arenas ou estádios, cinemas, teatros, locais de shows e eventos, consultórios, hotéis, indústrias, hospitais ou outros edifícios de uso público ou coletivo.</a:t>
            </a:r>
            <a:endParaRPr lang="pt-BR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83ECAFC-23F8-47A9-9F9B-F2BECF7FC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2996952"/>
            <a:ext cx="54673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03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E93228-4F5B-4EAB-A878-77B3B13E2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Planos e mapas acessíveis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67ED87-D9C5-480C-83F9-CF3A6942D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Mapa no Aeroporto 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355B832-997D-4D34-9FB5-5B4454D60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032" y="1691322"/>
            <a:ext cx="4320480" cy="487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44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FCBBF-523B-4F9C-8AA4-F78182427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Planos e mapas acessíveis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486D87-BE4C-4360-8D46-6B7482645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140903"/>
            <a:ext cx="6130272" cy="4351337"/>
          </a:xfrm>
        </p:spPr>
        <p:txBody>
          <a:bodyPr/>
          <a:lstStyle/>
          <a:p>
            <a:pPr algn="just"/>
            <a:r>
              <a:rPr lang="pt-BR" b="0" i="0" dirty="0">
                <a:solidFill>
                  <a:srgbClr val="222222"/>
                </a:solidFill>
                <a:effectLst/>
                <a:latin typeface="+mj-lt"/>
              </a:rPr>
              <a:t>Devem estar instalados a uma altura padrão de 0,90m e 1,20m, assim, qualquer pessoa, alta ou baixa, não terá problemas em acessá-lo;</a:t>
            </a:r>
          </a:p>
          <a:p>
            <a:pPr algn="just"/>
            <a:endParaRPr lang="pt-BR" dirty="0">
              <a:solidFill>
                <a:srgbClr val="222222"/>
              </a:solidFill>
              <a:latin typeface="+mj-lt"/>
            </a:endParaRPr>
          </a:p>
          <a:p>
            <a:pPr algn="just"/>
            <a:r>
              <a:rPr lang="pt-BR" b="0" i="0" dirty="0">
                <a:solidFill>
                  <a:srgbClr val="222222"/>
                </a:solidFill>
                <a:effectLst/>
                <a:latin typeface="+mj-lt"/>
              </a:rPr>
              <a:t>Além disso, a norma também estabelece, em caso de deficientes físicos usuários de cadeiras de rodas uma reentrância inferior, de mais ou menos 0,30 m de profundidade.</a:t>
            </a:r>
          </a:p>
          <a:p>
            <a:pPr marL="0" indent="0" algn="just">
              <a:buNone/>
            </a:pPr>
            <a:endParaRPr lang="pt-BR" b="0" i="0" dirty="0">
              <a:solidFill>
                <a:srgbClr val="222222"/>
              </a:solidFill>
              <a:effectLst/>
              <a:latin typeface="+mj-lt"/>
            </a:endParaRPr>
          </a:p>
          <a:p>
            <a:pPr algn="just"/>
            <a:endParaRPr lang="pt-BR" dirty="0">
              <a:latin typeface="+mj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C6F8E37-FDEC-4155-8D20-996EA757E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184" y="2564904"/>
            <a:ext cx="3672408" cy="414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24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B89F67-D8D0-4B47-AC9E-BC896736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pavimento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2D9CB9-C172-4C12-AEDB-5B94123D7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Sinalização de pavimento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Os corrimãos de escadas fixas e rampas devem ter sinalização tátil (caracteres em relevo e em Braille), identificando o pavimento. 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B7489F5-B80A-44E1-BD85-DC34D5C24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925" y="3697818"/>
            <a:ext cx="5752534" cy="279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42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E89786-83FF-4627-B432-BD931F8B0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pavimento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7D0CC3-7330-478F-A511-71930663B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096" y="2140903"/>
            <a:ext cx="5410192" cy="4351337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Essa sinalização deve ser instalada no prolongamento horizontal do corrimão;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Na parede a sinalização deve ser visual e, opcionalmente, tátil. 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788B8EB-0843-4B27-AC7C-6F4680B65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423" y="1971248"/>
            <a:ext cx="5112568" cy="395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02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0E6B7C-261F-477F-8440-EE6CBABF9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pavimento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3523526-812A-4A8A-8E06-961DC0FF0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5920" y="2420888"/>
            <a:ext cx="6048375" cy="3933825"/>
          </a:xfr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9AE7DA6-297A-4D74-9D9E-595DFBABD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96" y="2871613"/>
            <a:ext cx="5153924" cy="303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94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CE340F-93CF-4A5B-817D-409B12BE9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elevadores e plataformas elevatórias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93666D-A291-41A2-99E5-7B62FD728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Painéis de chamada de elevadores devem ter informações em relevo e em Braille de sua operação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16E902A-1BC8-4D1D-BFF9-591474457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247" y="2569782"/>
            <a:ext cx="6317907" cy="401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61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8185E5-8F73-4B9B-BC0B-A029ED6A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elevadores e plataformas elevatórias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269F0D-8550-4CF2-9FE7-3FADF88C5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85975"/>
            <a:ext cx="9692640" cy="4351337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O número do pavimento deve estar localizado nos batentes externos, indicando o andar, em relevo e em Braille.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7C90657-4976-44D9-AB84-6B0724F18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480" y="2852936"/>
            <a:ext cx="404014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30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B3DA79-9EB8-4C8F-98BB-08E7B6192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portas e passagens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1FA83D-549C-4EE1-BE47-2449C9B16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13967"/>
            <a:ext cx="9692640" cy="4351337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Portas e passagens devem possuir informação visual, associada a sinalização tátil ou sonora</a:t>
            </a:r>
          </a:p>
          <a:p>
            <a:pPr lvl="1" algn="just"/>
            <a:r>
              <a:rPr lang="pt-BR" dirty="0">
                <a:solidFill>
                  <a:schemeClr val="tx1"/>
                </a:solidFill>
              </a:rPr>
              <a:t>Devem ser sinalizadas com números e/ou letras e ter sinais com texto em relevo, incluindo Braille.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E0D4EA6-CAD7-4430-B0AD-ACE83454E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093" y="3407162"/>
            <a:ext cx="5299814" cy="294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95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3665F0-D495-41AC-A65B-F3849D81E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DDD955-BC89-49D8-A8D3-EAE0B8DA4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Deficiência visual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Cadeirante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Pessoa com deficiência auditiva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46674D7-C6BF-4395-A17F-6402611DF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387" y="1830761"/>
            <a:ext cx="4041711" cy="130739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26EB839-FE5D-4FFE-BB80-151DCFECD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387" y="3552870"/>
            <a:ext cx="4232696" cy="125019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40E38C2-D74F-4446-AF4E-824CB984C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872" y="5116837"/>
            <a:ext cx="4211664" cy="128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8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12AC0-3B4D-4328-B6C1-C617D23F2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portas e passagens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E24B35-865D-4B93-905E-9A5E8F283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Essa sinalização deve considerar os seguintes aspectos:  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a sinalização deve estar localizada na faixa de alcance entre 1,20 m e 1,60 m em plano vertical. 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47DC6CF-353A-466D-881E-2E2F080E5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75" y="3366880"/>
            <a:ext cx="6115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63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465F3-7288-477A-B20A-656189A8E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portas e passagens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6546DB8-A298-4C8C-B0AB-276A684312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3330" y="1828800"/>
            <a:ext cx="5092190" cy="4351338"/>
          </a:xfrm>
        </p:spPr>
      </p:pic>
    </p:spTree>
    <p:extLst>
      <p:ext uri="{BB962C8B-B14F-4D97-AF65-F5344CB8AC3E}">
        <p14:creationId xmlns:p14="http://schemas.microsoft.com/office/powerpoint/2010/main" val="33786231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8E8FB-9089-4031-ABF5-45C043326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portas e passagens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B923C3-8885-485B-A253-F55AB17F4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Em portas duplas, com maçaneta central, instalar ao lado da porta direita;  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Nas passagens a sinalização deve ser instalada na parede adjacente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10EAEE-2F00-4E19-9B08-A606F9F31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093" y="3407162"/>
            <a:ext cx="5299814" cy="294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03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24288E-B4EF-4675-BB30-55CBAD9D9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portas e passagens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D1E394-E14F-4B23-9092-F11F91847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A sinalização, quando instalada nas portas, deve ser centralizada e </a:t>
            </a:r>
            <a:r>
              <a:rPr lang="pt-BR" b="1" dirty="0">
                <a:solidFill>
                  <a:schemeClr val="tx1"/>
                </a:solidFill>
              </a:rPr>
              <a:t>não pode conter informações táteis</a:t>
            </a:r>
            <a:r>
              <a:rPr lang="pt-BR" dirty="0">
                <a:solidFill>
                  <a:schemeClr val="tx1"/>
                </a:solidFill>
              </a:rPr>
              <a:t>. Para complementar a informação instalada na porta, deve existir informação tátil ou sonora na parede adjacente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F0D050E-7004-4D3A-8C5C-37B6649AB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789" y="3024336"/>
            <a:ext cx="4142422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667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66A10-5BDD-4F52-8902-6C959C1B1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portas e passagens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C6EADE-813E-4F0A-B885-30615969D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Os elementos de sinalização devem ter formas que não agridam os usuários, evitando cantos vivos e arestas cortantes (NBR 9050).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B29748A-7CB0-4305-8EB9-313236BA1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445" y="2780928"/>
            <a:ext cx="4093809" cy="380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249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356A3A-9166-42FC-8B97-A4B8F6DFB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emergência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65DBEA-BA7B-4E37-AB30-5EE984913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Condições gerais 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A sinalização de emergência deve direcionar o usuário, por meio de sinais para a saída, saída de emergência ou rota de fuga. Devem ser observadas as normas e instruções do corpo de bombeiros, para compatibilização.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Nas escadas que interligam os diversos pavimentos, inclusive nas de emergência, junto às portas corta-fogo, deve haver sinalização tátil, visual e/ou sonora, informando o número do pavimento. </a:t>
            </a:r>
          </a:p>
          <a:p>
            <a:pPr lvl="1" algn="just"/>
            <a:r>
              <a:rPr lang="pt-BR" dirty="0">
                <a:solidFill>
                  <a:schemeClr val="tx1"/>
                </a:solidFill>
              </a:rPr>
              <a:t>A mesma informação deve ser sinalizada nos corrimãos</a:t>
            </a:r>
          </a:p>
        </p:txBody>
      </p:sp>
    </p:spTree>
    <p:extLst>
      <p:ext uri="{BB962C8B-B14F-4D97-AF65-F5344CB8AC3E}">
        <p14:creationId xmlns:p14="http://schemas.microsoft.com/office/powerpoint/2010/main" val="40142948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23F091-4A04-4942-A556-A0F0985D1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espaço para cadeirante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1633F5-AC41-4527-BDDA-DDB409C4D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Em locais de atendimento público, deve ser garantido pelo menos um espaço para cadeirantes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E30D2D8-2FB3-47F8-9DC7-548378DCA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2833687"/>
            <a:ext cx="5514975" cy="37242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C2C97F4-62AD-42B2-A2A0-A5D8E4CDD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216" y="3429000"/>
            <a:ext cx="22193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481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2C0C7-3F13-4770-835D-F2E04BBEE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emergência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900742-7367-4F8F-9EA7-53080450D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060848"/>
            <a:ext cx="9692640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Sinalização de áreas de resgate e de espaço para cadeirante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A área de resgate deve ser sinalizada, junto à demarcação da área de espera para cadeira de rodas, em local segregado para atendimento por bombeiros, brigadas e pessoal treinado para atendimento emergência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4B72BE9-369D-4E55-8AA9-9B1C420D2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107" y="3933056"/>
            <a:ext cx="2332439" cy="293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959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31B7A2-D0FF-447F-B835-9C06526E3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emergência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93F38E-3ADD-48F0-A670-517DA2727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Recomendação de leitura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Instrução Técnica do Corpo de Bombeiros da Bahia que trata sobre sinalização de emergência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154FBF1-D8B6-435D-8EFA-94390BE1D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328" y="3861048"/>
            <a:ext cx="280987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35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A0F5C3-AC69-4122-B655-9533548B5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228319-2B05-4B1F-8419-21D3E8E17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Demais sinalizações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B546DB2-89C1-4F6D-8BCA-B21A74085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2319089"/>
            <a:ext cx="6362571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85C6C-CEE0-44CC-87F8-D2FE7C9B3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EB53CA20-2FBA-48DB-B88E-FA73F3A64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7648" y="1988840"/>
            <a:ext cx="5476875" cy="1714500"/>
          </a:xfr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B954FD0-70CD-4F6F-B578-3D33B8A22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632" y="4509120"/>
            <a:ext cx="60102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47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BC6618-7CE9-4365-A785-B68C7F8FD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Sinalização de circulação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42B1085-197E-48BC-A7B5-CFA07A7DD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440" y="1973897"/>
            <a:ext cx="5682593" cy="4912568"/>
          </a:xfr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4940756-CE09-419A-91B4-C830E718B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640" y="2715506"/>
            <a:ext cx="505036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27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701F90A-2337-4532-B6D6-FB8A3ED64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052736"/>
            <a:ext cx="3942726" cy="40351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F29604F-1684-4CB7-ADFC-E5987C9B4EDF}"/>
              </a:ext>
            </a:extLst>
          </p:cNvPr>
          <p:cNvSpPr txBox="1"/>
          <p:nvPr/>
        </p:nvSpPr>
        <p:spPr>
          <a:xfrm>
            <a:off x="833823" y="5224462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Escada com plataforma móvel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B4C7CBE-8882-4267-AA36-6C790DFE3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674" y="40641"/>
            <a:ext cx="4684260" cy="286811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1C9A861-3F82-478A-9FBA-F380C1A7BDF1}"/>
              </a:ext>
            </a:extLst>
          </p:cNvPr>
          <p:cNvSpPr txBox="1"/>
          <p:nvPr/>
        </p:nvSpPr>
        <p:spPr>
          <a:xfrm>
            <a:off x="5694347" y="2861288"/>
            <a:ext cx="5440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Escada rolante com degrau para cadeira de rodas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123ED15-D999-4157-A3E5-53056E6BF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016" y="3429000"/>
            <a:ext cx="4131965" cy="266282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BB6AE461-6927-4C81-83F1-73897C7167D4}"/>
              </a:ext>
            </a:extLst>
          </p:cNvPr>
          <p:cNvSpPr txBox="1"/>
          <p:nvPr/>
        </p:nvSpPr>
        <p:spPr>
          <a:xfrm>
            <a:off x="7516961" y="6105536"/>
            <a:ext cx="179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Esteira rolante</a:t>
            </a:r>
          </a:p>
        </p:txBody>
      </p:sp>
    </p:spTree>
    <p:extLst>
      <p:ext uri="{BB962C8B-B14F-4D97-AF65-F5344CB8AC3E}">
        <p14:creationId xmlns:p14="http://schemas.microsoft.com/office/powerpoint/2010/main" val="1936084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CC096A-9640-4CFC-8FD3-7D52C983E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Exercício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CCE85F-7E94-4AA3-9F05-49A54C05D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866576" cy="4351337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Para a situação abaixo indicar qual a sinalização indicada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1A71E50-4CF3-4FA8-B0ED-95F4DA282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72" y="2782721"/>
            <a:ext cx="4972050" cy="33623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B99FCAC-55EE-4CFC-82E8-C3684DF8F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652" y="2319259"/>
            <a:ext cx="1266825" cy="12192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B8A3335-1177-42F1-B104-C0D4701C7B07}"/>
              </a:ext>
            </a:extLst>
          </p:cNvPr>
          <p:cNvSpPr txBox="1"/>
          <p:nvPr/>
        </p:nvSpPr>
        <p:spPr>
          <a:xfrm>
            <a:off x="7212407" y="278581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a)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19ACB0C-2047-4BA5-A219-CA2589584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727" y="3854283"/>
            <a:ext cx="1047750" cy="12192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199C330-E0EE-4091-A7D5-9F506E8A6AA7}"/>
              </a:ext>
            </a:extLst>
          </p:cNvPr>
          <p:cNvSpPr txBox="1"/>
          <p:nvPr/>
        </p:nvSpPr>
        <p:spPr>
          <a:xfrm>
            <a:off x="7241279" y="448149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b)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388EF08-A360-4378-8568-59666DCBCC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2914" y="5403771"/>
            <a:ext cx="1857375" cy="126682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9F53FE41-44A3-4F78-BF0D-21779B753887}"/>
              </a:ext>
            </a:extLst>
          </p:cNvPr>
          <p:cNvSpPr txBox="1"/>
          <p:nvPr/>
        </p:nvSpPr>
        <p:spPr>
          <a:xfrm>
            <a:off x="7333539" y="605603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768843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3B61D1-6FB8-45B8-9934-D78848035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Exercício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DCC235-1E45-4FF3-AF43-34ACDB066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Para a situação abaixo indicar qual a sinalização adequada.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A4B557-8B85-491F-895D-6E0359A9D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2924944"/>
            <a:ext cx="6695797" cy="266429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06ED2CA-9E6C-4321-991A-87C2D63463CC}"/>
              </a:ext>
            </a:extLst>
          </p:cNvPr>
          <p:cNvSpPr txBox="1"/>
          <p:nvPr/>
        </p:nvSpPr>
        <p:spPr>
          <a:xfrm>
            <a:off x="8152860" y="274027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B859C18-9E77-429F-9910-5EB0FD10D832}"/>
              </a:ext>
            </a:extLst>
          </p:cNvPr>
          <p:cNvSpPr txBox="1"/>
          <p:nvPr/>
        </p:nvSpPr>
        <p:spPr>
          <a:xfrm>
            <a:off x="8152860" y="429715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b)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469D3B8-A263-478E-BCA8-A78278FACD00}"/>
              </a:ext>
            </a:extLst>
          </p:cNvPr>
          <p:cNvSpPr txBox="1"/>
          <p:nvPr/>
        </p:nvSpPr>
        <p:spPr>
          <a:xfrm>
            <a:off x="8152860" y="579097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c)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21EA6D8-9E50-462F-8810-21047A00D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2710" y="2310581"/>
            <a:ext cx="1638300" cy="122872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684B122-B82F-4967-B002-FFE0070FA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9467" y="5205190"/>
            <a:ext cx="1847850" cy="117157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4C54163-3A42-4A67-B740-8FF2A19F9F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5458" y="3899254"/>
            <a:ext cx="166687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15199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4729</TotalTime>
  <Words>1128</Words>
  <Application>Microsoft Office PowerPoint</Application>
  <PresentationFormat>Widescreen</PresentationFormat>
  <Paragraphs>127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Century Schoolbook</vt:lpstr>
      <vt:lpstr>Wingdings 2</vt:lpstr>
      <vt:lpstr>Exibir</vt:lpstr>
      <vt:lpstr>Faculdade de tecnologia e ciências da Bahia Curso: Engenharia Civil Disciplina: Acessibilidade na Construção Civil</vt:lpstr>
      <vt:lpstr>Sinalização de espaços acessíveis</vt:lpstr>
      <vt:lpstr>Sinalização</vt:lpstr>
      <vt:lpstr>Sinalização </vt:lpstr>
      <vt:lpstr>Sinalização</vt:lpstr>
      <vt:lpstr>Sinalização de circulação</vt:lpstr>
      <vt:lpstr>Apresentação do PowerPoint</vt:lpstr>
      <vt:lpstr>Exercício</vt:lpstr>
      <vt:lpstr>Exercício</vt:lpstr>
      <vt:lpstr>Sinalização tátil e visual no piso</vt:lpstr>
      <vt:lpstr>Sinalização tátil e visual no piso</vt:lpstr>
      <vt:lpstr>Sinalização tátil e visual no piso</vt:lpstr>
      <vt:lpstr>Sinalização tátil e visual no piso</vt:lpstr>
      <vt:lpstr>Sinalização tátil e visual no piso</vt:lpstr>
      <vt:lpstr>Sinalização tátil e visual no piso</vt:lpstr>
      <vt:lpstr>Sinalização tátil e visual no piso</vt:lpstr>
      <vt:lpstr>Sinalização tátil e visual no piso</vt:lpstr>
      <vt:lpstr>Exemplo</vt:lpstr>
      <vt:lpstr>Planos e mapas acessíveis</vt:lpstr>
      <vt:lpstr>Planos e  mapas acessíveis</vt:lpstr>
      <vt:lpstr>Planos e mapas acessíveis</vt:lpstr>
      <vt:lpstr>Planos e mapas acessíveis</vt:lpstr>
      <vt:lpstr>Planos e mapas acessíveis</vt:lpstr>
      <vt:lpstr>Sinalização de pavimento</vt:lpstr>
      <vt:lpstr>Sinalização de pavimento</vt:lpstr>
      <vt:lpstr>Sinalização de pavimento</vt:lpstr>
      <vt:lpstr>Sinalização de elevadores e plataformas elevatórias</vt:lpstr>
      <vt:lpstr>Sinalização de elevadores e plataformas elevatórias</vt:lpstr>
      <vt:lpstr>Sinalização de portas e passagens</vt:lpstr>
      <vt:lpstr>Sinalização de portas e passagens</vt:lpstr>
      <vt:lpstr>Sinalização de portas e passagens</vt:lpstr>
      <vt:lpstr>Sinalização de portas e passagens</vt:lpstr>
      <vt:lpstr>Sinalização de portas e passagens</vt:lpstr>
      <vt:lpstr>Sinalização de portas e passagens</vt:lpstr>
      <vt:lpstr>Sinalização de emergência</vt:lpstr>
      <vt:lpstr>Sinalização de espaço para cadeirante</vt:lpstr>
      <vt:lpstr>Sinalização de emergência</vt:lpstr>
      <vt:lpstr>Sinalização de emergência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Juliane Santos Souza</dc:creator>
  <cp:lastModifiedBy>Juliane Santos Souza</cp:lastModifiedBy>
  <cp:revision>77</cp:revision>
  <dcterms:created xsi:type="dcterms:W3CDTF">2020-08-04T21:15:43Z</dcterms:created>
  <dcterms:modified xsi:type="dcterms:W3CDTF">2022-02-24T21:11:10Z</dcterms:modified>
</cp:coreProperties>
</file>