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8" r:id="rId14"/>
    <p:sldId id="267" r:id="rId15"/>
    <p:sldId id="269" r:id="rId16"/>
    <p:sldId id="271" r:id="rId17"/>
    <p:sldId id="272" r:id="rId18"/>
    <p:sldId id="270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ne Santos Souza" initials="JSS" lastIdx="1" clrIdx="0">
    <p:extLst>
      <p:ext uri="{19B8F6BF-5375-455C-9EA6-DF929625EA0E}">
        <p15:presenceInfo xmlns:p15="http://schemas.microsoft.com/office/powerpoint/2012/main" userId="b0147deb16f3c86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BD61F-07A5-4F20-80FC-2580AF6DF786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DFE3E-0A43-42FC-A7CD-B46ECF501E0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01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1457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515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61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40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77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87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95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61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419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214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134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466E55F0-8541-4B47-92B7-A3E6919A45DE}" type="datetimeFigureOut">
              <a:rPr lang="pt-BR" smtClean="0"/>
              <a:t>03/11/2022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F4FD55C3-C4B2-430D-B88B-C5C2B8EC18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465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  <p:sldLayoutId id="2147484182" r:id="rId3"/>
    <p:sldLayoutId id="2147484183" r:id="rId4"/>
    <p:sldLayoutId id="2147484184" r:id="rId5"/>
    <p:sldLayoutId id="2147484185" r:id="rId6"/>
    <p:sldLayoutId id="2147484186" r:id="rId7"/>
    <p:sldLayoutId id="2147484187" r:id="rId8"/>
    <p:sldLayoutId id="2147484188" r:id="rId9"/>
    <p:sldLayoutId id="2147484189" r:id="rId10"/>
    <p:sldLayoutId id="21474841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5E5CE6-BCA6-497F-A186-33F056A4D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55" y="-919589"/>
            <a:ext cx="9418320" cy="2489259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Acessibilidade na Construção Civil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C847A1-D8C7-4972-A50E-8FBF45FC5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109362"/>
            <a:ext cx="10058400" cy="1143000"/>
          </a:xfrm>
        </p:spPr>
        <p:txBody>
          <a:bodyPr>
            <a:noAutofit/>
          </a:bodyPr>
          <a:lstStyle/>
          <a:p>
            <a:pPr algn="ctr"/>
            <a:r>
              <a:rPr lang="pt-BR" sz="4000" dirty="0">
                <a:solidFill>
                  <a:schemeClr val="tx1"/>
                </a:solidFill>
              </a:rPr>
              <a:t>Elevadores</a:t>
            </a:r>
          </a:p>
          <a:p>
            <a:pPr algn="ctr"/>
            <a:endParaRPr lang="pt-BR" sz="4000" dirty="0">
              <a:solidFill>
                <a:schemeClr val="tx1"/>
              </a:solidFill>
            </a:endParaRPr>
          </a:p>
          <a:p>
            <a:pPr algn="r"/>
            <a:endParaRPr lang="pt-BR" sz="2400" dirty="0">
              <a:solidFill>
                <a:schemeClr val="tx1"/>
              </a:solidFill>
            </a:endParaRPr>
          </a:p>
          <a:p>
            <a:pPr algn="r"/>
            <a:r>
              <a:rPr lang="pt-BR" sz="2400" dirty="0">
                <a:solidFill>
                  <a:schemeClr val="tx1"/>
                </a:solidFill>
              </a:rPr>
              <a:t>Prof. Juliane Souza</a:t>
            </a:r>
          </a:p>
          <a:p>
            <a:pPr algn="ctr"/>
            <a:endParaRPr lang="pt-BR" sz="4000" dirty="0"/>
          </a:p>
        </p:txBody>
      </p:sp>
      <p:pic>
        <p:nvPicPr>
          <p:cNvPr id="4" name="Imagem 3" descr="Fatec_Logo">
            <a:extLst>
              <a:ext uri="{FF2B5EF4-FFF2-40B4-BE49-F238E27FC236}">
                <a16:creationId xmlns:a16="http://schemas.microsoft.com/office/drawing/2014/main" id="{4023555D-520B-4BEA-BD31-0BA148D5CCE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09" y="419565"/>
            <a:ext cx="2466629" cy="12446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2952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464205-0B73-66AF-D11C-E6B005870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Cálculos do tempo total de viagem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D4FC1C-B675-84AB-17A8-5D68213B9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663440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O tempo total de viagem é calculado pela seguinte equação: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Onde: T = Tempo total de viagem; </a:t>
            </a:r>
          </a:p>
          <a:p>
            <a:r>
              <a:rPr lang="pt-BR" dirty="0"/>
              <a:t>T1 = Tempo de percurso total, ida e volta, entre os pavimentos extremos sem paradas;</a:t>
            </a:r>
          </a:p>
          <a:p>
            <a:r>
              <a:rPr lang="pt-BR" dirty="0"/>
              <a:t>T2 = Tempo total de aceleração e retardamento (metade do resultado da multiplicação do número de paradas prováveis pelos tempos dados na tabela 2 da norma). </a:t>
            </a:r>
          </a:p>
          <a:p>
            <a:r>
              <a:rPr lang="pt-BR" dirty="0"/>
              <a:t>T3 = Tempo total de abertura e fechamento de portas (calculado pela multiplicação do número de paradas prováveis pelo tempo de abertura e fechamentos das portas, em uma parada, dado na Tabela 3 da norma); </a:t>
            </a:r>
          </a:p>
          <a:p>
            <a:r>
              <a:rPr lang="pt-BR" dirty="0"/>
              <a:t>T4 = tempo total de entrada e saída de passageiros (calculado pela multiplicação do valor correspondente à lotação da cabina, pelo tempo de entrada e saída de cada passageiro, dado na tabela 4 da norma).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896B7A6-DE55-128B-91FE-8FD47D56E5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4878" y="2706528"/>
            <a:ext cx="3479150" cy="46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6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B1EF6-C50B-F425-951E-349E0419D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C5C915-5273-C569-9CB4-4C4DF8CAA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Note que na equação do tempo total de viagem há uma soma parcial e possui um adicional de 0,1 (10%) na soma dos tempos de abertura e fechamento de portas e de entrada e saída dos passageiros. Esse valor é obtido empiricamente e nada mais é do um adicional devido ao tempo que o elevador espera no andar pelos passageiros distanciados.</a:t>
            </a:r>
          </a:p>
        </p:txBody>
      </p:sp>
    </p:spTree>
    <p:extLst>
      <p:ext uri="{BB962C8B-B14F-4D97-AF65-F5344CB8AC3E}">
        <p14:creationId xmlns:p14="http://schemas.microsoft.com/office/powerpoint/2010/main" val="2914825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44080-3255-B0E3-E2E6-2664F705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Cálculos do tempo total de viagem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7B2B28-4DF0-0438-4620-9FF589036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 percurso total T1 pode ser calculado por: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Em que S é o percurso em metros e V é a velocidade do elevador em metros por segundo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ABA29DF-A6E6-4A86-A5E8-7A9CB2456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248" y="2871860"/>
            <a:ext cx="1292311" cy="88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434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3AE5F-DB3C-8201-DDF7-9AC5ADE1F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Cálculos do tempo total de viagem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5CBDA9-DAEB-A44B-5828-E23DD5775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O tempo total de aceleração e retardamento é o tempo gasto para acelerar e desacelerar o elevador, em cada viagem.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Ele é obtido de forma tabelada</a:t>
            </a:r>
          </a:p>
        </p:txBody>
      </p:sp>
    </p:spTree>
    <p:extLst>
      <p:ext uri="{BB962C8B-B14F-4D97-AF65-F5344CB8AC3E}">
        <p14:creationId xmlns:p14="http://schemas.microsoft.com/office/powerpoint/2010/main" val="3381793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269503-1E94-EAC1-D45E-332864B0A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Cálculos do tempo total de viagem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3F701811-4010-AE91-C2A3-F2235988DD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6182" y="2508237"/>
            <a:ext cx="6086475" cy="657225"/>
          </a:xfr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3EECBEC-9EB4-27DB-2BA4-CC85225F7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8996" y="3082939"/>
            <a:ext cx="608647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30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97B207-831A-2E95-EEE8-7AC809DFF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Cálculos do tempo total de viagem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528C26-E189-50E2-819B-EA18DB26F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pPr algn="just"/>
            <a:r>
              <a:rPr lang="pt-BR" dirty="0"/>
              <a:t>O tempo total de abertura e fechamento de portas é o tempo gasto para abertura e fechamento das portas do elevador em cada parada. </a:t>
            </a:r>
          </a:p>
          <a:p>
            <a:pPr algn="just"/>
            <a:r>
              <a:rPr lang="pt-BR" dirty="0"/>
              <a:t>Ele é dado em função do tipo de porta e é tabelado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6050598-0773-EB8A-7622-E85E60C0F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268" y="3897443"/>
            <a:ext cx="9435861" cy="137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7921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B6FEE3-5BDD-4E0C-4234-8CBC92899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F403E88-63EC-D121-5B73-B06894699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802" y="2032104"/>
            <a:ext cx="7962780" cy="4068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68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695CDA-5C95-7A70-5271-1C9BC6A91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769DED-A128-6868-93F0-4FBD4C1CA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Além disso, a NBR NM 207 estabelece que portas e seus dispositivos de travamento devem possuir resistência mecânica de modo que, na posição travada e submetida a uma força de 300 N aplicada perpendicularmente a folha em qualquer ponto de qualquer face, uniformemente distribuída em uma área circular ou quadrada de 5 cm², as portas devem resistir a deformação permanente, resistir sem deformação elástica maior que 15 mm e operar satisfatoriamente após o ensaio.</a:t>
            </a:r>
          </a:p>
        </p:txBody>
      </p:sp>
    </p:spTree>
    <p:extLst>
      <p:ext uri="{BB962C8B-B14F-4D97-AF65-F5344CB8AC3E}">
        <p14:creationId xmlns:p14="http://schemas.microsoft.com/office/powerpoint/2010/main" val="655864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1748C0-EBE6-5F47-B50E-C88907599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Cálculos do tempo total de viagem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A588F7-E549-3869-A1A7-1C6B1E436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pPr algn="just"/>
            <a:r>
              <a:rPr lang="pt-BR" dirty="0"/>
              <a:t>O tempo total de entrada e saídas de passageiros é o tempo gasto para entrada e saída dos ocupantes da cabina, em cada parada. Ele é dado na tabela abaixo em função da abertura livre da porta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0A458AD-EA9A-5F78-32EC-CEDC18995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372" y="3464346"/>
            <a:ext cx="9482138" cy="108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24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A10BC-B47A-BF02-A97F-359AB0623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Capacidade de transporte de um elevador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65E792-1245-2253-85D8-7D1A2F503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capacidade de transporte de um elevador em 5 minutos (300 s), deve ser calculada pela seguinte equação, de acordo com a norma: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Onde </a:t>
            </a:r>
            <a:r>
              <a:rPr lang="pt-BR" dirty="0" err="1"/>
              <a:t>Ct</a:t>
            </a:r>
            <a:r>
              <a:rPr lang="pt-BR" dirty="0"/>
              <a:t> é a capacidade de transporte, L é a lotação da cabina, não contando o ascensorista e T é o tempo total da viagem em segundos.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F4B90BA-44B1-45E4-7A96-4E77AF284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649" y="3254193"/>
            <a:ext cx="1845105" cy="85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16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9C982-41B2-E971-37DD-FC2CABCC1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Definições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B9B92E-8479-CAA5-7271-70377672B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pPr algn="just"/>
            <a:r>
              <a:rPr lang="pt-BR" dirty="0"/>
              <a:t>as características básicas que definem o elevador de passageiros são sua velocidade nominal e a lotação da cabina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definição da velocidade e da capacidade dos elevadores de um edifício é realizada por meio do cálculo de tráfego disposto na NBR 5665. Portanto, vejamos no esquema abaixo qual é o objetivo da NBR 5665 e onde a norma se aplica.</a:t>
            </a:r>
          </a:p>
        </p:txBody>
      </p:sp>
    </p:spTree>
    <p:extLst>
      <p:ext uri="{BB962C8B-B14F-4D97-AF65-F5344CB8AC3E}">
        <p14:creationId xmlns:p14="http://schemas.microsoft.com/office/powerpoint/2010/main" val="2810909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CB64E2-6BB3-7EF7-F3EA-6BBF3B4D3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8CB35E-3C2F-D7FE-FD97-D499BB21C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798820"/>
            <a:ext cx="9692641" cy="4351337"/>
          </a:xfrm>
        </p:spPr>
        <p:txBody>
          <a:bodyPr/>
          <a:lstStyle/>
          <a:p>
            <a:pPr algn="just"/>
            <a:r>
              <a:rPr lang="pt-BR" dirty="0"/>
              <a:t>Calcular a capacidade de transporte para um elevador que gasta 25 segundos (tempo total de viagem) para transportar 6 pessoas (capacidade da cabine, excluindo o ascensorista, então em 300 segundo ele irá transportar quantas pessoas?</a:t>
            </a:r>
          </a:p>
        </p:txBody>
      </p:sp>
    </p:spTree>
    <p:extLst>
      <p:ext uri="{BB962C8B-B14F-4D97-AF65-F5344CB8AC3E}">
        <p14:creationId xmlns:p14="http://schemas.microsoft.com/office/powerpoint/2010/main" val="3446464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5D684-2E74-388E-7EFB-1A98BAE0A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Capacidade de transporte de um elevador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237CF-4C59-A654-324F-060DB0179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Em edifícios com mais de um elevador a capacidade de tráfego é calculada pela soma da capacidade de transporte de cada elevador, em outras palavras será a quantidade de pessoas transportadas por toda a bateria de elevadores, conforme a seguinte equação: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4A6A739-E2CE-49F3-8FA3-BE76B648D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071" y="3429000"/>
            <a:ext cx="3205857" cy="6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85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BAA75-AFCC-DF63-2485-DC118991E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Capacidade de transporte de um elevador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F694FE-2B18-4A86-6AB2-30BAEE19F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NBR 5665 traz também eu seu texto a equação para o cálculo do intervalo de tráfego que nada mais é do que o tempo total de viagem dividido pelo número de elevadores presentes. Vejamos: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Onde I é o intervalo de tráfego, T é o tempo total de viagem em segundo e n é o número de elevadores.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C7533A7-B2C1-DC94-DA84-D9000B654C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8867" y="3171825"/>
            <a:ext cx="1396696" cy="116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35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51F0C6-8B47-C4F6-EAD5-E1CFCE793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Capacidade de transporte de um elevador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393F77-0FD0-7695-9E0C-3FB5CD234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Em relação ao intervalo de tráfego a NBR 5665 apresenta a seguinte tabela indicando os valores nos quais o intervalo de tráfego máximo admissível deve respeitar. Com exceção para edifícios em que elevadores atendam exclusivamente apartamentos.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1998384-214F-1AAE-A33C-27A9653A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215" y="2917554"/>
            <a:ext cx="8317570" cy="357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81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F90CD4-5315-AC30-678E-D08FED04E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Definições iniciais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DBF117C4-8F1F-F538-32BC-5F6F824C24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1324" y="2307103"/>
            <a:ext cx="8539356" cy="3319974"/>
          </a:xfrm>
        </p:spPr>
      </p:pic>
    </p:spTree>
    <p:extLst>
      <p:ext uri="{BB962C8B-B14F-4D97-AF65-F5344CB8AC3E}">
        <p14:creationId xmlns:p14="http://schemas.microsoft.com/office/powerpoint/2010/main" val="338292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FB601-F87B-EB9C-89AD-AFFF3BCF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Definições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AE007A-2893-A7F7-BA55-8F9BCAB81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grande maioria dos edifícios residenciais apresentam um fluxo de pessoas que é satisfatoriamente atendido por elevadores que atuam com velocidade de 1,0 m/s e capacidade entre 6 a 9 pessoas.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norma estipula que para o cálculo do tráfego a população deve ser consignada no projeto e estipulada em comum acordo entre o proprietário e o autor do projeto em função do espaço útil projetado do edifício atendendo os valores mínimos prescritos na norma. Assim...</a:t>
            </a:r>
          </a:p>
        </p:txBody>
      </p:sp>
    </p:spTree>
    <p:extLst>
      <p:ext uri="{BB962C8B-B14F-4D97-AF65-F5344CB8AC3E}">
        <p14:creationId xmlns:p14="http://schemas.microsoft.com/office/powerpoint/2010/main" val="3945593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4D7266-B61D-85C0-D79D-B0964E70C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Definições iniciais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BF91CC-C116-0EAB-FA01-27B8A3D02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DD4A8BC-89C6-8CA5-9860-4FB5F872C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755" y="1968890"/>
            <a:ext cx="7835882" cy="388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238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11BA4E-9B63-5810-9680-F4165FCF5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Tráfego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17499D-1C9A-DD74-3DC5-51881C365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/>
              <a:t>O tráfego deve ser calculado em função da população estipulada e deve atender aos percentuais e áreas de ocupação prescritas na mesma norma, que serão abordados adiante, objetivando o transporte de pessoas em edifícios que possuem as seguintes destinações: </a:t>
            </a:r>
          </a:p>
          <a:p>
            <a:pPr algn="just"/>
            <a:r>
              <a:rPr lang="pt-BR" dirty="0"/>
              <a:t>Escritórios; </a:t>
            </a:r>
          </a:p>
          <a:p>
            <a:pPr algn="just"/>
            <a:r>
              <a:rPr lang="pt-BR" dirty="0"/>
              <a:t>Apartamentos; </a:t>
            </a:r>
          </a:p>
          <a:p>
            <a:pPr algn="just"/>
            <a:r>
              <a:rPr lang="pt-BR" dirty="0"/>
              <a:t>Hotéis; </a:t>
            </a:r>
          </a:p>
          <a:p>
            <a:pPr algn="just"/>
            <a:r>
              <a:rPr lang="pt-BR" dirty="0"/>
              <a:t>Restaurantes; </a:t>
            </a:r>
          </a:p>
          <a:p>
            <a:pPr algn="just"/>
            <a:r>
              <a:rPr lang="pt-BR" dirty="0"/>
              <a:t>Hospitais; </a:t>
            </a:r>
          </a:p>
          <a:p>
            <a:pPr algn="just"/>
            <a:r>
              <a:rPr lang="pt-BR" dirty="0"/>
              <a:t>Escolas; </a:t>
            </a:r>
          </a:p>
          <a:p>
            <a:pPr algn="just"/>
            <a:r>
              <a:rPr lang="pt-BR" dirty="0"/>
              <a:t>Edifícios-garagem com rampas, sem manobristas; </a:t>
            </a:r>
          </a:p>
          <a:p>
            <a:pPr algn="just"/>
            <a:r>
              <a:rPr lang="pt-BR" dirty="0"/>
              <a:t>Lojas e centros comerciais. </a:t>
            </a:r>
          </a:p>
        </p:txBody>
      </p:sp>
    </p:spTree>
    <p:extLst>
      <p:ext uri="{BB962C8B-B14F-4D97-AF65-F5344CB8AC3E}">
        <p14:creationId xmlns:p14="http://schemas.microsoft.com/office/powerpoint/2010/main" val="4190891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620BA-0E0D-4847-772F-9FA522C36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Tráfego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CB442B-7B6B-F59F-944A-97AAC3EB0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r>
              <a:rPr lang="pt-BR" dirty="0"/>
              <a:t>Cálculo do tráfego: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D7927E7-467A-60CF-DFD6-3579B20A34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8158" y="2423477"/>
            <a:ext cx="6286010" cy="406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458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567E1-F681-2C1A-C3BA-AE65C73D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Tráfego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C6AAA3-01B2-D02A-8FFB-A5611F21C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r>
              <a:rPr lang="pt-BR" dirty="0"/>
              <a:t>Vejamos, na tabela abaixo, como que a NBR 5665 estabelece as relações para o cálculo da população de um edifício.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811C2C1-BD36-FE69-696B-5DE3796B3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114" y="2591360"/>
            <a:ext cx="6057900" cy="202878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3987C97-41AC-6C9B-E7CA-459959C58B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7114" y="4620140"/>
            <a:ext cx="605790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35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F53B88-6DD1-EC99-2E09-ABCE20F71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Tráfego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ED0903-726A-130D-7968-BAAF4920F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1" y="1828800"/>
            <a:ext cx="9692639" cy="4351337"/>
          </a:xfrm>
        </p:spPr>
        <p:txBody>
          <a:bodyPr/>
          <a:lstStyle/>
          <a:p>
            <a:pPr algn="just"/>
            <a:r>
              <a:rPr lang="pt-BR" dirty="0"/>
              <a:t>No que diz respeito ao tráfego predominante de subida a norma estabelece uma quantidade percentual mínima que os elevadores devem ser capazes de transportar, em 5 minutos.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4D68B78-97D7-154B-CBB8-84C5125FC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748" y="2661724"/>
            <a:ext cx="62484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735294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2765</TotalTime>
  <Words>1030</Words>
  <Application>Microsoft Office PowerPoint</Application>
  <PresentationFormat>Widescreen</PresentationFormat>
  <Paragraphs>87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 Disciplina: Acessibilidade na Construção Civil </vt:lpstr>
      <vt:lpstr>Definições iniciais</vt:lpstr>
      <vt:lpstr>Definições iniciais</vt:lpstr>
      <vt:lpstr>Definições iniciais</vt:lpstr>
      <vt:lpstr>Definições iniciais</vt:lpstr>
      <vt:lpstr>Tráfego</vt:lpstr>
      <vt:lpstr>Tráfego</vt:lpstr>
      <vt:lpstr>Tráfego</vt:lpstr>
      <vt:lpstr>Tráfego</vt:lpstr>
      <vt:lpstr>Cálculos do tempo total de viagem</vt:lpstr>
      <vt:lpstr>OBS</vt:lpstr>
      <vt:lpstr>Cálculos do tempo total de viagem</vt:lpstr>
      <vt:lpstr>Cálculos do tempo total de viagem</vt:lpstr>
      <vt:lpstr>Cálculos do tempo total de viagem</vt:lpstr>
      <vt:lpstr>Cálculos do tempo total de viagem</vt:lpstr>
      <vt:lpstr>OBS</vt:lpstr>
      <vt:lpstr>OBS</vt:lpstr>
      <vt:lpstr>Cálculos do tempo total de viagem</vt:lpstr>
      <vt:lpstr>Capacidade de transporte de um elevador</vt:lpstr>
      <vt:lpstr>Exemplo</vt:lpstr>
      <vt:lpstr>Capacidade de transporte de um elevador</vt:lpstr>
      <vt:lpstr>Capacidade de transporte de um elevador</vt:lpstr>
      <vt:lpstr>Capacidade de transporte de um elevador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Organização do Trabalho e Gestão de Pessoas</dc:title>
  <dc:creator>Juliane Santos Souza</dc:creator>
  <cp:lastModifiedBy>Juliane Santos Souza</cp:lastModifiedBy>
  <cp:revision>99</cp:revision>
  <dcterms:created xsi:type="dcterms:W3CDTF">2021-02-09T11:42:44Z</dcterms:created>
  <dcterms:modified xsi:type="dcterms:W3CDTF">2022-11-03T23:34:25Z</dcterms:modified>
</cp:coreProperties>
</file>