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61" r:id="rId2"/>
    <p:sldId id="276" r:id="rId3"/>
    <p:sldId id="288" r:id="rId4"/>
    <p:sldId id="289" r:id="rId5"/>
    <p:sldId id="290" r:id="rId6"/>
    <p:sldId id="278" r:id="rId7"/>
    <p:sldId id="260" r:id="rId8"/>
    <p:sldId id="263" r:id="rId9"/>
    <p:sldId id="298" r:id="rId10"/>
    <p:sldId id="264" r:id="rId11"/>
    <p:sldId id="262" r:id="rId12"/>
    <p:sldId id="291" r:id="rId13"/>
    <p:sldId id="292" r:id="rId14"/>
    <p:sldId id="267" r:id="rId15"/>
    <p:sldId id="269" r:id="rId16"/>
    <p:sldId id="270" r:id="rId17"/>
    <p:sldId id="271" r:id="rId18"/>
    <p:sldId id="272" r:id="rId19"/>
    <p:sldId id="257" r:id="rId20"/>
    <p:sldId id="273" r:id="rId21"/>
    <p:sldId id="299" r:id="rId22"/>
    <p:sldId id="274" r:id="rId23"/>
    <p:sldId id="286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AA7FC-77CF-4686-9F68-8CA95999D54F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FA6F9-3864-4594-8C6D-AE723C12B8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96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FFA6F9-3864-4594-8C6D-AE723C12B89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95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7346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78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68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85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244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93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30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62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29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61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58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05/09/2022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71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47728" y="-342925"/>
            <a:ext cx="7848872" cy="1927225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19536" y="3501008"/>
            <a:ext cx="9002960" cy="273630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700" dirty="0">
                <a:solidFill>
                  <a:schemeClr val="tx2"/>
                </a:solidFill>
              </a:rPr>
              <a:t>Dimensionamento de bloco de fundação</a:t>
            </a:r>
          </a:p>
          <a:p>
            <a:pPr algn="ctr"/>
            <a:endParaRPr lang="pt-BR" sz="4000" dirty="0"/>
          </a:p>
          <a:p>
            <a:pPr algn="ctr"/>
            <a:endParaRPr lang="pt-BR" sz="2200" dirty="0"/>
          </a:p>
          <a:p>
            <a:pPr algn="r"/>
            <a:r>
              <a:rPr lang="pt-BR" sz="31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476672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07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28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 = a x b   =&gt;  4,25 = a x b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Para definir a proporção da área da base do bloco consideraremos: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a – b = a0 – b0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dirty="0"/>
              <a:t>Onde: a0 e b0 são as dimensões dos pilares</a:t>
            </a:r>
          </a:p>
          <a:p>
            <a:pPr marL="0" indent="0" algn="ctr">
              <a:buNone/>
            </a:pPr>
            <a:r>
              <a:rPr lang="pt-BR" dirty="0"/>
              <a:t>Quem é a0?</a:t>
            </a:r>
          </a:p>
          <a:p>
            <a:pPr marL="0" indent="0" algn="ctr">
              <a:buNone/>
            </a:pPr>
            <a:r>
              <a:rPr lang="pt-BR" dirty="0"/>
              <a:t>Quem é b0?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E42DFB03-E9DF-43F2-9E57-B70188870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77245" y="-38429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54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Para o Pilar: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pt-BR" dirty="0"/>
                  <a:t>60 cm = 0,6 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= 35 cm = 0,35 m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  <a:blipFill>
                <a:blip r:embed="rId2"/>
                <a:stretch>
                  <a:fillRect l="-6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>
            <a:extLst>
              <a:ext uri="{FF2B5EF4-FFF2-40B4-BE49-F238E27FC236}">
                <a16:creationId xmlns:a16="http://schemas.microsoft.com/office/drawing/2014/main" id="{BE0FB713-C5F4-430B-B651-2A8950EC1EB2}"/>
              </a:ext>
            </a:extLst>
          </p:cNvPr>
          <p:cNvSpPr/>
          <p:nvPr/>
        </p:nvSpPr>
        <p:spPr>
          <a:xfrm>
            <a:off x="8227391" y="1873642"/>
            <a:ext cx="12241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D3DDA1-A123-4520-B735-CC651D7E23AA}"/>
              </a:ext>
            </a:extLst>
          </p:cNvPr>
          <p:cNvSpPr txBox="1"/>
          <p:nvPr/>
        </p:nvSpPr>
        <p:spPr>
          <a:xfrm>
            <a:off x="8417658" y="14719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60 cm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5A5C726-F0B2-4132-AF85-B0E606EE8498}"/>
              </a:ext>
            </a:extLst>
          </p:cNvPr>
          <p:cNvSpPr txBox="1"/>
          <p:nvPr/>
        </p:nvSpPr>
        <p:spPr>
          <a:xfrm>
            <a:off x="9624392" y="204901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35 cm</a:t>
            </a:r>
          </a:p>
        </p:txBody>
      </p:sp>
    </p:spTree>
    <p:extLst>
      <p:ext uri="{BB962C8B-B14F-4D97-AF65-F5344CB8AC3E}">
        <p14:creationId xmlns:p14="http://schemas.microsoft.com/office/powerpoint/2010/main" val="147508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764704"/>
            <a:ext cx="8867328" cy="563609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Como a0 e b0 são as dimensões dos pilares, esses valores já são conhecidos</a:t>
            </a:r>
          </a:p>
          <a:p>
            <a:pPr marL="0" indent="0" algn="just">
              <a:buNone/>
            </a:pPr>
            <a:r>
              <a:rPr lang="pt-BR" dirty="0"/>
              <a:t>Dimensão do pilar 60 x 35 cm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– b = a0 – b0</a:t>
            </a:r>
          </a:p>
          <a:p>
            <a:pPr marL="0" indent="0" algn="ctr">
              <a:buNone/>
            </a:pPr>
            <a:r>
              <a:rPr lang="pt-BR" dirty="0"/>
              <a:t>a – b = 0,60 – 0,35</a:t>
            </a:r>
          </a:p>
          <a:p>
            <a:pPr marL="0" indent="0" algn="ctr">
              <a:buNone/>
            </a:pPr>
            <a:r>
              <a:rPr lang="pt-BR" dirty="0"/>
              <a:t>a – b = 0,25 m</a:t>
            </a:r>
          </a:p>
          <a:p>
            <a:pPr marL="0" indent="0" algn="ctr">
              <a:buNone/>
            </a:pPr>
            <a:r>
              <a:rPr lang="pt-BR" b="1" dirty="0"/>
              <a:t>a = b + 0,25</a:t>
            </a:r>
          </a:p>
          <a:p>
            <a:pPr marL="0" indent="0" algn="ctr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3605CB-1CE7-4F48-8FA2-5A3FD4499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950485" y="4235785"/>
            <a:ext cx="4204237" cy="251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92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78360" y="548680"/>
            <a:ext cx="8435280" cy="590465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dirty="0"/>
              <a:t>a – b = 0,25 </a:t>
            </a:r>
          </a:p>
          <a:p>
            <a:pPr marL="114300" indent="0" algn="ctr">
              <a:buNone/>
            </a:pPr>
            <a:r>
              <a:rPr lang="pt-BR" dirty="0"/>
              <a:t>a = b + 0,25 </a:t>
            </a:r>
          </a:p>
          <a:p>
            <a:pPr marL="114300" indent="0">
              <a:buNone/>
            </a:pPr>
            <a:endParaRPr lang="pt-BR" dirty="0"/>
          </a:p>
          <a:p>
            <a:pPr marL="114300" indent="0">
              <a:buNone/>
            </a:pPr>
            <a:r>
              <a:rPr lang="pt-BR" dirty="0"/>
              <a:t>Substituindo o valor de “a” na fórmula da área da base do bloco:</a:t>
            </a:r>
          </a:p>
          <a:p>
            <a:pPr marL="114300" indent="0">
              <a:buNone/>
            </a:pPr>
            <a:endParaRPr lang="pt-BR" dirty="0"/>
          </a:p>
          <a:p>
            <a:pPr marL="114300" indent="0" algn="ctr">
              <a:buNone/>
            </a:pPr>
            <a:r>
              <a:rPr lang="pt-BR" dirty="0"/>
              <a:t>A = a x b</a:t>
            </a:r>
          </a:p>
          <a:p>
            <a:pPr marL="114300" indent="0" algn="ctr">
              <a:buNone/>
            </a:pPr>
            <a:r>
              <a:rPr lang="pt-BR" dirty="0"/>
              <a:t>4,25 = (b + 0,25) x b</a:t>
            </a:r>
          </a:p>
        </p:txBody>
      </p:sp>
    </p:spTree>
    <p:extLst>
      <p:ext uri="{BB962C8B-B14F-4D97-AF65-F5344CB8AC3E}">
        <p14:creationId xmlns:p14="http://schemas.microsoft.com/office/powerpoint/2010/main" val="3825844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56312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/>
              <a:t>b = 1,94 m =&gt; Adota b = 1,95 m</a:t>
            </a:r>
          </a:p>
          <a:p>
            <a:pPr marL="0" indent="0" algn="ctr">
              <a:buNone/>
            </a:pPr>
            <a:r>
              <a:rPr lang="pt-BR" dirty="0"/>
              <a:t>Para facilitar a execução do bloco adotaremos valores de 5 em 5 cm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b + 0,25 </a:t>
            </a:r>
          </a:p>
          <a:p>
            <a:pPr marL="0" indent="0" algn="ctr">
              <a:buNone/>
            </a:pPr>
            <a:r>
              <a:rPr lang="pt-BR" dirty="0"/>
              <a:t>a = 1,95 + 0,25  =&gt; a = ? 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06566" y="336012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309973" y="454360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1,95 m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F30C49-D552-43A9-A6A5-711E1F43CE3F}"/>
              </a:ext>
            </a:extLst>
          </p:cNvPr>
          <p:cNvSpPr txBox="1"/>
          <p:nvPr/>
        </p:nvSpPr>
        <p:spPr>
          <a:xfrm>
            <a:off x="5483932" y="35488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2,20 m</a:t>
            </a:r>
          </a:p>
        </p:txBody>
      </p:sp>
    </p:spTree>
    <p:extLst>
      <p:ext uri="{BB962C8B-B14F-4D97-AF65-F5344CB8AC3E}">
        <p14:creationId xmlns:p14="http://schemas.microsoft.com/office/powerpoint/2010/main" val="1551203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56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Definidas as dimensões da base da fundação, calcularemos a altura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68733" y="1049606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104112" y="22330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1,95 m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483932" y="317951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2,20 m</a:t>
            </a:r>
          </a:p>
        </p:txBody>
      </p:sp>
    </p:spTree>
    <p:extLst>
      <p:ext uri="{BB962C8B-B14F-4D97-AF65-F5344CB8AC3E}">
        <p14:creationId xmlns:p14="http://schemas.microsoft.com/office/powerpoint/2010/main" val="31660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O concreto utilizado para esse bloco de fundação foi de </a:t>
                </a:r>
                <a:r>
                  <a:rPr lang="pt-BR" dirty="0" err="1"/>
                  <a:t>fck</a:t>
                </a:r>
                <a:r>
                  <a:rPr lang="pt-BR" dirty="0"/>
                  <a:t> = 20 MPa, dessa forma vale a relação para o cálculo da tensão de tração atuante no concreto: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𝑓𝑐𝑘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algn="just"/>
                <a:endParaRPr lang="pt-BR" dirty="0"/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0" i="1" dirty="0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pt-BR" b="0" i="0" dirty="0" smtClean="0">
                          <a:latin typeface="Cambria Math"/>
                        </a:rPr>
                        <m:t>=</m:t>
                      </m:r>
                      <m:r>
                        <a:rPr lang="pt-BR" b="0" i="0" dirty="0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pt-BR" b="0" i="0" dirty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b="0" i="0" dirty="0" smtClean="0">
                          <a:latin typeface="Cambria Math"/>
                        </a:rPr>
                        <m:t>MPa</m:t>
                      </m:r>
                    </m:oMath>
                  </m:oMathPara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  <a:blipFill>
                <a:blip r:embed="rId2"/>
                <a:stretch>
                  <a:fillRect l="-137" t="-843" r="-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443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l-GR" dirty="0"/>
                  <a:t>σ</a:t>
                </a:r>
                <a:r>
                  <a:rPr lang="pt-BR" dirty="0"/>
                  <a:t> t = ? MPa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dirty="0"/>
                  <a:t>Próximo passo é calcularmos a relação entre a tensão admissível do solo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) e a tensão de tração do concreto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Calculando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000" dirty="0"/>
                  <a:t> =</a:t>
                </a:r>
              </a:p>
              <a:p>
                <a:pPr marL="0" indent="0" algn="just">
                  <a:buNone/>
                </a:pPr>
                <a:endParaRPr lang="pt-BR" sz="2000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OBS : nesse cálculo a tensão de tração do solo entra em MPa, visto a unidade de medida da tensão de tração do concreto</a:t>
                </a:r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  <a:blipFill>
                <a:blip r:embed="rId2"/>
                <a:stretch>
                  <a:fillRect l="-546" t="-832" r="-5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3066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</p:spPr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pt-BR" sz="2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pt-BR" sz="2000" dirty="0"/>
                  <a:t>=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pt-BR" sz="20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pt-BR" sz="2000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Olharemos no ábaco o ângulo de espraiamento do bloco de fundação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 valor do ângulo de espraiamento é tirado do ábaco que é dado pela relação entre a tensão aplicada ao solo pela tensão admissível à tração do concreto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  <a:blipFill>
                <a:blip r:embed="rId2"/>
                <a:stretch>
                  <a:fillRect l="-132" r="-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64AB60EB-CAEA-439E-B926-46072BF23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4293096"/>
            <a:ext cx="787722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146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5" b="9804"/>
          <a:stretch/>
        </p:blipFill>
        <p:spPr bwMode="auto">
          <a:xfrm>
            <a:off x="1991544" y="620688"/>
            <a:ext cx="7122332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DB38DCA-C575-44CD-B484-867F2561F493}"/>
              </a:ext>
            </a:extLst>
          </p:cNvPr>
          <p:cNvCxnSpPr>
            <a:cxnSpLocks/>
          </p:cNvCxnSpPr>
          <p:nvPr/>
        </p:nvCxnSpPr>
        <p:spPr>
          <a:xfrm flipV="1">
            <a:off x="3863752" y="3140968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D73B548-AE5C-4904-8826-F0A38884B785}"/>
              </a:ext>
            </a:extLst>
          </p:cNvPr>
          <p:cNvCxnSpPr>
            <a:cxnSpLocks/>
          </p:cNvCxnSpPr>
          <p:nvPr/>
        </p:nvCxnSpPr>
        <p:spPr>
          <a:xfrm flipH="1">
            <a:off x="2927648" y="3146510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15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pt-BR" dirty="0"/>
                  <a:t>As fundações rasas são as que se apoiam logo abaixo da infraestrutura e se caracterizam pela transmissão de carga ao solo através da sua área da base, desta forma para os blocos temos: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    A = a x b</a:t>
                </a: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63" t="-1261" r="-3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9241972" y="2817781"/>
            <a:ext cx="136815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9769595" y="237971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4439" y="3244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6E3A405-A747-4027-8092-79C0C37AB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3645024"/>
            <a:ext cx="4095410" cy="17950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/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b="0" i="0" dirty="0">
                    <a:solidFill>
                      <a:schemeClr val="tx1"/>
                    </a:solidFill>
                    <a:effectLst/>
                    <a:latin typeface="+mj-lt"/>
                  </a:rPr>
                  <a:t>Onde: </a:t>
                </a:r>
              </a:p>
              <a:p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P é a carga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latin typeface="+mj-lt"/>
                          </a:rPr>
                          <m:t>σ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 é a tensão admissível do solo </a:t>
                </a:r>
              </a:p>
              <a:p>
                <a:endParaRPr lang="pt-BR" dirty="0">
                  <a:solidFill>
                    <a:schemeClr val="tx1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blipFill>
                <a:blip r:embed="rId4"/>
                <a:stretch>
                  <a:fillRect l="-899" t="-30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286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03512" y="692696"/>
            <a:ext cx="8229600" cy="5784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Altura do bloco: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/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sz="2000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el-GR" sz="2000" dirty="0"/>
                  <a:t> α</a:t>
                </a:r>
                <a:r>
                  <a:rPr lang="pt-BR" sz="2000" dirty="0"/>
                  <a:t>  = ? m</a:t>
                </a:r>
              </a:p>
              <a:p>
                <a:pPr marL="0" indent="0" algn="ctr">
                  <a:buNone/>
                </a:pPr>
                <a:endParaRPr lang="pt-BR" sz="2000" dirty="0"/>
              </a:p>
              <a:p>
                <a:pPr marL="0" indent="0" algn="ctr">
                  <a:buNone/>
                </a:pPr>
                <a:r>
                  <a:rPr lang="pt-BR" sz="2000" dirty="0" err="1"/>
                  <a:t>hb</a:t>
                </a:r>
                <a:r>
                  <a:rPr lang="pt-BR" sz="2000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pt-BR" sz="2000" dirty="0"/>
                  <a:t> </a:t>
                </a:r>
                <a:r>
                  <a:rPr lang="el-GR" sz="2000" dirty="0"/>
                  <a:t>α </a:t>
                </a:r>
                <a:r>
                  <a:rPr lang="pt-BR" sz="2000" dirty="0"/>
                  <a:t> = ? m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blipFill>
                <a:blip r:embed="rId2"/>
                <a:stretch>
                  <a:fillRect b="-19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m 9">
            <a:extLst>
              <a:ext uri="{FF2B5EF4-FFF2-40B4-BE49-F238E27FC236}">
                <a16:creationId xmlns:a16="http://schemas.microsoft.com/office/drawing/2014/main" id="{F69B3F2A-545B-43EE-8273-87991B0CE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800" y="3767133"/>
            <a:ext cx="32194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67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pt-BR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el-GR" dirty="0"/>
                  <a:t> α</a:t>
                </a:r>
                <a:r>
                  <a:rPr lang="pt-BR" dirty="0"/>
                  <a:t> 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 err="1"/>
                  <a:t>hb</a:t>
                </a:r>
                <a:r>
                  <a:rPr lang="pt-BR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pt-BR" dirty="0"/>
                  <a:t> </a:t>
                </a:r>
                <a:r>
                  <a:rPr lang="el-GR" dirty="0"/>
                  <a:t>α </a:t>
                </a:r>
                <a:r>
                  <a:rPr lang="pt-BR" dirty="0"/>
                  <a:t>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a = maior dimensão do lado do bloco</a:t>
                </a:r>
              </a:p>
              <a:p>
                <a:pPr marL="0" indent="0" algn="ctr">
                  <a:buNone/>
                </a:pPr>
                <a:r>
                  <a:rPr lang="pt-BR" dirty="0"/>
                  <a:t>b = menor dimensão do lado do bloco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Calculem os valores de h, lembrando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são as dimensões dos pilar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626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867328" cy="5784304"/>
          </a:xfrm>
        </p:spPr>
        <p:txBody>
          <a:bodyPr/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Será adotado o maior valor obtido, visto que é necessário satisfazer as duas dimensões, caso contrário o concreto pode não resistir ao efeito de tração resultante da carga do pilar.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Adotaremos h = ? 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</a:rPr>
              <a:t>           </a:t>
            </a:r>
            <a:r>
              <a:rPr lang="pt-BR" b="1" dirty="0"/>
              <a:t>Para alturas h ≥ 1,20 m, faz-se o escalonamento do bloco</a:t>
            </a:r>
          </a:p>
        </p:txBody>
      </p:sp>
    </p:spTree>
    <p:extLst>
      <p:ext uri="{BB962C8B-B14F-4D97-AF65-F5344CB8AC3E}">
        <p14:creationId xmlns:p14="http://schemas.microsoft.com/office/powerpoint/2010/main" val="3900948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49680" y="1916832"/>
            <a:ext cx="9692640" cy="595692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+mj-lt"/>
              </a:rPr>
              <a:t>Exercício: </a:t>
            </a:r>
            <a:r>
              <a:rPr lang="pt-BR" dirty="0"/>
              <a:t>Dimensionar um bloco de fundação produzido com concreto </a:t>
            </a:r>
            <a:r>
              <a:rPr lang="pt-BR" dirty="0" err="1"/>
              <a:t>fck</a:t>
            </a:r>
            <a:r>
              <a:rPr lang="pt-BR" dirty="0"/>
              <a:t>=20 Mpa,</a:t>
            </a:r>
            <a:r>
              <a:rPr lang="pt-BR" dirty="0">
                <a:latin typeface="+mj-lt"/>
              </a:rPr>
              <a:t> para suportar um pilar de 40 x 50 cm e carga de 1000 </a:t>
            </a:r>
            <a:r>
              <a:rPr lang="pt-BR" dirty="0" err="1">
                <a:latin typeface="+mj-lt"/>
              </a:rPr>
              <a:t>kN</a:t>
            </a:r>
            <a:r>
              <a:rPr lang="pt-BR" dirty="0">
                <a:latin typeface="+mj-lt"/>
              </a:rPr>
              <a:t>, sendo a tensão admissível do solo igual a 0,5 MPa. Considerar o peso próprio do bloco.</a:t>
            </a:r>
          </a:p>
          <a:p>
            <a:pPr algn="just"/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  <a:p>
            <a:endParaRPr lang="pt-BR" dirty="0">
              <a:latin typeface="+mj-lt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7A861A9-9C87-4A5D-9994-0343D4D6E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391895"/>
            <a:ext cx="9692640" cy="1325562"/>
          </a:xfrm>
        </p:spPr>
        <p:txBody>
          <a:bodyPr>
            <a:normAutofit/>
          </a:bodyPr>
          <a:lstStyle/>
          <a:p>
            <a:r>
              <a:rPr lang="pt-BR" dirty="0"/>
              <a:t>Exemplo 2</a:t>
            </a:r>
          </a:p>
        </p:txBody>
      </p:sp>
    </p:spTree>
    <p:extLst>
      <p:ext uri="{BB962C8B-B14F-4D97-AF65-F5344CB8AC3E}">
        <p14:creationId xmlns:p14="http://schemas.microsoft.com/office/powerpoint/2010/main" val="152367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Conhecida a área </a:t>
            </a:r>
            <a:r>
              <a:rPr lang="pt-BR" b="1" dirty="0"/>
              <a:t>A</a:t>
            </a:r>
            <a:r>
              <a:rPr lang="pt-BR" dirty="0"/>
              <a:t> (área da base), o par de valores </a:t>
            </a:r>
            <a:r>
              <a:rPr lang="pt-BR" b="1" dirty="0"/>
              <a:t>a</a:t>
            </a:r>
            <a:r>
              <a:rPr lang="pt-BR" dirty="0"/>
              <a:t> e </a:t>
            </a:r>
            <a:r>
              <a:rPr lang="pt-BR" b="1" dirty="0"/>
              <a:t>b</a:t>
            </a:r>
            <a:r>
              <a:rPr lang="pt-BR" dirty="0"/>
              <a:t>, devem obedecer as seguintes condições: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Não deve apresentar nenhuma dimensão da área da base inferior a 60 cm;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3826822"/>
            <a:ext cx="2448271" cy="272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09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algn="just"/>
                <a:r>
                  <a:rPr lang="pt-BR" b="1" dirty="0"/>
                  <a:t>1° caso:</a:t>
                </a:r>
                <a:r>
                  <a:rPr lang="pt-BR" dirty="0"/>
                  <a:t> Pilar de seção transversal quadrada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Quando não existe limitação de espaço, a forma mais indicada em planta é a seção quadrada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                                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dirty="0"/>
                                  <m:t>σ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3"/>
                <a:stretch>
                  <a:fillRect l="-126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7464152" y="3861048"/>
            <a:ext cx="1728192" cy="1540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CF45F7-2E28-42A2-BD7B-8AF61FD3BE8B}"/>
              </a:ext>
            </a:extLst>
          </p:cNvPr>
          <p:cNvSpPr txBox="1"/>
          <p:nvPr/>
        </p:nvSpPr>
        <p:spPr>
          <a:xfrm>
            <a:off x="8180611" y="34917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9389BF5-0051-42B1-A525-CA230036DA77}"/>
              </a:ext>
            </a:extLst>
          </p:cNvPr>
          <p:cNvSpPr txBox="1"/>
          <p:nvPr/>
        </p:nvSpPr>
        <p:spPr>
          <a:xfrm>
            <a:off x="9285920" y="44467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4F8F5F8-DCEE-44E8-A175-D8E088C4EC41}"/>
              </a:ext>
            </a:extLst>
          </p:cNvPr>
          <p:cNvSpPr/>
          <p:nvPr/>
        </p:nvSpPr>
        <p:spPr>
          <a:xfrm>
            <a:off x="8040216" y="4365104"/>
            <a:ext cx="576064" cy="450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475F2B0B-8361-49FA-8247-6245E271AF70}"/>
              </a:ext>
            </a:extLst>
          </p:cNvPr>
          <p:cNvCxnSpPr/>
          <p:nvPr/>
        </p:nvCxnSpPr>
        <p:spPr>
          <a:xfrm flipH="1" flipV="1">
            <a:off x="7464152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3FACA42-843F-47FF-BAF3-D3254B8D45E7}"/>
              </a:ext>
            </a:extLst>
          </p:cNvPr>
          <p:cNvCxnSpPr/>
          <p:nvPr/>
        </p:nvCxnSpPr>
        <p:spPr>
          <a:xfrm>
            <a:off x="8616280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655DE50-6018-47A0-A489-DF609E79CFF4}"/>
              </a:ext>
            </a:extLst>
          </p:cNvPr>
          <p:cNvCxnSpPr/>
          <p:nvPr/>
        </p:nvCxnSpPr>
        <p:spPr>
          <a:xfrm flipV="1">
            <a:off x="8616280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0FDDBB9-70C4-4B9F-ADC9-3DEE90896C6E}"/>
              </a:ext>
            </a:extLst>
          </p:cNvPr>
          <p:cNvCxnSpPr/>
          <p:nvPr/>
        </p:nvCxnSpPr>
        <p:spPr>
          <a:xfrm flipH="1">
            <a:off x="7464152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65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b="1" dirty="0"/>
              <a:t>2° caso: </a:t>
            </a:r>
            <a:r>
              <a:rPr lang="pt-BR" dirty="0"/>
              <a:t>Seção transversal retangular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a  -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2d</a:t>
            </a:r>
          </a:p>
          <a:p>
            <a:pPr marL="114300" indent="0">
              <a:buNone/>
            </a:pPr>
            <a:r>
              <a:rPr lang="pt-BR" dirty="0"/>
              <a:t>-b +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-2d</a:t>
            </a:r>
          </a:p>
          <a:p>
            <a:pPr marL="114300" indent="0">
              <a:buNone/>
            </a:pPr>
            <a:r>
              <a:rPr lang="pt-BR" dirty="0"/>
              <a:t>a – b –a0 + b0 = 0</a:t>
            </a:r>
          </a:p>
          <a:p>
            <a:pPr marL="114300" indent="0">
              <a:buNone/>
            </a:pPr>
            <a:r>
              <a:rPr lang="pt-BR" dirty="0"/>
              <a:t>a – b = a0 – b0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717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790154" y="2152552"/>
            <a:ext cx="3459447" cy="206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26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</p:spPr>
            <p:txBody>
              <a:bodyPr>
                <a:normAutofit lnSpcReduction="10000"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Para a determinação da tensão de tração no concreto, consideramos as seguintes condições:</a:t>
                </a:r>
              </a:p>
              <a:p>
                <a:pPr algn="just"/>
                <a:endParaRPr lang="pt-BR" dirty="0"/>
              </a:p>
              <a:p>
                <a:r>
                  <a:rPr lang="pt-BR" b="1" dirty="0"/>
                  <a:t>P/ </a:t>
                </a:r>
                <a:r>
                  <a:rPr lang="pt-BR" b="1" dirty="0" err="1"/>
                  <a:t>fck</a:t>
                </a:r>
                <a:r>
                  <a:rPr lang="pt-BR" b="1" dirty="0"/>
                  <a:t> ≤ 20 MPa</a:t>
                </a:r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 smtClean="0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𝑓𝑐𝑘</m:t>
                          </m:r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:r>
                  <a:rPr lang="pt-BR" dirty="0"/>
                  <a:t>ou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1" i="1">
                            <a:latin typeface="Cambria Math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pt-BR" dirty="0"/>
                  <a:t> = 0,8 MPa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  <a:blipFill>
                <a:blip r:embed="rId2"/>
                <a:stretch>
                  <a:fillRect l="-131" t="-1681" r="-5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85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</p:spPr>
            <p:txBody>
              <a:bodyPr>
                <a:normAutofit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Exemplo: Dimensionar um bloco de fundação produzido com concreto </a:t>
                </a:r>
                <a:r>
                  <a:rPr lang="pt-BR" dirty="0" err="1"/>
                  <a:t>fck</a:t>
                </a:r>
                <a:r>
                  <a:rPr lang="pt-BR" dirty="0"/>
                  <a:t>=20 MPa, para suportar uma carga de 1700 </a:t>
                </a:r>
                <a:r>
                  <a:rPr lang="pt-BR" dirty="0" err="1"/>
                  <a:t>kN</a:t>
                </a:r>
                <a:r>
                  <a:rPr lang="pt-BR" dirty="0"/>
                  <a:t> aplicada por um pilar 35 x 60 cm e apoiado num solo com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0,4 MPa. Desprezar o peso próprio do bloco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114300" indent="0" algn="just">
                  <a:buNone/>
                </a:pPr>
                <a:r>
                  <a:rPr lang="pt-BR" dirty="0"/>
                  <a:t>Dados: 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 err="1"/>
                  <a:t>fck</a:t>
                </a:r>
                <a:r>
                  <a:rPr lang="pt-BR" dirty="0"/>
                  <a:t> = 20 MPa</a:t>
                </a:r>
              </a:p>
              <a:p>
                <a:pPr marL="0" indent="0" algn="just">
                  <a:buNone/>
                </a:pPr>
                <a:r>
                  <a:rPr lang="pt-BR" dirty="0"/>
                  <a:t>P = 1700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pt-BR" dirty="0"/>
                  <a:t>= 35 x 60 cm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= 0,4 MPa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  <a:blipFill>
                <a:blip r:embed="rId2"/>
                <a:stretch>
                  <a:fillRect l="-503" t="-1122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816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pt-BR" dirty="0"/>
                  <a:t>Fundações rasas transmitem a carga pela área da base, desta forma, para o cálculo da área da base utilizamos a seguinte fórmula: </a:t>
                </a:r>
              </a:p>
              <a:p>
                <a:pPr marL="0" indent="0" algn="just">
                  <a:buNone/>
                </a:pPr>
                <a:endParaRPr lang="pt-BR" dirty="0"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>
                                <a:cs typeface="Times New Roman" panose="02020603050405020304" pitchFamily="18" charset="0"/>
                              </a:rPr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pt-BR" dirty="0">
                    <a:solidFill>
                      <a:schemeClr val="tx1"/>
                    </a:solidFill>
                  </a:rPr>
                  <a:t>P = 1700 </a:t>
                </a:r>
                <a:r>
                  <a:rPr lang="pt-BR" dirty="0" err="1">
                    <a:solidFill>
                      <a:schemeClr val="tx1"/>
                    </a:solidFill>
                  </a:rPr>
                  <a:t>kN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cs typeface="Times New Roman" panose="02020603050405020304" pitchFamily="18" charset="0"/>
                          </a:rPr>
                          <m:t>σ</m:t>
                        </m:r>
                      </m:e>
                      <m:sub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 0,4 MPa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  <a:blipFill>
                <a:blip r:embed="rId2"/>
                <a:stretch>
                  <a:fillRect l="-513" t="-746" r="-5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17417" y="3601245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8ADFA01-C1B9-4687-A11E-FD1C1996E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6582" y="1268761"/>
            <a:ext cx="1847850" cy="20097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05F497B-516D-4BF7-980F-B89E207C4572}"/>
              </a:ext>
            </a:extLst>
          </p:cNvPr>
          <p:cNvSpPr txBox="1"/>
          <p:nvPr/>
        </p:nvSpPr>
        <p:spPr>
          <a:xfrm>
            <a:off x="1472361" y="4437112"/>
            <a:ext cx="67838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OBS: A tensão admissível do solo deve ter uma unidade compatível com a carga do pilar</a:t>
            </a:r>
          </a:p>
          <a:p>
            <a:pPr marL="0" indent="0" algn="just">
              <a:buNone/>
            </a:pPr>
            <a:r>
              <a:rPr lang="pt-BR" dirty="0"/>
              <a:t>Transformando: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	 0,4 MPa = 0,4 x 10 ³ </a:t>
            </a:r>
            <a:r>
              <a:rPr lang="pt-BR" dirty="0" err="1"/>
              <a:t>kN</a:t>
            </a:r>
            <a:r>
              <a:rPr lang="pt-BR" dirty="0"/>
              <a:t>/m² = ? </a:t>
            </a:r>
            <a:r>
              <a:rPr lang="pt-BR" dirty="0" err="1"/>
              <a:t>kN</a:t>
            </a:r>
            <a:r>
              <a:rPr lang="pt-BR" dirty="0"/>
              <a:t>/m²</a:t>
            </a:r>
          </a:p>
        </p:txBody>
      </p:sp>
    </p:spTree>
    <p:extLst>
      <p:ext uri="{BB962C8B-B14F-4D97-AF65-F5344CB8AC3E}">
        <p14:creationId xmlns:p14="http://schemas.microsoft.com/office/powerpoint/2010/main" val="3874516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1700 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400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= ? m²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O bloco precisa ter uma área da base mínima de </a:t>
                </a:r>
                <a:r>
                  <a:rPr lang="pt-BR" b="1" dirty="0"/>
                  <a:t>? m²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94064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5466</TotalTime>
  <Words>913</Words>
  <Application>Microsoft Office PowerPoint</Application>
  <PresentationFormat>Widescreen</PresentationFormat>
  <Paragraphs>186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Dimensionamento</vt:lpstr>
      <vt:lpstr>Dimensionamento</vt:lpstr>
      <vt:lpstr>Dimensionamento</vt:lpstr>
      <vt:lpstr>Dimensionamento</vt:lpstr>
      <vt:lpstr>Dimensionamento </vt:lpstr>
      <vt:lpstr>Exemplo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104</cp:revision>
  <dcterms:created xsi:type="dcterms:W3CDTF">2020-03-17T03:08:05Z</dcterms:created>
  <dcterms:modified xsi:type="dcterms:W3CDTF">2022-09-05T13:24:05Z</dcterms:modified>
</cp:coreProperties>
</file>