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8"/>
  </p:notesMasterIdLst>
  <p:sldIdLst>
    <p:sldId id="256" r:id="rId2"/>
    <p:sldId id="257" r:id="rId3"/>
    <p:sldId id="333" r:id="rId4"/>
    <p:sldId id="334" r:id="rId5"/>
    <p:sldId id="338" r:id="rId6"/>
    <p:sldId id="293" r:id="rId7"/>
    <p:sldId id="295" r:id="rId8"/>
    <p:sldId id="296" r:id="rId9"/>
    <p:sldId id="339" r:id="rId10"/>
    <p:sldId id="355" r:id="rId11"/>
    <p:sldId id="349" r:id="rId12"/>
    <p:sldId id="352" r:id="rId13"/>
    <p:sldId id="340" r:id="rId14"/>
    <p:sldId id="341" r:id="rId15"/>
    <p:sldId id="285" r:id="rId16"/>
    <p:sldId id="353" r:id="rId17"/>
    <p:sldId id="286" r:id="rId18"/>
    <p:sldId id="287" r:id="rId19"/>
    <p:sldId id="288" r:id="rId20"/>
    <p:sldId id="289" r:id="rId21"/>
    <p:sldId id="350" r:id="rId22"/>
    <p:sldId id="327" r:id="rId23"/>
    <p:sldId id="331" r:id="rId24"/>
    <p:sldId id="307" r:id="rId25"/>
    <p:sldId id="326" r:id="rId26"/>
    <p:sldId id="35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6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2F3AF-C633-4845-913D-BBAF72A95A0A}" type="datetimeFigureOut">
              <a:rPr lang="pt-BR" smtClean="0"/>
              <a:t>01/03/2023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63CE4-22A8-41F5-A905-1DCA3B22DD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936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9175A54-C9AA-4D1D-A155-8D800DF100BF}" type="datetimeFigureOut">
              <a:rPr lang="pt-BR" smtClean="0"/>
              <a:t>01/03/2023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6856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5A54-C9AA-4D1D-A155-8D800DF100BF}" type="datetimeFigureOut">
              <a:rPr lang="pt-BR" smtClean="0"/>
              <a:t>01/03/2023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058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5A54-C9AA-4D1D-A155-8D800DF100BF}" type="datetimeFigureOut">
              <a:rPr lang="pt-BR" smtClean="0"/>
              <a:t>01/03/2023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03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5A54-C9AA-4D1D-A155-8D800DF100BF}" type="datetimeFigureOut">
              <a:rPr lang="pt-BR" smtClean="0"/>
              <a:t>01/03/2023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061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5A54-C9AA-4D1D-A155-8D800DF100BF}" type="datetimeFigureOut">
              <a:rPr lang="pt-BR" smtClean="0"/>
              <a:t>01/03/2023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154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5A54-C9AA-4D1D-A155-8D800DF100BF}" type="datetimeFigureOut">
              <a:rPr lang="pt-BR" smtClean="0"/>
              <a:t>01/03/2023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922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5A54-C9AA-4D1D-A155-8D800DF100BF}" type="datetimeFigureOut">
              <a:rPr lang="pt-BR" smtClean="0"/>
              <a:t>01/03/2023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666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5A54-C9AA-4D1D-A155-8D800DF100BF}" type="datetimeFigureOut">
              <a:rPr lang="pt-BR" smtClean="0"/>
              <a:t>01/03/2023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3388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5A54-C9AA-4D1D-A155-8D800DF100BF}" type="datetimeFigureOut">
              <a:rPr lang="pt-BR" smtClean="0"/>
              <a:t>01/03/2023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724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5A54-C9AA-4D1D-A155-8D800DF100BF}" type="datetimeFigureOut">
              <a:rPr lang="pt-BR" smtClean="0"/>
              <a:t>01/03/2023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42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5A54-C9AA-4D1D-A155-8D800DF100BF}" type="datetimeFigureOut">
              <a:rPr lang="pt-BR" smtClean="0"/>
              <a:t>01/03/2023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90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9175A54-C9AA-4D1D-A155-8D800DF100BF}" type="datetimeFigureOut">
              <a:rPr lang="pt-BR" smtClean="0"/>
              <a:t>01/03/2023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518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87688" y="-243408"/>
            <a:ext cx="8568952" cy="2593975"/>
          </a:xfrm>
        </p:spPr>
        <p:txBody>
          <a:bodyPr/>
          <a:lstStyle/>
          <a:p>
            <a:r>
              <a:rPr lang="pt-BR" sz="2800" dirty="0"/>
              <a:t>Faculdade de tecnologia e ciências da Bahia</a:t>
            </a:r>
            <a:br>
              <a:rPr lang="pt-BR" sz="2800" dirty="0"/>
            </a:br>
            <a:r>
              <a:rPr lang="pt-BR" sz="2800" dirty="0"/>
              <a:t>Curso: Engenharia Civil</a:t>
            </a:r>
            <a:br>
              <a:rPr lang="pt-BR" sz="2800" dirty="0"/>
            </a:br>
            <a:r>
              <a:rPr lang="pt-BR" sz="2800" dirty="0"/>
              <a:t>Disciplina: Fundações</a:t>
            </a:r>
            <a:br>
              <a:rPr lang="pt-BR" sz="2800" dirty="0"/>
            </a:b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71464" y="3505200"/>
            <a:ext cx="9721080" cy="280412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t-BR" sz="4600" dirty="0">
                <a:solidFill>
                  <a:schemeClr val="tx1"/>
                </a:solidFill>
              </a:rPr>
              <a:t>Apresentação da disciplina e aspectos gerais</a:t>
            </a:r>
          </a:p>
          <a:p>
            <a:pPr algn="ctr"/>
            <a:endParaRPr lang="pt-BR" sz="4000" dirty="0">
              <a:solidFill>
                <a:schemeClr val="tx1"/>
              </a:solidFill>
            </a:endParaRPr>
          </a:p>
          <a:p>
            <a:pPr algn="ctr"/>
            <a:endParaRPr lang="pt-BR" sz="4000" dirty="0">
              <a:solidFill>
                <a:schemeClr val="tx1"/>
              </a:solidFill>
            </a:endParaRPr>
          </a:p>
          <a:p>
            <a:pPr algn="r"/>
            <a:r>
              <a:rPr lang="pt-BR" sz="2600" dirty="0">
                <a:solidFill>
                  <a:schemeClr val="tx1"/>
                </a:solidFill>
              </a:rPr>
              <a:t>Professora </a:t>
            </a:r>
            <a:r>
              <a:rPr lang="pt-BR" sz="2600" dirty="0" err="1">
                <a:solidFill>
                  <a:schemeClr val="tx1"/>
                </a:solidFill>
              </a:rPr>
              <a:t>Msc</a:t>
            </a:r>
            <a:r>
              <a:rPr lang="pt-BR" sz="2600" dirty="0">
                <a:solidFill>
                  <a:schemeClr val="tx1"/>
                </a:solidFill>
              </a:rPr>
              <a:t>. Juliane Souza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404664"/>
            <a:ext cx="2376264" cy="1129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239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078955B-1009-41CC-BA18-D057920F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/>
              <a:t>Estudos </a:t>
            </a:r>
            <a:r>
              <a:rPr lang="pt-BR" sz="4400" dirty="0" err="1"/>
              <a:t>pré</a:t>
            </a:r>
            <a:r>
              <a:rPr lang="pt-BR" sz="4400" dirty="0"/>
              <a:t>-construtivos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F9619E2-794E-4243-A56E-B792C1265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200" dirty="0"/>
              <a:t>O problema é o recalque diferencial</a:t>
            </a:r>
          </a:p>
          <a:p>
            <a:pPr algn="just"/>
            <a:endParaRPr lang="pt-BR" sz="1800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2BA2A1A-F35D-41C2-B25F-D4A15CFD5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4" y="2564904"/>
            <a:ext cx="4996164" cy="414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7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66F4D26-0C54-4B39-88E4-70E45CE86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28800"/>
            <a:ext cx="1033112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200" b="1" dirty="0"/>
              <a:t>Recalque diferencial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Ocorre quando parte dos elementos da base da edificação se move e outros permanecem em seus lugares, gerando diferença entre os apoios da edificação</a:t>
            </a:r>
          </a:p>
          <a:p>
            <a:pPr algn="just"/>
            <a:endParaRPr lang="pt-BR" sz="2200" b="1" i="0" dirty="0">
              <a:solidFill>
                <a:srgbClr val="676767"/>
              </a:solidFill>
              <a:effectLst/>
              <a:latin typeface="Open Sans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EFA9CA74-9CF6-4A17-A78C-4BACE48C6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02944"/>
            <a:ext cx="7620000" cy="1143000"/>
          </a:xfrm>
        </p:spPr>
        <p:txBody>
          <a:bodyPr>
            <a:normAutofit/>
          </a:bodyPr>
          <a:lstStyle/>
          <a:p>
            <a:r>
              <a:rPr lang="pt-BR" sz="4000" dirty="0"/>
              <a:t>Estudos </a:t>
            </a:r>
            <a:r>
              <a:rPr lang="pt-BR" sz="4000" dirty="0" err="1"/>
              <a:t>pré</a:t>
            </a:r>
            <a:r>
              <a:rPr lang="pt-BR" sz="4000" dirty="0"/>
              <a:t>-construtivos</a:t>
            </a:r>
          </a:p>
        </p:txBody>
      </p:sp>
    </p:spTree>
    <p:extLst>
      <p:ext uri="{BB962C8B-B14F-4D97-AF65-F5344CB8AC3E}">
        <p14:creationId xmlns:p14="http://schemas.microsoft.com/office/powerpoint/2010/main" val="122409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9A07CF4-5C34-44EF-A496-6052F6F73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239523"/>
            <a:ext cx="9692640" cy="1325562"/>
          </a:xfrm>
        </p:spPr>
        <p:txBody>
          <a:bodyPr>
            <a:normAutofit/>
          </a:bodyPr>
          <a:lstStyle/>
          <a:p>
            <a:r>
              <a:rPr lang="pt-BR" sz="3600" dirty="0"/>
              <a:t>Estudos </a:t>
            </a:r>
            <a:r>
              <a:rPr lang="pt-BR" sz="3600" dirty="0" err="1"/>
              <a:t>pré</a:t>
            </a:r>
            <a:r>
              <a:rPr lang="pt-BR" sz="3600" dirty="0"/>
              <a:t>-construtivos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CB4A644-92B1-4E65-ACBE-55F0131A8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828800"/>
            <a:ext cx="10081120" cy="4351337"/>
          </a:xfrm>
        </p:spPr>
        <p:txBody>
          <a:bodyPr>
            <a:normAutofit/>
          </a:bodyPr>
          <a:lstStyle/>
          <a:p>
            <a:r>
              <a:rPr lang="pt-BR" sz="2200" dirty="0"/>
              <a:t>Qual o problema do recalque diferencial?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AAE9E3F6-6C06-46B3-AA01-40A677516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769" y="1700808"/>
            <a:ext cx="2498465" cy="476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82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2132856"/>
            <a:ext cx="341947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2230397"/>
            <a:ext cx="3521293" cy="426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278BBFE0-31BA-4CD7-911D-ADBF3F489C15}"/>
              </a:ext>
            </a:extLst>
          </p:cNvPr>
          <p:cNvSpPr txBox="1"/>
          <p:nvPr/>
        </p:nvSpPr>
        <p:spPr>
          <a:xfrm>
            <a:off x="2133324" y="1052736"/>
            <a:ext cx="6105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Qual o problema do recalque diferencial?</a:t>
            </a:r>
          </a:p>
        </p:txBody>
      </p:sp>
    </p:spTree>
    <p:extLst>
      <p:ext uri="{BB962C8B-B14F-4D97-AF65-F5344CB8AC3E}">
        <p14:creationId xmlns:p14="http://schemas.microsoft.com/office/powerpoint/2010/main" val="267741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7408" y="0"/>
            <a:ext cx="9692640" cy="1325562"/>
          </a:xfrm>
        </p:spPr>
        <p:txBody>
          <a:bodyPr/>
          <a:lstStyle/>
          <a:p>
            <a:r>
              <a:rPr lang="pt-BR" sz="4000" dirty="0"/>
              <a:t>Estudos </a:t>
            </a:r>
            <a:r>
              <a:rPr lang="pt-BR" sz="4000" dirty="0" err="1"/>
              <a:t>pré</a:t>
            </a:r>
            <a:r>
              <a:rPr lang="pt-BR" sz="4000" dirty="0"/>
              <a:t>-construtivos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7488" y="1844824"/>
            <a:ext cx="8595360" cy="4351337"/>
          </a:xfrm>
        </p:spPr>
        <p:txBody>
          <a:bodyPr>
            <a:normAutofit/>
          </a:bodyPr>
          <a:lstStyle/>
          <a:p>
            <a:pPr algn="just"/>
            <a:r>
              <a:rPr lang="pt-BR" sz="2200" dirty="0"/>
              <a:t>O recalque diferencial é o problema mais comum das fundações</a:t>
            </a:r>
          </a:p>
          <a:p>
            <a:pPr algn="just"/>
            <a:endParaRPr lang="pt-BR" sz="2200" dirty="0"/>
          </a:p>
          <a:p>
            <a:pPr algn="just"/>
            <a:endParaRPr lang="pt-BR" sz="2200" dirty="0"/>
          </a:p>
          <a:p>
            <a:pPr algn="just"/>
            <a:endParaRPr lang="pt-BR" sz="2200" dirty="0"/>
          </a:p>
          <a:p>
            <a:pPr algn="just"/>
            <a:endParaRPr lang="pt-BR" sz="2200" dirty="0"/>
          </a:p>
          <a:p>
            <a:pPr marL="114300" indent="0" algn="ctr">
              <a:buNone/>
            </a:pPr>
            <a:r>
              <a:rPr lang="pt-BR" sz="2200" dirty="0"/>
              <a:t>Alguém imagina o por que esse problema é tão comum?</a:t>
            </a:r>
          </a:p>
        </p:txBody>
      </p:sp>
    </p:spTree>
    <p:extLst>
      <p:ext uri="{BB962C8B-B14F-4D97-AF65-F5344CB8AC3E}">
        <p14:creationId xmlns:p14="http://schemas.microsoft.com/office/powerpoint/2010/main" val="292823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15082"/>
            <a:ext cx="9692640" cy="1325562"/>
          </a:xfrm>
        </p:spPr>
        <p:txBody>
          <a:bodyPr>
            <a:normAutofit/>
          </a:bodyPr>
          <a:lstStyle/>
          <a:p>
            <a:r>
              <a:rPr lang="pt-BR" sz="3600" dirty="0"/>
              <a:t>Estudos </a:t>
            </a:r>
            <a:r>
              <a:rPr lang="pt-BR" sz="3600" dirty="0" err="1"/>
              <a:t>pré</a:t>
            </a:r>
            <a:r>
              <a:rPr lang="pt-BR" sz="3600" dirty="0"/>
              <a:t>-construtivos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1700808"/>
            <a:ext cx="10390936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200" b="1" dirty="0"/>
              <a:t>Prospecção geotécnica </a:t>
            </a:r>
          </a:p>
          <a:p>
            <a:pPr algn="just"/>
            <a:r>
              <a:rPr lang="pt-BR" sz="2200" b="1" dirty="0"/>
              <a:t> Considerações iniciais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As características de um solo não podem ser descobertas apenas pelo aspecto da camada superficial</a:t>
            </a:r>
          </a:p>
          <a:p>
            <a:pPr lvl="1" algn="just"/>
            <a:r>
              <a:rPr lang="pt-BR" sz="2200" dirty="0"/>
              <a:t> Há necessidade de investigar o solo em profundidade</a:t>
            </a:r>
          </a:p>
        </p:txBody>
      </p:sp>
    </p:spTree>
    <p:extLst>
      <p:ext uri="{BB962C8B-B14F-4D97-AF65-F5344CB8AC3E}">
        <p14:creationId xmlns:p14="http://schemas.microsoft.com/office/powerpoint/2010/main" val="212659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E7DC93C-690E-446F-9835-D8758B2D2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32" y="269133"/>
            <a:ext cx="9692640" cy="1325562"/>
          </a:xfrm>
        </p:spPr>
        <p:txBody>
          <a:bodyPr/>
          <a:lstStyle/>
          <a:p>
            <a:r>
              <a:rPr lang="pt-BR" dirty="0"/>
              <a:t>Estudos </a:t>
            </a:r>
            <a:r>
              <a:rPr lang="pt-BR" dirty="0" err="1"/>
              <a:t>pré</a:t>
            </a:r>
            <a:r>
              <a:rPr lang="pt-BR" dirty="0"/>
              <a:t>-construtivos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8A4F7CC-5A99-4FF1-B3D1-86620EB63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200" dirty="0"/>
              <a:t>O que é possível observar nessa imagem? </a:t>
            </a:r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1FDBD20-553E-47EE-8598-C17B27481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6" y="2282258"/>
            <a:ext cx="5962997" cy="430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0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4253" y="188640"/>
            <a:ext cx="9692640" cy="1325562"/>
          </a:xfrm>
        </p:spPr>
        <p:txBody>
          <a:bodyPr>
            <a:normAutofit/>
          </a:bodyPr>
          <a:lstStyle/>
          <a:p>
            <a:r>
              <a:rPr lang="pt-BR" sz="3600" dirty="0"/>
              <a:t>Estudos </a:t>
            </a:r>
            <a:r>
              <a:rPr lang="pt-BR" sz="3600" dirty="0" err="1"/>
              <a:t>pré</a:t>
            </a:r>
            <a:r>
              <a:rPr lang="pt-BR" sz="3600" dirty="0"/>
              <a:t>-construtivos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828800"/>
            <a:ext cx="1033112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200" b="1" dirty="0"/>
              <a:t>Prospecção geotécnica </a:t>
            </a:r>
          </a:p>
          <a:p>
            <a:pPr algn="just"/>
            <a:r>
              <a:rPr lang="pt-BR" sz="2200" b="1" dirty="0"/>
              <a:t> Considerações iniciais</a:t>
            </a:r>
          </a:p>
          <a:p>
            <a:pPr algn="just"/>
            <a:r>
              <a:rPr lang="pt-BR" sz="2200" dirty="0"/>
              <a:t>O resultado da prospecção de solos fornece informações relevantes para definir as camadas dos perfis dos solos e rochas encontradas no subsolo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3960195"/>
            <a:ext cx="3888432" cy="253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4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400" y="188640"/>
            <a:ext cx="9692640" cy="1325562"/>
          </a:xfrm>
        </p:spPr>
        <p:txBody>
          <a:bodyPr>
            <a:normAutofit/>
          </a:bodyPr>
          <a:lstStyle/>
          <a:p>
            <a:r>
              <a:rPr lang="pt-BR" sz="3600" dirty="0"/>
              <a:t>Estudos </a:t>
            </a:r>
            <a:r>
              <a:rPr lang="pt-BR" sz="3600" dirty="0" err="1"/>
              <a:t>pré</a:t>
            </a:r>
            <a:r>
              <a:rPr lang="pt-BR" sz="3600" dirty="0"/>
              <a:t>-construtivos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828800"/>
            <a:ext cx="10387318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200" b="1" dirty="0"/>
              <a:t>Prospecção geotécnica </a:t>
            </a:r>
          </a:p>
          <a:p>
            <a:pPr algn="just"/>
            <a:r>
              <a:rPr lang="pt-BR" sz="2200" b="1" dirty="0"/>
              <a:t> Considerações iniciais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Viabiliza a elaboração do planejamento das técnicas e tipo de fundação a empregar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525D716-8BA1-45B6-9723-C2D7CCD1C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176" y="3977603"/>
            <a:ext cx="4204345" cy="269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9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376" y="377871"/>
            <a:ext cx="9692640" cy="1325562"/>
          </a:xfrm>
        </p:spPr>
        <p:txBody>
          <a:bodyPr>
            <a:normAutofit/>
          </a:bodyPr>
          <a:lstStyle/>
          <a:p>
            <a:r>
              <a:rPr lang="pt-BR" sz="3600" dirty="0"/>
              <a:t>Estudos </a:t>
            </a:r>
            <a:r>
              <a:rPr lang="pt-BR" sz="3600" dirty="0" err="1"/>
              <a:t>pré</a:t>
            </a:r>
            <a:r>
              <a:rPr lang="pt-BR" sz="3600" dirty="0"/>
              <a:t>-construtivos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2128792"/>
            <a:ext cx="10475136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b="1" dirty="0"/>
              <a:t>Valor da investigação geotécnica:</a:t>
            </a:r>
          </a:p>
          <a:p>
            <a:pPr marL="0" indent="0">
              <a:buNone/>
            </a:pPr>
            <a:endParaRPr lang="pt-BR" sz="2200" dirty="0"/>
          </a:p>
          <a:p>
            <a:pPr marL="0" indent="0">
              <a:buNone/>
            </a:pPr>
            <a:r>
              <a:rPr lang="pt-BR" sz="2200" dirty="0"/>
              <a:t>Pode ser medido pelo custo que seria gasto na construção se a investigação do terreno não tivesse sido feita</a:t>
            </a:r>
          </a:p>
          <a:p>
            <a:pPr marL="0" indent="0">
              <a:buNone/>
            </a:pPr>
            <a:endParaRPr lang="pt-BR" sz="2200" dirty="0"/>
          </a:p>
          <a:p>
            <a:pPr marL="0" indent="0">
              <a:buNone/>
            </a:pPr>
            <a:r>
              <a:rPr lang="pt-BR" sz="2200" dirty="0"/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5BD6DD7-1424-443E-B6DB-7CC79A916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184" y="3732059"/>
            <a:ext cx="3456463" cy="309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5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260648"/>
            <a:ext cx="9692640" cy="1325562"/>
          </a:xfrm>
        </p:spPr>
        <p:txBody>
          <a:bodyPr/>
          <a:lstStyle/>
          <a:p>
            <a:r>
              <a:rPr lang="pt-BR" dirty="0"/>
              <a:t>Ementa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1700808"/>
            <a:ext cx="8595360" cy="4351337"/>
          </a:xfrm>
        </p:spPr>
        <p:txBody>
          <a:bodyPr>
            <a:noAutofit/>
          </a:bodyPr>
          <a:lstStyle/>
          <a:p>
            <a:r>
              <a:rPr lang="pt-BR" dirty="0"/>
              <a:t>Mecânica dos solos</a:t>
            </a:r>
          </a:p>
          <a:p>
            <a:r>
              <a:rPr lang="pt-BR" dirty="0"/>
              <a:t>Prospecção do subsolo aplicada a projetos de fundações</a:t>
            </a:r>
          </a:p>
          <a:p>
            <a:r>
              <a:rPr lang="pt-BR" dirty="0"/>
              <a:t>Generalidade de fundações</a:t>
            </a:r>
          </a:p>
          <a:p>
            <a:r>
              <a:rPr lang="pt-BR" dirty="0"/>
              <a:t>Capacidade de carga de fundações superficiais e profundas </a:t>
            </a:r>
          </a:p>
          <a:p>
            <a:r>
              <a:rPr lang="pt-BR" dirty="0"/>
              <a:t>Análise de recalque</a:t>
            </a:r>
          </a:p>
          <a:p>
            <a:r>
              <a:rPr lang="pt-BR" dirty="0"/>
              <a:t>Projeto de Fundações</a:t>
            </a:r>
          </a:p>
          <a:p>
            <a:r>
              <a:rPr lang="pt-BR" dirty="0"/>
              <a:t>Melhoramento de Solos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333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424" y="51481"/>
            <a:ext cx="9692640" cy="1325562"/>
          </a:xfrm>
        </p:spPr>
        <p:txBody>
          <a:bodyPr>
            <a:normAutofit/>
          </a:bodyPr>
          <a:lstStyle/>
          <a:p>
            <a:r>
              <a:rPr lang="pt-BR" sz="3600" dirty="0"/>
              <a:t>Estudos </a:t>
            </a:r>
            <a:r>
              <a:rPr lang="pt-BR" sz="3600" dirty="0" err="1"/>
              <a:t>pré</a:t>
            </a:r>
            <a:r>
              <a:rPr lang="pt-BR" sz="3600" dirty="0"/>
              <a:t>-construtivos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6" r="29126" b="20166"/>
          <a:stretch/>
        </p:blipFill>
        <p:spPr bwMode="auto">
          <a:xfrm>
            <a:off x="3791744" y="1726833"/>
            <a:ext cx="4608512" cy="355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847528" y="5637279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Todas as sondagens possuem um custo, mas as mais caras são aquelas que não foram feitas</a:t>
            </a:r>
          </a:p>
          <a:p>
            <a:pPr algn="ctr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261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09CE6E-409E-4D14-838C-04F7B993D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350310"/>
            <a:ext cx="9692640" cy="1325562"/>
          </a:xfrm>
        </p:spPr>
        <p:txBody>
          <a:bodyPr>
            <a:normAutofit/>
          </a:bodyPr>
          <a:lstStyle/>
          <a:p>
            <a:r>
              <a:rPr lang="pt-BR" sz="3600" dirty="0"/>
              <a:t>Estudos </a:t>
            </a:r>
            <a:r>
              <a:rPr lang="pt-BR" sz="3600" dirty="0" err="1"/>
              <a:t>pré</a:t>
            </a:r>
            <a:r>
              <a:rPr lang="pt-BR" sz="3600" dirty="0"/>
              <a:t>-construtivos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193FBE2-5568-4595-996C-DEAF9BDA4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239" y="2045628"/>
            <a:ext cx="1033112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200" b="1" dirty="0"/>
              <a:t>Tipos de amostras decorrentes do processo de sondagem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Para caracterizar um determinado volume de solo, normalmente, não é possível examiná-lo por completo, por isso, retiram-se amostras dele para submeter à análise.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850042E-FF0A-48B3-9994-AE0CA4B19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128" y="3997042"/>
            <a:ext cx="4659238" cy="275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187" y="97646"/>
            <a:ext cx="9692640" cy="1325562"/>
          </a:xfrm>
        </p:spPr>
        <p:txBody>
          <a:bodyPr>
            <a:normAutofit/>
          </a:bodyPr>
          <a:lstStyle/>
          <a:p>
            <a:r>
              <a:rPr lang="pt-BR" sz="3600" dirty="0"/>
              <a:t>Estudos </a:t>
            </a:r>
            <a:r>
              <a:rPr lang="pt-BR" sz="3600" dirty="0" err="1"/>
              <a:t>pré</a:t>
            </a:r>
            <a:r>
              <a:rPr lang="pt-BR" sz="3600" dirty="0"/>
              <a:t>-construtivos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1828800"/>
            <a:ext cx="10259112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200" b="1" dirty="0"/>
              <a:t>Amostras</a:t>
            </a:r>
          </a:p>
          <a:p>
            <a:pPr marL="0" indent="0" algn="just">
              <a:buNone/>
            </a:pPr>
            <a:r>
              <a:rPr lang="pt-BR" sz="2200" dirty="0"/>
              <a:t>Amostra deformada</a:t>
            </a:r>
          </a:p>
          <a:p>
            <a:pPr algn="just"/>
            <a:r>
              <a:rPr lang="pt-BR" sz="2200" dirty="0"/>
              <a:t>É feita a partir da obtenção de uma porção de solo desagregado </a:t>
            </a:r>
          </a:p>
          <a:p>
            <a:pPr lvl="1" algn="just"/>
            <a:r>
              <a:rPr lang="pt-BR" sz="2200" dirty="0"/>
              <a:t>Tem por objetivo a verificação de sua textura, constituição mineral, granulometria. </a:t>
            </a:r>
          </a:p>
          <a:p>
            <a:pPr algn="just"/>
            <a:endParaRPr lang="pt-BR" sz="2200" dirty="0"/>
          </a:p>
          <a:p>
            <a:pPr algn="just"/>
            <a:endParaRPr lang="pt-BR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955" y="4009035"/>
            <a:ext cx="3226847" cy="231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4009035"/>
            <a:ext cx="2952328" cy="233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28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7632" y="276226"/>
            <a:ext cx="9692640" cy="1325562"/>
          </a:xfrm>
        </p:spPr>
        <p:txBody>
          <a:bodyPr>
            <a:normAutofit/>
          </a:bodyPr>
          <a:lstStyle/>
          <a:p>
            <a:r>
              <a:rPr lang="pt-BR" sz="3600" dirty="0"/>
              <a:t>Estudos </a:t>
            </a:r>
            <a:r>
              <a:rPr lang="pt-BR" sz="3600" dirty="0" err="1"/>
              <a:t>pré</a:t>
            </a:r>
            <a:r>
              <a:rPr lang="pt-BR" sz="3600" dirty="0"/>
              <a:t>-construtivos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828800"/>
            <a:ext cx="10081120" cy="4351337"/>
          </a:xfrm>
        </p:spPr>
        <p:txBody>
          <a:bodyPr>
            <a:normAutofit/>
          </a:bodyPr>
          <a:lstStyle/>
          <a:p>
            <a:r>
              <a:rPr lang="pt-BR" sz="2200" dirty="0"/>
              <a:t>Amostra deformada</a:t>
            </a:r>
          </a:p>
          <a:p>
            <a:endParaRPr lang="pt-BR" sz="2200" dirty="0"/>
          </a:p>
          <a:p>
            <a:endParaRPr lang="pt-BR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5" y="2700338"/>
            <a:ext cx="5738518" cy="309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4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246063"/>
            <a:ext cx="9692640" cy="1325562"/>
          </a:xfrm>
        </p:spPr>
        <p:txBody>
          <a:bodyPr>
            <a:normAutofit/>
          </a:bodyPr>
          <a:lstStyle/>
          <a:p>
            <a:r>
              <a:rPr lang="pt-BR" sz="3600" dirty="0"/>
              <a:t>Estudos </a:t>
            </a:r>
            <a:r>
              <a:rPr lang="pt-BR" sz="3600" dirty="0" err="1"/>
              <a:t>pré</a:t>
            </a:r>
            <a:r>
              <a:rPr lang="pt-BR" sz="3600" dirty="0"/>
              <a:t>-construtivos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1828800"/>
            <a:ext cx="10547144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200" b="1" dirty="0"/>
              <a:t>Amostras</a:t>
            </a:r>
          </a:p>
          <a:p>
            <a:pPr marL="0" indent="0" algn="just">
              <a:buNone/>
            </a:pPr>
            <a:r>
              <a:rPr lang="pt-BR" sz="2200" dirty="0"/>
              <a:t>Amostra indeformada</a:t>
            </a:r>
          </a:p>
          <a:p>
            <a:pPr algn="just"/>
            <a:r>
              <a:rPr lang="pt-BR" sz="2200" dirty="0"/>
              <a:t>Extraída com o mínimo de perturbação, procurando manter a estrutura e condições de umidade e compacidade ou consistência naturais</a:t>
            </a:r>
          </a:p>
          <a:p>
            <a:pPr algn="just"/>
            <a:endParaRPr lang="pt-BR" sz="2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228" y="3861048"/>
            <a:ext cx="6736431" cy="275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3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376" y="263397"/>
            <a:ext cx="9692640" cy="1325562"/>
          </a:xfrm>
        </p:spPr>
        <p:txBody>
          <a:bodyPr>
            <a:normAutofit/>
          </a:bodyPr>
          <a:lstStyle/>
          <a:p>
            <a:r>
              <a:rPr lang="pt-BR" sz="3600" dirty="0"/>
              <a:t>Estudos </a:t>
            </a:r>
            <a:r>
              <a:rPr lang="pt-BR" sz="3600" dirty="0" err="1"/>
              <a:t>pré</a:t>
            </a:r>
            <a:r>
              <a:rPr lang="pt-BR" sz="3600" dirty="0"/>
              <a:t>-construtivos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3352" y="1828800"/>
            <a:ext cx="10369152" cy="4351337"/>
          </a:xfrm>
        </p:spPr>
        <p:txBody>
          <a:bodyPr>
            <a:normAutofit/>
          </a:bodyPr>
          <a:lstStyle/>
          <a:p>
            <a:pPr algn="just"/>
            <a:r>
              <a:rPr lang="pt-BR" sz="2200" dirty="0"/>
              <a:t>Amostra indeformada</a:t>
            </a:r>
          </a:p>
          <a:p>
            <a:pPr lvl="1" algn="just"/>
            <a:r>
              <a:rPr lang="pt-BR" sz="2200" dirty="0"/>
              <a:t>Deve haver a menor alteração possível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2708920"/>
            <a:ext cx="6847808" cy="400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62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541CE6-8701-4480-B727-F313A02A9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368959"/>
            <a:ext cx="9692640" cy="1325562"/>
          </a:xfrm>
        </p:spPr>
        <p:txBody>
          <a:bodyPr>
            <a:normAutofit/>
          </a:bodyPr>
          <a:lstStyle/>
          <a:p>
            <a:r>
              <a:rPr lang="pt-BR" sz="3600" dirty="0"/>
              <a:t>Estudos </a:t>
            </a:r>
            <a:r>
              <a:rPr lang="pt-BR" sz="3600" dirty="0" err="1"/>
              <a:t>pré</a:t>
            </a:r>
            <a:r>
              <a:rPr lang="pt-BR" sz="3600" dirty="0"/>
              <a:t>-construtivos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8698F70-969C-4346-9A83-17A5AD1AB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28800"/>
            <a:ext cx="10331120" cy="4351337"/>
          </a:xfrm>
        </p:spPr>
        <p:txBody>
          <a:bodyPr>
            <a:normAutofit/>
          </a:bodyPr>
          <a:lstStyle/>
          <a:p>
            <a:pPr algn="just"/>
            <a:r>
              <a:rPr lang="pt-BR" sz="2200" dirty="0"/>
              <a:t>Essas amostras permitem determinar as particularidades do solo </a:t>
            </a:r>
            <a:r>
              <a:rPr lang="pt-BR" sz="2200" i="1" dirty="0"/>
              <a:t>in situ</a:t>
            </a:r>
            <a:r>
              <a:rPr lang="pt-BR" sz="2200" dirty="0"/>
              <a:t>, como coeficiente de permeabilidade, índices físicos, resistência ao cisalhamento e parâmetros de compressibilidade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588EDCA-64DC-419D-B146-30D2AB046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4" y="3112695"/>
            <a:ext cx="4597871" cy="320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2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3232" y="332656"/>
            <a:ext cx="9692640" cy="1325562"/>
          </a:xfrm>
        </p:spPr>
        <p:txBody>
          <a:bodyPr/>
          <a:lstStyle/>
          <a:p>
            <a:r>
              <a:rPr lang="pt-BR" dirty="0"/>
              <a:t>Referência Básica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9416" y="1988840"/>
            <a:ext cx="10009112" cy="435133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ALONSO, U.R. </a:t>
            </a:r>
            <a:r>
              <a:rPr lang="pt-BR" b="1" dirty="0"/>
              <a:t>Previsão e Controle das Fundações</a:t>
            </a:r>
            <a:r>
              <a:rPr lang="pt-BR" dirty="0"/>
              <a:t>, Editora Edgard </a:t>
            </a:r>
            <a:r>
              <a:rPr lang="pt-BR" dirty="0" err="1"/>
              <a:t>Blücher</a:t>
            </a:r>
            <a:r>
              <a:rPr lang="pt-BR" dirty="0"/>
              <a:t> LTDA, São Paulo-SP.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CINTRA, J. C. A. et. al. </a:t>
            </a:r>
            <a:r>
              <a:rPr lang="pt-BR" b="1" dirty="0"/>
              <a:t>Tensões Admissíveis em Fundações Diretas</a:t>
            </a:r>
            <a:r>
              <a:rPr lang="pt-BR" dirty="0"/>
              <a:t>, </a:t>
            </a:r>
            <a:r>
              <a:rPr lang="pt-BR" dirty="0" err="1"/>
              <a:t>RiMa</a:t>
            </a:r>
            <a:r>
              <a:rPr lang="pt-BR" dirty="0"/>
              <a:t> Editora, São Carlos-SP.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ALONSO, U.R. </a:t>
            </a:r>
            <a:r>
              <a:rPr lang="pt-BR" b="1" dirty="0"/>
              <a:t>Dimensionamento de Fundações Profundas</a:t>
            </a:r>
            <a:r>
              <a:rPr lang="pt-BR" dirty="0"/>
              <a:t>, Editora Edgard </a:t>
            </a:r>
            <a:r>
              <a:rPr lang="pt-BR" dirty="0" err="1"/>
              <a:t>Blücher</a:t>
            </a:r>
            <a:r>
              <a:rPr lang="pt-BR" dirty="0"/>
              <a:t> LTDA, São Paulo-SP.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525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260648"/>
            <a:ext cx="9692640" cy="1325562"/>
          </a:xfrm>
        </p:spPr>
        <p:txBody>
          <a:bodyPr/>
          <a:lstStyle/>
          <a:p>
            <a:r>
              <a:rPr lang="pt-BR" dirty="0"/>
              <a:t>Avaliação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1772816"/>
            <a:ext cx="10153128" cy="435133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b="1" dirty="0"/>
              <a:t>I Unidade</a:t>
            </a:r>
            <a:endParaRPr lang="pt-BR" dirty="0"/>
          </a:p>
          <a:p>
            <a:pPr lvl="1"/>
            <a:r>
              <a:rPr lang="pt-BR" sz="1800" dirty="0"/>
              <a:t>Trabalho escrito sobre os tipos de sondagens – Valor 3,0</a:t>
            </a:r>
          </a:p>
          <a:p>
            <a:pPr lvl="1"/>
            <a:r>
              <a:rPr lang="pt-BR" sz="1800" dirty="0"/>
              <a:t>Atividade avaliativa: Dimensionamento de uma fundação – Valor </a:t>
            </a:r>
            <a:r>
              <a:rPr lang="pt-BR" sz="1800" dirty="0" smtClean="0"/>
              <a:t>7,0 </a:t>
            </a:r>
            <a:endParaRPr lang="pt-BR" sz="1800" dirty="0"/>
          </a:p>
          <a:p>
            <a:pPr marL="114300" indent="0">
              <a:buNone/>
            </a:pPr>
            <a:r>
              <a:rPr lang="pt-BR" b="1" dirty="0"/>
              <a:t>II Unidade</a:t>
            </a:r>
            <a:endParaRPr lang="pt-BR" dirty="0"/>
          </a:p>
          <a:p>
            <a:pPr lvl="1"/>
            <a:r>
              <a:rPr lang="pt-BR" sz="1800" dirty="0"/>
              <a:t>Prova Escrita – Valor 10,0 </a:t>
            </a:r>
          </a:p>
          <a:p>
            <a:pPr lvl="1"/>
            <a:r>
              <a:rPr lang="pt-BR" sz="1800" dirty="0"/>
              <a:t>Data: 26/10</a:t>
            </a:r>
          </a:p>
          <a:p>
            <a:pPr lvl="1"/>
            <a:endParaRPr lang="pt-BR" sz="1800" dirty="0"/>
          </a:p>
          <a:p>
            <a:r>
              <a:rPr lang="pt-BR" b="1" dirty="0"/>
              <a:t>III Unidade </a:t>
            </a:r>
          </a:p>
          <a:p>
            <a:pPr lvl="1"/>
            <a:r>
              <a:rPr lang="pt-BR" sz="1800" dirty="0"/>
              <a:t>Prova Escrita – Valor 10,0</a:t>
            </a:r>
          </a:p>
          <a:p>
            <a:pPr lvl="1"/>
            <a:r>
              <a:rPr lang="pt-BR" sz="1800" dirty="0"/>
              <a:t>Data: 30/11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828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0"/>
            <a:ext cx="9692640" cy="1325562"/>
          </a:xfrm>
        </p:spPr>
        <p:txBody>
          <a:bodyPr/>
          <a:lstStyle/>
          <a:p>
            <a:r>
              <a:rPr lang="pt-BR" sz="4000" dirty="0"/>
              <a:t>Estudos </a:t>
            </a:r>
            <a:r>
              <a:rPr lang="pt-BR" sz="4000" dirty="0" err="1"/>
              <a:t>pré</a:t>
            </a:r>
            <a:r>
              <a:rPr lang="pt-BR" sz="4000" dirty="0"/>
              <a:t>-construtivos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200" dirty="0"/>
              <a:t>O que é Recalque?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1105105"/>
            <a:ext cx="2881114" cy="550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7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-243408"/>
            <a:ext cx="9692640" cy="1325562"/>
          </a:xfrm>
        </p:spPr>
        <p:txBody>
          <a:bodyPr>
            <a:normAutofit/>
          </a:bodyPr>
          <a:lstStyle/>
          <a:p>
            <a:r>
              <a:rPr lang="pt-BR" sz="3600" dirty="0"/>
              <a:t>Estudos </a:t>
            </a:r>
            <a:r>
              <a:rPr lang="pt-BR" sz="3600" dirty="0" err="1"/>
              <a:t>pré</a:t>
            </a:r>
            <a:r>
              <a:rPr lang="pt-BR" sz="3600" dirty="0"/>
              <a:t>-construtivos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360512"/>
            <a:ext cx="10585176" cy="48768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200" b="1" dirty="0"/>
              <a:t>Recalque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Desnivelamento de uma estrutura, piso ou terrapleno, devido à deformação do solo;</a:t>
            </a:r>
          </a:p>
          <a:p>
            <a:pPr algn="just"/>
            <a:r>
              <a:rPr lang="pt-BR" sz="2200" dirty="0"/>
              <a:t>O solo sofre deformação sob sua fundação</a:t>
            </a:r>
          </a:p>
          <a:p>
            <a:pPr lvl="1" algn="just"/>
            <a:r>
              <a:rPr lang="pt-BR" sz="2200" dirty="0"/>
              <a:t>Diminuição dos vazios: água e ar</a:t>
            </a:r>
          </a:p>
          <a:p>
            <a:pPr algn="just"/>
            <a:endParaRPr lang="pt-BR" sz="2200" dirty="0"/>
          </a:p>
          <a:p>
            <a:pPr algn="just"/>
            <a:endParaRPr lang="pt-BR" sz="2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614" y="4365104"/>
            <a:ext cx="590930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400" y="-942"/>
            <a:ext cx="9692640" cy="1325562"/>
          </a:xfrm>
        </p:spPr>
        <p:txBody>
          <a:bodyPr>
            <a:normAutofit/>
          </a:bodyPr>
          <a:lstStyle/>
          <a:p>
            <a:r>
              <a:rPr lang="pt-BR" sz="3600" dirty="0"/>
              <a:t>Estudos </a:t>
            </a:r>
            <a:r>
              <a:rPr lang="pt-BR" sz="3600" dirty="0" err="1"/>
              <a:t>pré</a:t>
            </a:r>
            <a:r>
              <a:rPr lang="pt-BR" sz="3600" dirty="0"/>
              <a:t>-construtivos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415" y="1844824"/>
            <a:ext cx="10318928" cy="4351337"/>
          </a:xfrm>
        </p:spPr>
        <p:txBody>
          <a:bodyPr>
            <a:normAutofit/>
          </a:bodyPr>
          <a:lstStyle/>
          <a:p>
            <a:pPr algn="just"/>
            <a:r>
              <a:rPr lang="pt-BR" sz="2200" dirty="0"/>
              <a:t>Todos os tipos de solos submetidos a uma carga sofrem recalques;</a:t>
            </a:r>
          </a:p>
          <a:p>
            <a:pPr lvl="1" algn="just"/>
            <a:r>
              <a:rPr lang="pt-BR" sz="2000" dirty="0"/>
              <a:t>Em maior ou menor grau, </a:t>
            </a:r>
            <a:r>
              <a:rPr lang="pt-BR" sz="2000" b="1" dirty="0"/>
              <a:t>depende das propriedades de cada tipo de solo</a:t>
            </a:r>
            <a:r>
              <a:rPr lang="pt-BR" sz="2000" dirty="0"/>
              <a:t> e da </a:t>
            </a:r>
            <a:r>
              <a:rPr lang="pt-BR" sz="2000" b="1" dirty="0"/>
              <a:t>intensidade do carregamento </a:t>
            </a:r>
            <a:r>
              <a:rPr lang="pt-BR" sz="2000" dirty="0"/>
              <a:t>(peso da construção);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Essa deformação cessa ou estabiliza após um período de tempo, a depender das características geotécnicas de cada tipo de solo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6ADDBCD-FDD9-4228-966E-00BE8F099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895" y="4257870"/>
            <a:ext cx="187642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6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416" y="34142"/>
            <a:ext cx="9692640" cy="1325562"/>
          </a:xfrm>
        </p:spPr>
        <p:txBody>
          <a:bodyPr>
            <a:normAutofit/>
          </a:bodyPr>
          <a:lstStyle/>
          <a:p>
            <a:r>
              <a:rPr lang="pt-BR" sz="3600" dirty="0"/>
              <a:t>Estudos </a:t>
            </a:r>
            <a:r>
              <a:rPr lang="pt-BR" sz="3600" dirty="0" err="1"/>
              <a:t>pré</a:t>
            </a:r>
            <a:r>
              <a:rPr lang="pt-BR" sz="3600" dirty="0"/>
              <a:t>-construtivos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9416" y="1988840"/>
            <a:ext cx="10225136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200" dirty="0"/>
              <a:t>Exemplos de recalques em solos: 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Arenosos</a:t>
            </a:r>
          </a:p>
          <a:p>
            <a:pPr lvl="1" algn="just"/>
            <a:r>
              <a:rPr lang="pt-BR" sz="2200" dirty="0"/>
              <a:t>Podem se estabilizar em poucas horas ou dias</a:t>
            </a:r>
          </a:p>
          <a:p>
            <a:pPr marL="274320" lvl="1" indent="0" algn="just">
              <a:buNone/>
            </a:pPr>
            <a:endParaRPr lang="pt-BR" sz="2200" dirty="0"/>
          </a:p>
          <a:p>
            <a:pPr algn="just"/>
            <a:r>
              <a:rPr lang="pt-BR" sz="2200" dirty="0"/>
              <a:t>Argilosos</a:t>
            </a:r>
          </a:p>
          <a:p>
            <a:pPr lvl="1" algn="just"/>
            <a:r>
              <a:rPr lang="pt-BR" sz="2200" dirty="0"/>
              <a:t>Tendem a estabilizar em um maior período de tempo</a:t>
            </a:r>
          </a:p>
          <a:p>
            <a:pPr lvl="1" algn="just"/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2328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7620000" cy="1143000"/>
          </a:xfrm>
        </p:spPr>
        <p:txBody>
          <a:bodyPr>
            <a:normAutofit/>
          </a:bodyPr>
          <a:lstStyle/>
          <a:p>
            <a:r>
              <a:rPr lang="pt-BR" sz="4000" dirty="0"/>
              <a:t>Estudos </a:t>
            </a:r>
            <a:r>
              <a:rPr lang="pt-BR" sz="4000" dirty="0" err="1"/>
              <a:t>pré</a:t>
            </a:r>
            <a:r>
              <a:rPr lang="pt-BR" sz="4000" dirty="0"/>
              <a:t>-construtivos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828800"/>
            <a:ext cx="9377856" cy="4351337"/>
          </a:xfrm>
        </p:spPr>
        <p:txBody>
          <a:bodyPr>
            <a:normAutofit/>
          </a:bodyPr>
          <a:lstStyle/>
          <a:p>
            <a:pPr algn="just"/>
            <a:r>
              <a:rPr lang="pt-BR" sz="2200" dirty="0"/>
              <a:t>O problema é o recalque diferencial</a:t>
            </a:r>
          </a:p>
          <a:p>
            <a:pPr algn="just"/>
            <a:endParaRPr lang="pt-BR" sz="2200" dirty="0"/>
          </a:p>
          <a:p>
            <a:pPr lvl="1" algn="just"/>
            <a:r>
              <a:rPr lang="pt-BR" sz="2000" dirty="0"/>
              <a:t>Qual a diferença entre as imagens abaixo?</a:t>
            </a:r>
          </a:p>
          <a:p>
            <a:pPr algn="just"/>
            <a:endParaRPr lang="pt-BR" sz="2200" dirty="0"/>
          </a:p>
          <a:p>
            <a:pPr algn="just"/>
            <a:endParaRPr lang="pt-BR" sz="2200" dirty="0"/>
          </a:p>
          <a:p>
            <a:pPr algn="just"/>
            <a:endParaRPr lang="pt-BR" sz="22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20F5BC9D-745B-49BB-A529-62B79DADB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980" y="3645024"/>
            <a:ext cx="56292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4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ibir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5728</TotalTime>
  <Words>643</Words>
  <Application>Microsoft Office PowerPoint</Application>
  <PresentationFormat>Widescreen</PresentationFormat>
  <Paragraphs>118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Schoolbook</vt:lpstr>
      <vt:lpstr>Open Sans</vt:lpstr>
      <vt:lpstr>Wingdings 2</vt:lpstr>
      <vt:lpstr>Exibir</vt:lpstr>
      <vt:lpstr>Faculdade de tecnologia e ciências da Bahia Curso: Engenharia Civil Disciplina: Fundações  </vt:lpstr>
      <vt:lpstr>Ementa</vt:lpstr>
      <vt:lpstr>Referência Básica</vt:lpstr>
      <vt:lpstr>Avaliação</vt:lpstr>
      <vt:lpstr>Estudos pré-construtivos</vt:lpstr>
      <vt:lpstr>Estudos pré-construtivos</vt:lpstr>
      <vt:lpstr>Estudos pré-construtivos</vt:lpstr>
      <vt:lpstr>Estudos pré-construtivos</vt:lpstr>
      <vt:lpstr>Estudos pré-construtivos</vt:lpstr>
      <vt:lpstr>Estudos pré-construtivos</vt:lpstr>
      <vt:lpstr>Estudos pré-construtivos</vt:lpstr>
      <vt:lpstr>Estudos pré-construtivos</vt:lpstr>
      <vt:lpstr>Apresentação do PowerPoint</vt:lpstr>
      <vt:lpstr>Estudos pré-construtivos</vt:lpstr>
      <vt:lpstr>Estudos pré-construtivos</vt:lpstr>
      <vt:lpstr>Estudos pré-construtivos</vt:lpstr>
      <vt:lpstr>Estudos pré-construtivos</vt:lpstr>
      <vt:lpstr>Estudos pré-construtivos</vt:lpstr>
      <vt:lpstr>Estudos pré-construtivos</vt:lpstr>
      <vt:lpstr>Estudos pré-construtivos</vt:lpstr>
      <vt:lpstr>Estudos pré-construtivos</vt:lpstr>
      <vt:lpstr>Estudos pré-construtivos</vt:lpstr>
      <vt:lpstr>Estudos pré-construtivos</vt:lpstr>
      <vt:lpstr>Estudos pré-construtivos</vt:lpstr>
      <vt:lpstr>Estudos pré-construtivos</vt:lpstr>
      <vt:lpstr>Estudos pré-construtivos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Juliane Santos Souza</dc:creator>
  <cp:lastModifiedBy>FATEC - PROFESSOR</cp:lastModifiedBy>
  <cp:revision>122</cp:revision>
  <dcterms:created xsi:type="dcterms:W3CDTF">2020-02-07T15:36:04Z</dcterms:created>
  <dcterms:modified xsi:type="dcterms:W3CDTF">2023-03-02T00:12:07Z</dcterms:modified>
</cp:coreProperties>
</file>