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317" r:id="rId3"/>
    <p:sldId id="275" r:id="rId4"/>
    <p:sldId id="318" r:id="rId5"/>
    <p:sldId id="282" r:id="rId6"/>
    <p:sldId id="316" r:id="rId7"/>
    <p:sldId id="283" r:id="rId8"/>
    <p:sldId id="307" r:id="rId9"/>
    <p:sldId id="285" r:id="rId10"/>
    <p:sldId id="286" r:id="rId11"/>
    <p:sldId id="287" r:id="rId12"/>
    <p:sldId id="30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DD32F-25D5-40A6-AE8F-7B45FC7479FB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065D8-06FB-4497-A813-4A2D9B10EA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04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065D8-06FB-4497-A813-4A2D9B10EAF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77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4287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365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20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82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626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00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23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15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49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44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1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32CC462-BEFE-41A9-AC54-95E8D54E8809}" type="datetimeFigureOut">
              <a:rPr lang="pt-BR" smtClean="0"/>
              <a:t>22/04/2023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3D98CA8-C85D-4F10-B8BF-B334FD9229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36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19736" y="-325933"/>
            <a:ext cx="6626696" cy="1927225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27648" y="3501008"/>
            <a:ext cx="7056784" cy="23762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5000" dirty="0">
                <a:solidFill>
                  <a:schemeClr val="tx2"/>
                </a:solidFill>
              </a:rPr>
              <a:t>Sapatas Associadas</a:t>
            </a:r>
          </a:p>
          <a:p>
            <a:pPr algn="ctr"/>
            <a:endParaRPr lang="pt-BR" dirty="0">
              <a:solidFill>
                <a:schemeClr val="tx2"/>
              </a:solidFill>
            </a:endParaRPr>
          </a:p>
          <a:p>
            <a:pPr algn="ctr"/>
            <a:endParaRPr lang="pt-BR" sz="1800" dirty="0">
              <a:solidFill>
                <a:schemeClr val="tx2"/>
              </a:solidFill>
            </a:endParaRPr>
          </a:p>
          <a:p>
            <a:pPr algn="r"/>
            <a:endParaRPr lang="pt-BR" sz="18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2400" dirty="0">
              <a:solidFill>
                <a:schemeClr val="tx2"/>
              </a:solidFill>
            </a:endParaRP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3326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1234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229600" cy="5784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Para encontrar o valor do lado “a” da sapata: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 x = 1,14 m</a:t>
            </a:r>
          </a:p>
          <a:p>
            <a:pPr marL="0" indent="0" algn="ctr">
              <a:buNone/>
            </a:pPr>
            <a:r>
              <a:rPr lang="pt-BR" dirty="0"/>
              <a:t>a = 2 x (0,3 + x)</a:t>
            </a:r>
          </a:p>
          <a:p>
            <a:pPr marL="0" indent="0" algn="ctr">
              <a:buNone/>
            </a:pPr>
            <a:r>
              <a:rPr lang="pt-BR" dirty="0"/>
              <a:t>a = 2 x (0,3 + 1,14)</a:t>
            </a:r>
          </a:p>
          <a:p>
            <a:pPr marL="0" indent="0" algn="ctr">
              <a:buNone/>
            </a:pPr>
            <a:r>
              <a:rPr lang="pt-BR" dirty="0"/>
              <a:t>a = 2,88 m =&gt; a = 2,90 m</a:t>
            </a:r>
          </a:p>
          <a:p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561" y="1412776"/>
            <a:ext cx="5478283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765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229600" cy="5784304"/>
          </a:xfrm>
        </p:spPr>
        <p:txBody>
          <a:bodyPr>
            <a:normAutofit/>
          </a:bodyPr>
          <a:lstStyle/>
          <a:p>
            <a:r>
              <a:rPr lang="pt-BR" dirty="0"/>
              <a:t>Para encontrar b: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a x b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2,90 m</a:t>
            </a:r>
          </a:p>
          <a:p>
            <a:pPr marL="0" indent="0" algn="ctr">
              <a:buNone/>
            </a:pPr>
            <a:r>
              <a:rPr lang="pt-BR" dirty="0"/>
              <a:t>b = 4,25 m</a:t>
            </a:r>
          </a:p>
        </p:txBody>
      </p:sp>
    </p:spTree>
    <p:extLst>
      <p:ext uri="{BB962C8B-B14F-4D97-AF65-F5344CB8AC3E}">
        <p14:creationId xmlns:p14="http://schemas.microsoft.com/office/powerpoint/2010/main" val="3918730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8B06A4-5FA4-4190-A7A5-F72E98160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20688"/>
            <a:ext cx="9082600" cy="5559449"/>
          </a:xfrm>
        </p:spPr>
        <p:txBody>
          <a:bodyPr/>
          <a:lstStyle/>
          <a:p>
            <a:endParaRPr lang="pt-BR" dirty="0"/>
          </a:p>
          <a:p>
            <a:r>
              <a:rPr lang="pt-BR" dirty="0"/>
              <a:t>Definindo um novo valor para “a”: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a’ = a + a/2</a:t>
            </a:r>
          </a:p>
          <a:p>
            <a:pPr marL="0" indent="0" algn="ctr">
              <a:buNone/>
            </a:pPr>
            <a:r>
              <a:rPr lang="pt-BR" dirty="0"/>
              <a:t>a’ = 2,90 + 2,90/2</a:t>
            </a:r>
          </a:p>
          <a:p>
            <a:pPr marL="0" indent="0" algn="ctr">
              <a:buNone/>
            </a:pPr>
            <a:r>
              <a:rPr lang="pt-BR" dirty="0"/>
              <a:t>a’ = ?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a’ x b’</a:t>
            </a:r>
          </a:p>
          <a:p>
            <a:pPr marL="0" indent="0" algn="ctr">
              <a:buNone/>
            </a:pPr>
            <a:r>
              <a:rPr lang="pt-BR" dirty="0"/>
              <a:t>12,25 = 4,35 x b’</a:t>
            </a:r>
          </a:p>
          <a:p>
            <a:pPr marL="0" indent="0" algn="ctr">
              <a:buNone/>
            </a:pPr>
            <a:r>
              <a:rPr lang="pt-BR" dirty="0"/>
              <a:t>b’ = 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3EE2F08-4A2F-4D87-A123-865460E05F69}"/>
              </a:ext>
            </a:extLst>
          </p:cNvPr>
          <p:cNvSpPr txBox="1"/>
          <p:nvPr/>
        </p:nvSpPr>
        <p:spPr>
          <a:xfrm>
            <a:off x="2750483" y="1916832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dirty="0"/>
              <a:t>a = 2,90 m</a:t>
            </a:r>
          </a:p>
        </p:txBody>
      </p:sp>
    </p:spTree>
    <p:extLst>
      <p:ext uri="{BB962C8B-B14F-4D97-AF65-F5344CB8AC3E}">
        <p14:creationId xmlns:p14="http://schemas.microsoft.com/office/powerpoint/2010/main" val="217481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799D1-7792-F1CC-D714-38917F5F3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Sapatas associadas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14E299-EE61-C7E2-B818-109EF6CD8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Projeto econômico → maior número possível de sapatas isoladas</a:t>
            </a:r>
          </a:p>
          <a:p>
            <a:endParaRPr lang="pt-BR" dirty="0"/>
          </a:p>
          <a:p>
            <a:r>
              <a:rPr lang="pt-BR" dirty="0"/>
              <a:t>Pilares próximos demais: sapatas isoladas de sobrepõem → sapata associada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24A1AAA-665D-15DC-5989-1D73D51E5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712" y="3234837"/>
            <a:ext cx="4752975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Sapatas associadas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2140903"/>
            <a:ext cx="9226616" cy="4351337"/>
          </a:xfrm>
        </p:spPr>
        <p:txBody>
          <a:bodyPr/>
          <a:lstStyle/>
          <a:p>
            <a:pPr algn="just"/>
            <a:r>
              <a:rPr lang="pt-BR" dirty="0"/>
              <a:t>No caso em que a proximidade entre 2 ou mais pilares é tal que, ao fazer sapatas isoladas elas se superponham, deve-se lançar mão de uma sapata associada ou viga de fundação.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É importante frisar que que para se obter um projeto econômico, deve ser feito o maior número possível de sapatas isoladas.</a:t>
            </a:r>
          </a:p>
        </p:txBody>
      </p:sp>
    </p:spTree>
    <p:extLst>
      <p:ext uri="{BB962C8B-B14F-4D97-AF65-F5344CB8AC3E}">
        <p14:creationId xmlns:p14="http://schemas.microsoft.com/office/powerpoint/2010/main" val="2642981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707104-297F-9B6A-707E-B99730E6A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Sapatas associadas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FB82CA-F578-BBA6-61AC-C616D9925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pilares com cargas diferentes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1711A11-160D-9BD8-6A49-3FC36534D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383" y="2852936"/>
            <a:ext cx="9756022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66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Dimensionar uma sapata associada para os pilares P1 e P2 indicados abaixo, sendo o</a:t>
                </a:r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0,3 MPa.</a:t>
                </a:r>
              </a:p>
              <a:p>
                <a:pPr marL="0" indent="0" algn="just">
                  <a:buNone/>
                </a:pPr>
                <a:r>
                  <a:rPr lang="pt-BR" dirty="0"/>
                  <a:t>P1 = P2= 20 x 40 cm</a:t>
                </a:r>
              </a:p>
              <a:p>
                <a:pPr marL="0" indent="0" algn="just">
                  <a:buNone/>
                </a:pPr>
                <a:r>
                  <a:rPr lang="pt-BR" dirty="0"/>
                  <a:t>P1 = 1500 KN</a:t>
                </a:r>
              </a:p>
              <a:p>
                <a:pPr marL="0" indent="0" algn="just">
                  <a:buNone/>
                </a:pPr>
                <a:r>
                  <a:rPr lang="pt-BR" dirty="0"/>
                  <a:t>P2 = 2000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67" t="-980" r="-56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633" y="3789041"/>
            <a:ext cx="4874042" cy="2239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803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B535070-B2C3-4A65-A8D0-3133B3AEBB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P1 = P2= 20 x 40 cm</a:t>
                </a:r>
              </a:p>
              <a:p>
                <a:pPr marL="0" indent="0" algn="just">
                  <a:buNone/>
                </a:pPr>
                <a:r>
                  <a:rPr lang="pt-BR" dirty="0"/>
                  <a:t>P1 = 1500 KN</a:t>
                </a:r>
              </a:p>
              <a:p>
                <a:pPr marL="0" indent="0" algn="just">
                  <a:buNone/>
                </a:pPr>
                <a:r>
                  <a:rPr lang="pt-BR" dirty="0"/>
                  <a:t>P2 = 2000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0,3 MPa.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dirty="0"/>
                  <a:t> =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a = ? </a:t>
                </a:r>
              </a:p>
              <a:p>
                <a:pPr marL="0" indent="0" algn="just">
                  <a:buNone/>
                </a:pPr>
                <a:r>
                  <a:rPr lang="pt-BR" dirty="0"/>
                  <a:t>b = ?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B535070-B2C3-4A65-A8D0-3133B3AEBB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  <a:blipFill>
                <a:blip r:embed="rId2"/>
                <a:stretch>
                  <a:fillRect l="-567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ED7FFCF-61E9-4DD4-8AA7-AFDF75ACA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654805"/>
            <a:ext cx="5568544" cy="2558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655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20688"/>
                <a:ext cx="8229600" cy="5856312"/>
              </a:xfrm>
            </p:spPr>
            <p:txBody>
              <a:bodyPr>
                <a:normAutofit/>
              </a:bodyPr>
              <a:lstStyle/>
              <a:p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Primeiro passo: </a:t>
                </a:r>
              </a:p>
              <a:p>
                <a:pPr lvl="1"/>
                <a:r>
                  <a:rPr lang="pt-BR" sz="1800" dirty="0">
                    <a:latin typeface="+mj-lt"/>
                    <a:cs typeface="Times New Roman" panose="02020603050405020304" pitchFamily="18" charset="0"/>
                  </a:rPr>
                  <a:t>Cálculo da área da base da sapata</a:t>
                </a:r>
              </a:p>
              <a:p>
                <a:pPr lvl="1"/>
                <a:r>
                  <a:rPr lang="pt-BR" sz="1800" dirty="0">
                    <a:latin typeface="+mj-lt"/>
                    <a:cs typeface="Times New Roman" panose="02020603050405020304" pitchFamily="18" charset="0"/>
                  </a:rPr>
                  <a:t>OBS: Considerar o peso próprio da sapata </a:t>
                </a:r>
              </a:p>
              <a:p>
                <a:pPr marL="0" indent="0" algn="ctr">
                  <a:buNone/>
                </a:pPr>
                <a:endParaRPr lang="pt-B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i="1">
                                <a:latin typeface="Cambria Math"/>
                              </a:rPr>
                              <m:t>𝑃</m:t>
                            </m:r>
                            <m:r>
                              <a:rPr lang="pt-BR" i="1">
                                <a:latin typeface="Cambria Math"/>
                              </a:rPr>
                              <m:t>1+</m:t>
                            </m:r>
                            <m:r>
                              <a:rPr lang="pt-BR" i="1">
                                <a:latin typeface="Cambria Math"/>
                              </a:rPr>
                              <m:t>𝑃</m:t>
                            </m:r>
                            <m:r>
                              <a:rPr lang="pt-BR" i="1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nor/>
                      </m:rPr>
                      <a:rPr lang="pt-BR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pt-BR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=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1500 </m:t>
                            </m:r>
                            <m:r>
                              <a:rPr lang="pt-BR" i="1">
                                <a:latin typeface="Cambria Math"/>
                              </a:rPr>
                              <m:t>+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2000</m:t>
                            </m:r>
                          </m:e>
                        </m:d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? m²</a:t>
                </a:r>
              </a:p>
              <a:p>
                <a:pPr marL="0" indent="0" algn="ctr">
                  <a:buNone/>
                </a:pPr>
                <a:endParaRPr lang="pt-B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20688"/>
                <a:ext cx="8229600" cy="5856312"/>
              </a:xfrm>
              <a:blipFill>
                <a:blip r:embed="rId2"/>
                <a:stretch>
                  <a:fillRect l="-148" t="-83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EDD1ECA-4E15-4AC3-8F0D-3969BD11E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56" y="3943201"/>
            <a:ext cx="5568544" cy="2558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707E6149-B07A-4E9E-A775-B95B73708AC8}"/>
                  </a:ext>
                </a:extLst>
              </p:cNvPr>
              <p:cNvSpPr txBox="1"/>
              <p:nvPr/>
            </p:nvSpPr>
            <p:spPr>
              <a:xfrm>
                <a:off x="5951984" y="4509120"/>
                <a:ext cx="61053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just">
                  <a:buNone/>
                </a:pPr>
                <a:r>
                  <a:rPr lang="pt-BR" dirty="0"/>
                  <a:t>P1 = P2= 20 x 40 cm</a:t>
                </a:r>
              </a:p>
              <a:p>
                <a:pPr marL="0" indent="0" algn="just">
                  <a:buNone/>
                </a:pPr>
                <a:r>
                  <a:rPr lang="pt-BR" dirty="0"/>
                  <a:t>P1 = 1500 KN</a:t>
                </a:r>
              </a:p>
              <a:p>
                <a:pPr marL="0" indent="0" algn="just">
                  <a:buNone/>
                </a:pPr>
                <a:r>
                  <a:rPr lang="pt-BR" dirty="0"/>
                  <a:t>P2 = 2000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0,3 MPa.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707E6149-B07A-4E9E-A775-B95B73708A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4509120"/>
                <a:ext cx="6105378" cy="1200329"/>
              </a:xfrm>
              <a:prstGeom prst="rect">
                <a:avLst/>
              </a:prstGeom>
              <a:blipFill>
                <a:blip r:embed="rId4"/>
                <a:stretch>
                  <a:fillRect l="-798" t="-3046" b="-710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490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E592A0B-594F-4FCA-B0E3-04409654ED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20688"/>
                <a:ext cx="8595360" cy="5559449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pt-BR" dirty="0"/>
                  <a:t>Encontrando o centro de carga (CC) da sapata, que é dado pela fórmula: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1+</m:t>
                        </m:r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𝐿</m:t>
                    </m:r>
                  </m:oMath>
                </a14:m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Onde L é a distância entre o CC dos dois pilares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E592A0B-594F-4FCA-B0E3-04409654ED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20688"/>
                <a:ext cx="8595360" cy="5559449"/>
              </a:xfrm>
              <a:blipFill>
                <a:blip r:embed="rId2"/>
                <a:stretch>
                  <a:fillRect l="-567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1D128E2A-4BAB-4761-925C-672B31388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2" y="3717032"/>
            <a:ext cx="4104456" cy="231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36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559496" y="860885"/>
                <a:ext cx="8229600" cy="5712296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Calculando o centro de carga da sapata: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1+</m:t>
                        </m:r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𝐿</m:t>
                    </m:r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latin typeface="Cambria Math"/>
                          </a:rPr>
                          <m:t>2</m:t>
                        </m:r>
                        <m:r>
                          <a:rPr lang="pt-BR" b="0" i="1" smtClean="0">
                            <a:latin typeface="Cambria Math"/>
                          </a:rPr>
                          <m:t>000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</m:t>
                        </m:r>
                        <m:r>
                          <a:rPr lang="pt-BR" b="0" i="1" smtClean="0">
                            <a:latin typeface="Cambria Math"/>
                          </a:rPr>
                          <m:t>500</m:t>
                        </m:r>
                        <m:r>
                          <a:rPr lang="pt-BR" i="1">
                            <a:latin typeface="Cambria Math"/>
                          </a:rPr>
                          <m:t>+2</m:t>
                        </m:r>
                        <m:r>
                          <a:rPr lang="pt-BR" b="0" i="1" smtClean="0">
                            <a:latin typeface="Cambria Math"/>
                          </a:rPr>
                          <m:t>000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2⇒</m:t>
                    </m:r>
                    <m:r>
                      <a:rPr lang="pt-BR" b="0" i="1" smtClean="0">
                        <a:latin typeface="Cambria Math"/>
                      </a:rPr>
                      <m:t>𝑥</m:t>
                    </m:r>
                    <m:r>
                      <a:rPr lang="pt-BR" b="0" i="1" smtClean="0">
                        <a:latin typeface="Cambria Math"/>
                      </a:rPr>
                      <m:t>=?</m:t>
                    </m:r>
                  </m:oMath>
                </a14:m>
                <a:r>
                  <a:rPr lang="pt-BR" dirty="0"/>
                  <a:t> m</a:t>
                </a:r>
              </a:p>
              <a:p>
                <a:pPr marL="0" indent="0">
                  <a:buNone/>
                </a:pPr>
                <a:r>
                  <a:rPr lang="pt-BR" dirty="0"/>
                  <a:t> </a:t>
                </a:r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59496" y="860885"/>
                <a:ext cx="8229600" cy="5712296"/>
              </a:xfrm>
              <a:blipFill>
                <a:blip r:embed="rId2"/>
                <a:stretch>
                  <a:fillRect l="-148" t="-74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2375184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7515</TotalTime>
  <Words>394</Words>
  <Application>Microsoft Office PowerPoint</Application>
  <PresentationFormat>Widescreen</PresentationFormat>
  <Paragraphs>91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Century Schoolbook</vt:lpstr>
      <vt:lpstr>Times New Roman</vt:lpstr>
      <vt:lpstr>Wingdings 2</vt:lpstr>
      <vt:lpstr>Exibir</vt:lpstr>
      <vt:lpstr>Faculdade de tecnologia e ciências da Bahia Curso: Engenharia Civil Disciplina: Fundações</vt:lpstr>
      <vt:lpstr>Sapatas associadas</vt:lpstr>
      <vt:lpstr>Sapatas associadas </vt:lpstr>
      <vt:lpstr>Sapatas associadas </vt:lpstr>
      <vt:lpstr>Exemplo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137</cp:revision>
  <dcterms:created xsi:type="dcterms:W3CDTF">2020-04-07T03:58:00Z</dcterms:created>
  <dcterms:modified xsi:type="dcterms:W3CDTF">2023-04-22T22:25:35Z</dcterms:modified>
</cp:coreProperties>
</file>