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97" r:id="rId3"/>
    <p:sldId id="306" r:id="rId4"/>
    <p:sldId id="298" r:id="rId5"/>
    <p:sldId id="300" r:id="rId6"/>
    <p:sldId id="301" r:id="rId7"/>
    <p:sldId id="302" r:id="rId8"/>
    <p:sldId id="303" r:id="rId9"/>
    <p:sldId id="304" r:id="rId10"/>
    <p:sldId id="307" r:id="rId11"/>
    <p:sldId id="305" r:id="rId12"/>
    <p:sldId id="310" r:id="rId13"/>
    <p:sldId id="311" r:id="rId14"/>
    <p:sldId id="312" r:id="rId15"/>
    <p:sldId id="313" r:id="rId16"/>
    <p:sldId id="31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908DC-77A5-489D-A101-39D58F2A0AE0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6345C-0CB5-4960-9D46-74CB3F71E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93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8417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03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02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369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946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67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990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15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32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98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57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FD4F649-15ED-4563-828C-C74A0C4DAE5A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83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39816" y="-414933"/>
            <a:ext cx="6534858" cy="1927225"/>
          </a:xfrm>
        </p:spPr>
        <p:txBody>
          <a:bodyPr>
            <a:normAutofit/>
          </a:bodyPr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36676" y="3422144"/>
            <a:ext cx="7918648" cy="2804120"/>
          </a:xfrm>
        </p:spPr>
        <p:txBody>
          <a:bodyPr>
            <a:normAutofit/>
          </a:bodyPr>
          <a:lstStyle/>
          <a:p>
            <a:pPr algn="ctr"/>
            <a:r>
              <a:rPr lang="pt-BR" sz="3500" dirty="0">
                <a:solidFill>
                  <a:schemeClr val="tx2">
                    <a:lumMod val="75000"/>
                  </a:schemeClr>
                </a:solidFill>
              </a:rPr>
              <a:t>Exercícios </a:t>
            </a:r>
          </a:p>
          <a:p>
            <a:pPr algn="ctr"/>
            <a:endParaRPr lang="pt-BR" sz="3500" dirty="0"/>
          </a:p>
          <a:p>
            <a:pPr algn="ctr"/>
            <a:r>
              <a:rPr lang="pt-BR" sz="3500" dirty="0"/>
              <a:t>				  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110" y="332656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490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DC73956-F334-4AF6-BFFA-87EF24C47D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9514648" cy="5487441"/>
              </a:xfrm>
            </p:spPr>
            <p:txBody>
              <a:bodyPr/>
              <a:lstStyle/>
              <a:p>
                <a:r>
                  <a:rPr lang="pt-BR" dirty="0"/>
                  <a:t>Cálculo da armadura</a:t>
                </a:r>
              </a:p>
              <a:p>
                <a:endParaRPr lang="pt-BR" dirty="0"/>
              </a:p>
              <a:p>
                <a:r>
                  <a:rPr lang="pt-BR" sz="1800" dirty="0"/>
                  <a:t>nØ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sz="1800" dirty="0"/>
                          <m:t>As</m:t>
                        </m:r>
                      </m:num>
                      <m:den>
                        <m:r>
                          <a:rPr lang="el-GR" sz="18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BR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pt-BR" sz="1800" dirty="0"/>
                                  <m:t>Ø</m:t>
                                </m:r>
                              </m:e>
                              <m:sup>
                                <m:r>
                                  <a:rPr lang="pt-BR" sz="1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dirty="0"/>
                  <a:t> =&gt; nØ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b="0" i="0" dirty="0" smtClean="0"/>
                          <m:t>11,66 </m:t>
                        </m:r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  <m:sSup>
                          <m:sSupPr>
                            <m:ctrlP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1,25</m:t>
                                </m:r>
                              </m:e>
                              <m:sup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dirty="0"/>
                  <a:t> = ? barras =&gt;</a:t>
                </a:r>
              </a:p>
              <a:p>
                <a:endParaRPr lang="pt-BR" sz="1800" dirty="0"/>
              </a:p>
              <a:p>
                <a:r>
                  <a:rPr lang="pt-BR" sz="1800" dirty="0"/>
                  <a:t>Ø = 12,5 mm = 1,25 cm</a:t>
                </a:r>
                <a:endParaRPr lang="pt-BR" dirty="0"/>
              </a:p>
              <a:p>
                <a:r>
                  <a:rPr lang="pt-BR" sz="1800" dirty="0"/>
                  <a:t>Onde: </a:t>
                </a:r>
              </a:p>
              <a:p>
                <a:r>
                  <a:rPr lang="pt-BR" sz="1800" dirty="0" err="1"/>
                  <a:t>nØ</a:t>
                </a:r>
                <a:r>
                  <a:rPr lang="pt-BR" dirty="0"/>
                  <a:t> = número de barras</a:t>
                </a:r>
                <a:endParaRPr lang="pt-BR" sz="1800" dirty="0"/>
              </a:p>
              <a:p>
                <a:r>
                  <a:rPr lang="pt-BR" sz="1800" dirty="0"/>
                  <a:t>Ø é o diâmetro da barra de aço</a:t>
                </a:r>
              </a:p>
              <a:p>
                <a:endParaRPr lang="pt-BR" dirty="0"/>
              </a:p>
              <a:p>
                <a:endParaRPr lang="pt-BR" sz="1800" dirty="0"/>
              </a:p>
              <a:p>
                <a:endParaRPr lang="pt-BR" dirty="0"/>
              </a:p>
              <a:p>
                <a:endParaRPr lang="pt-BR" sz="1800" dirty="0"/>
              </a:p>
              <a:p>
                <a:endParaRPr lang="pt-BR" sz="1800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DC73956-F334-4AF6-BFFA-87EF24C47D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9514648" cy="5487441"/>
              </a:xfrm>
              <a:blipFill>
                <a:blip r:embed="rId2"/>
                <a:stretch>
                  <a:fillRect l="-128" t="-8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4043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13E68CA-7252-4D4B-B026-2153AF0BE1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908721"/>
                <a:ext cx="6937964" cy="5271420"/>
              </a:xfrm>
            </p:spPr>
            <p:txBody>
              <a:bodyPr/>
              <a:lstStyle/>
              <a:p>
                <a:r>
                  <a:rPr lang="pt-BR" dirty="0"/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𝑎</m:t>
                        </m:r>
                        <m:r>
                          <a:rPr lang="pt-BR" i="1">
                            <a:latin typeface="Cambria Math"/>
                          </a:rPr>
                          <m:t> −10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𝑛</m:t>
                        </m:r>
                        <m:r>
                          <m:rPr>
                            <m:nor/>
                          </m:rPr>
                          <a:rPr lang="pt-BR" dirty="0"/>
                          <m:t>Ø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190</m:t>
                        </m:r>
                        <m:r>
                          <a:rPr lang="pt-BR" i="1"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? cm</a:t>
                </a:r>
              </a:p>
              <a:p>
                <a:endParaRPr lang="pt-BR" dirty="0"/>
              </a:p>
              <a:p>
                <a:r>
                  <a:rPr lang="pt-BR" dirty="0"/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i="1">
                            <a:latin typeface="Cambria Math"/>
                          </a:rPr>
                          <m:t> −10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𝑛</m:t>
                        </m:r>
                        <m:r>
                          <m:rPr>
                            <m:nor/>
                          </m:rPr>
                          <a:rPr lang="pt-BR" dirty="0"/>
                          <m:t>Ø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175</m:t>
                        </m:r>
                        <m:r>
                          <a:rPr lang="pt-BR" i="1"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10  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? cm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13E68CA-7252-4D4B-B026-2153AF0BE1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908721"/>
                <a:ext cx="6937964" cy="5271420"/>
              </a:xfrm>
              <a:blipFill>
                <a:blip r:embed="rId2"/>
                <a:stretch>
                  <a:fillRect l="-17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B0CBA674-6C4E-4A95-A711-859D1F1D0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660" y="3037210"/>
            <a:ext cx="367665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BC5970B6-4D7D-47B7-AD47-55388D256666}"/>
              </a:ext>
            </a:extLst>
          </p:cNvPr>
          <p:cNvSpPr txBox="1"/>
          <p:nvPr/>
        </p:nvSpPr>
        <p:spPr>
          <a:xfrm>
            <a:off x="5663952" y="5085184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h0 = 1/3 x h</a:t>
            </a:r>
          </a:p>
        </p:txBody>
      </p:sp>
    </p:spTree>
    <p:extLst>
      <p:ext uri="{BB962C8B-B14F-4D97-AF65-F5344CB8AC3E}">
        <p14:creationId xmlns:p14="http://schemas.microsoft.com/office/powerpoint/2010/main" val="259317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80657C-D88D-4546-A202-F0B02FA3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20919A5-C4CC-4DF5-AF1F-81ECD31D019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r>
                  <a:rPr lang="pt-BR" dirty="0"/>
                  <a:t>Projetar uma sapata associada para dois pilares, sendo: P1 = 1700 </a:t>
                </a:r>
                <a:r>
                  <a:rPr lang="pt-BR" dirty="0" err="1"/>
                  <a:t>kN</a:t>
                </a:r>
                <a:r>
                  <a:rPr lang="pt-BR" dirty="0"/>
                  <a:t>, P2 = 1900 </a:t>
                </a:r>
                <a:r>
                  <a:rPr lang="pt-BR" dirty="0" err="1"/>
                  <a:t>kN</a:t>
                </a:r>
                <a:r>
                  <a:rPr lang="pt-BR" dirty="0"/>
                  <a:t>. Considerar 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 = 0,4 MPa.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20919A5-C4CC-4DF5-AF1F-81ECD31D01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126" t="-98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69EADCDF-2A7D-4D15-8B37-0E918C180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656" y="2852936"/>
            <a:ext cx="5217161" cy="28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900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178285-39BE-4472-A16A-DE9E66C50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92696"/>
            <a:ext cx="9514648" cy="5487441"/>
          </a:xfrm>
        </p:spPr>
        <p:txBody>
          <a:bodyPr/>
          <a:lstStyle/>
          <a:p>
            <a:r>
              <a:rPr lang="pt-BR" sz="1800" dirty="0">
                <a:latin typeface="+mj-lt"/>
                <a:cs typeface="Times New Roman" panose="02020603050405020304" pitchFamily="18" charset="0"/>
              </a:rPr>
              <a:t>Cálculo da área da base da sapata</a:t>
            </a:r>
          </a:p>
          <a:p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A4038DCC-FFB2-4F58-8CA3-3364B22DE01B}"/>
                  </a:ext>
                </a:extLst>
              </p:cNvPr>
              <p:cNvSpPr txBox="1"/>
              <p:nvPr/>
            </p:nvSpPr>
            <p:spPr>
              <a:xfrm>
                <a:off x="3043311" y="2060848"/>
                <a:ext cx="6105378" cy="1312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i="1">
                                <a:latin typeface="Cambria Math"/>
                              </a:rPr>
                              <m:t>𝑃</m:t>
                            </m:r>
                            <m:r>
                              <a:rPr lang="pt-BR" i="1">
                                <a:latin typeface="Cambria Math"/>
                              </a:rPr>
                              <m:t>1+</m:t>
                            </m:r>
                            <m:r>
                              <a:rPr lang="pt-BR" i="1">
                                <a:latin typeface="Cambria Math"/>
                              </a:rPr>
                              <m:t>𝑃</m:t>
                            </m:r>
                            <m:r>
                              <a:rPr lang="pt-BR" i="1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1,05</m:t>
                        </m:r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pt-BR" dirty="0">
                  <a:latin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pt-B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1700 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+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1900</m:t>
                            </m:r>
                          </m:e>
                        </m:d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1,05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400  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=&gt; A = 9,45 m² 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A4038DCC-FFB2-4F58-8CA3-3364B22DE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311" y="2060848"/>
                <a:ext cx="6105378" cy="13125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601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B776C6-8A04-40CF-BBB7-225DD1E25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20688"/>
            <a:ext cx="8595360" cy="5559449"/>
          </a:xfrm>
        </p:spPr>
        <p:txBody>
          <a:bodyPr/>
          <a:lstStyle/>
          <a:p>
            <a:r>
              <a:rPr lang="pt-BR" dirty="0"/>
              <a:t>centro de carga (CC) da sapata</a:t>
            </a:r>
          </a:p>
          <a:p>
            <a:endParaRPr lang="pt-BR" dirty="0"/>
          </a:p>
          <a:p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AEEB0C88-93B5-49C7-BF65-318CC2BA07CC}"/>
                  </a:ext>
                </a:extLst>
              </p:cNvPr>
              <p:cNvSpPr txBox="1"/>
              <p:nvPr/>
            </p:nvSpPr>
            <p:spPr>
              <a:xfrm>
                <a:off x="2711624" y="2132856"/>
                <a:ext cx="6105378" cy="17341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r>
                  <a:rPr lang="pt-BR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smtClean="0">
                            <a:latin typeface="Cambria Math"/>
                          </a:rPr>
                          <m:t>𝑃</m:t>
                        </m:r>
                        <m:r>
                          <a:rPr lang="pt-BR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1+</m:t>
                        </m:r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𝐿</m:t>
                    </m:r>
                  </m:oMath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algn="ctr"/>
                <a:r>
                  <a:rPr lang="pt-BR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1900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1700</m:t>
                        </m:r>
                        <m:r>
                          <a:rPr lang="pt-BR" i="1">
                            <a:latin typeface="Cambria Math"/>
                          </a:rPr>
                          <m:t>+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1900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6,10⇒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=3,22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</m:oMath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AEEB0C88-93B5-49C7-BF65-318CC2BA07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624" y="2132856"/>
                <a:ext cx="6105378" cy="17341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7173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22847F-C2F0-4CF9-A435-30B0ECD26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476672"/>
            <a:ext cx="9442640" cy="5703465"/>
          </a:xfrm>
        </p:spPr>
        <p:txBody>
          <a:bodyPr/>
          <a:lstStyle/>
          <a:p>
            <a:r>
              <a:rPr lang="pt-BR" dirty="0"/>
              <a:t>Para encontrar o valor do lado “a” da sapata: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6EB1550-4448-49B0-BB9C-7006D319C6C7}"/>
              </a:ext>
            </a:extLst>
          </p:cNvPr>
          <p:cNvSpPr txBox="1"/>
          <p:nvPr/>
        </p:nvSpPr>
        <p:spPr>
          <a:xfrm>
            <a:off x="3043311" y="2132856"/>
            <a:ext cx="6105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Comprimento da sapata: a = 2 (0,175 + x)</a:t>
            </a:r>
          </a:p>
          <a:p>
            <a:pPr algn="ctr"/>
            <a:r>
              <a:rPr lang="pt-BR" dirty="0"/>
              <a:t>a = 2 (0,175 + 3,22) = 6,79 m =&gt; a = 6,80 m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8E28316-C705-4B9E-B658-3B6F8032E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467" y="3554386"/>
            <a:ext cx="5217161" cy="2819375"/>
          </a:xfrm>
          <a:prstGeom prst="rect">
            <a:avLst/>
          </a:prstGeom>
        </p:spPr>
      </p:pic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4BA02169-4276-4CC7-B790-CEA094D12CC1}"/>
              </a:ext>
            </a:extLst>
          </p:cNvPr>
          <p:cNvCxnSpPr>
            <a:cxnSpLocks/>
          </p:cNvCxnSpPr>
          <p:nvPr/>
        </p:nvCxnSpPr>
        <p:spPr>
          <a:xfrm>
            <a:off x="3719736" y="5013176"/>
            <a:ext cx="3384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74F7E381-2B4E-4EF4-9EE7-DADDBA378E48}"/>
              </a:ext>
            </a:extLst>
          </p:cNvPr>
          <p:cNvCxnSpPr/>
          <p:nvPr/>
        </p:nvCxnSpPr>
        <p:spPr>
          <a:xfrm>
            <a:off x="5663952" y="4077072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A4196E7-EBCB-44E7-8808-86B76640501B}"/>
              </a:ext>
            </a:extLst>
          </p:cNvPr>
          <p:cNvSpPr txBox="1"/>
          <p:nvPr/>
        </p:nvSpPr>
        <p:spPr>
          <a:xfrm>
            <a:off x="4525954" y="464384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3,22 m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8BC23EB-CE45-4B20-BEA6-E967571C3ED7}"/>
              </a:ext>
            </a:extLst>
          </p:cNvPr>
          <p:cNvSpPr txBox="1"/>
          <p:nvPr/>
        </p:nvSpPr>
        <p:spPr>
          <a:xfrm>
            <a:off x="5610119" y="464384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CG</a:t>
            </a:r>
          </a:p>
        </p:txBody>
      </p:sp>
    </p:spTree>
    <p:extLst>
      <p:ext uri="{BB962C8B-B14F-4D97-AF65-F5344CB8AC3E}">
        <p14:creationId xmlns:p14="http://schemas.microsoft.com/office/powerpoint/2010/main" val="3443909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05F5AE-D6AA-4455-BE37-F8DF5AA08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20688"/>
            <a:ext cx="9586656" cy="5559449"/>
          </a:xfrm>
        </p:spPr>
        <p:txBody>
          <a:bodyPr/>
          <a:lstStyle/>
          <a:p>
            <a:r>
              <a:rPr lang="pt-BR" dirty="0"/>
              <a:t>Para encontrar b:</a:t>
            </a:r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= a x b</a:t>
            </a:r>
          </a:p>
          <a:p>
            <a:pPr marL="0" indent="0" algn="ctr">
              <a:buNone/>
            </a:pPr>
            <a:r>
              <a:rPr lang="pt-BR" dirty="0"/>
              <a:t>9,45 = 6,80 x b</a:t>
            </a:r>
          </a:p>
          <a:p>
            <a:pPr marL="0" indent="0" algn="ctr">
              <a:buNone/>
            </a:pPr>
            <a:r>
              <a:rPr lang="pt-BR" dirty="0"/>
              <a:t>b = 1,39 m =&gt; b = 1,40 m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BC080AB-B3EF-48F9-A6D5-1412FC0BB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688" y="3717032"/>
            <a:ext cx="5217161" cy="281937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2962706-00EE-4AC2-BCEB-904B1DA6E386}"/>
              </a:ext>
            </a:extLst>
          </p:cNvPr>
          <p:cNvSpPr txBox="1"/>
          <p:nvPr/>
        </p:nvSpPr>
        <p:spPr>
          <a:xfrm>
            <a:off x="5375920" y="6488668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 = 6,80 m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5E7C8E8-499D-4CCD-8FC4-8BF9D27CD365}"/>
              </a:ext>
            </a:extLst>
          </p:cNvPr>
          <p:cNvSpPr txBox="1"/>
          <p:nvPr/>
        </p:nvSpPr>
        <p:spPr>
          <a:xfrm>
            <a:off x="8400256" y="5229200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b = 1,40 m</a:t>
            </a:r>
          </a:p>
        </p:txBody>
      </p:sp>
    </p:spTree>
    <p:extLst>
      <p:ext uri="{BB962C8B-B14F-4D97-AF65-F5344CB8AC3E}">
        <p14:creationId xmlns:p14="http://schemas.microsoft.com/office/powerpoint/2010/main" val="2285750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3EB55-346E-4CDD-9BAD-1034507F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3F3ED8-6FC3-4E5D-958B-F74EFC405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294" y="1903853"/>
            <a:ext cx="9454218" cy="4351337"/>
          </a:xfrm>
        </p:spPr>
        <p:txBody>
          <a:bodyPr/>
          <a:lstStyle/>
          <a:p>
            <a:pPr algn="just"/>
            <a:r>
              <a:rPr lang="pt-BR" dirty="0"/>
              <a:t>Calcular a armação para a sapata que serve de apoio a um pilar, com lado de (0,40x0,25) m e carga de 920 </a:t>
            </a:r>
            <a:r>
              <a:rPr lang="pt-BR" dirty="0" err="1"/>
              <a:t>kN</a:t>
            </a:r>
            <a:r>
              <a:rPr lang="pt-BR" dirty="0"/>
              <a:t>. Adotar aço CA 50 e </a:t>
            </a:r>
            <a:r>
              <a:rPr lang="pt-BR" i="1" dirty="0" err="1"/>
              <a:t>fck</a:t>
            </a:r>
            <a:r>
              <a:rPr lang="pt-BR" i="1" dirty="0"/>
              <a:t> </a:t>
            </a:r>
            <a:r>
              <a:rPr lang="pt-BR" dirty="0"/>
              <a:t>= 20 MPa . Para o pilar foi adotado uma armadura de Ø = 12,5 mm.</a:t>
            </a:r>
          </a:p>
          <a:p>
            <a:pPr algn="just"/>
            <a:r>
              <a:rPr lang="pt-BR" dirty="0">
                <a:latin typeface="+mj-lt"/>
              </a:rPr>
              <a:t>A tensão admissível do solo é igual a 0,4 Mpa.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144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8C9ABE-EB29-4159-B050-2AE889A61F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</p:spPr>
            <p:txBody>
              <a:bodyPr>
                <a:normAutofit/>
              </a:bodyPr>
              <a:lstStyle/>
              <a:p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1,05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 (m²) =  3,22 m²</a:t>
                </a:r>
              </a:p>
              <a:p>
                <a:endParaRPr lang="pt-BR" dirty="0"/>
              </a:p>
              <a:p>
                <a:r>
                  <a:rPr lang="pt-BR" dirty="0"/>
                  <a:t>a = ?</a:t>
                </a:r>
              </a:p>
              <a:p>
                <a:r>
                  <a:rPr lang="pt-BR" dirty="0"/>
                  <a:t>b = ?</a:t>
                </a:r>
              </a:p>
              <a:p>
                <a:r>
                  <a:rPr lang="pt-BR" dirty="0"/>
                  <a:t>Onde: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𝑚𝑎𝑖𝑜𝑟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𝑑𝑖𝑚𝑒𝑛𝑠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𝑝𝑖𝑙𝑎𝑟</m:t>
                    </m:r>
                  </m:oMath>
                </a14:m>
                <a:r>
                  <a:rPr lang="pt-BR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𝑚𝑒𝑛𝑜𝑟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𝑑𝑖𝑚𝑒𝑛𝑠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𝑝𝑖𝑙𝑎𝑟</m:t>
                    </m:r>
                  </m:oMath>
                </a14:m>
                <a:endParaRPr lang="pt-BR" b="0" dirty="0"/>
              </a:p>
              <a:p>
                <a:r>
                  <a:rPr lang="pt-BR" dirty="0"/>
                  <a:t>b = menor dimensão da sapata</a:t>
                </a:r>
              </a:p>
              <a:p>
                <a:r>
                  <a:rPr lang="pt-BR" dirty="0"/>
                  <a:t>A = área da sapata</a:t>
                </a: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8C9ABE-EB29-4159-B050-2AE889A61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2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C38E63B1-B5D6-4F76-ABFF-81F1A7ECD7BE}"/>
                  </a:ext>
                </a:extLst>
              </p:cNvPr>
              <p:cNvSpPr/>
              <p:nvPr/>
            </p:nvSpPr>
            <p:spPr>
              <a:xfrm>
                <a:off x="3780782" y="924141"/>
                <a:ext cx="4722831" cy="718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2000" i="1" smtClean="0">
                        <a:latin typeface="Cambria Math"/>
                      </a:rPr>
                      <m:t>𝑑</m:t>
                    </m:r>
                    <m:r>
                      <a:rPr lang="pt-BR" sz="2000" i="1" smtClean="0">
                        <a:latin typeface="Cambria Math"/>
                      </a:rPr>
                      <m:t> ≥</m:t>
                    </m:r>
                  </m:oMath>
                </a14:m>
                <a:r>
                  <a:rPr lang="pt-BR" sz="2000" dirty="0"/>
                  <a:t> 1,44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i="1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sz="2000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pt-BR" sz="2000" i="1">
                                    <a:latin typeface="Cambria Math"/>
                                  </a:rPr>
                                  <m:t>𝑎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pt-BR" sz="2000" i="1">
                        <a:latin typeface="Cambria Math"/>
                      </a:rPr>
                      <m:t>, </m:t>
                    </m:r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BR" sz="2000" i="1">
                        <a:latin typeface="Cambria Math"/>
                      </a:rPr>
                      <m:t>𝑒𝑚</m:t>
                    </m:r>
                    <m:r>
                      <a:rPr lang="pt-BR" sz="2000" i="1">
                        <a:latin typeface="Cambria Math"/>
                      </a:rPr>
                      <m:t> </m:t>
                    </m:r>
                    <m:r>
                      <a:rPr lang="pt-BR" sz="2000" i="1">
                        <a:latin typeface="Cambria Math"/>
                      </a:rPr>
                      <m:t>𝑞𝑢𝑒</m:t>
                    </m:r>
                    <m:r>
                      <a:rPr lang="pt-BR" sz="20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pt-BR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=0,85 </m:t>
                    </m:r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pt-BR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1,96</m:t>
                        </m:r>
                      </m:den>
                    </m:f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pt-BR" sz="2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C38E63B1-B5D6-4F76-ABFF-81F1A7ECD7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782" y="924141"/>
                <a:ext cx="4722831" cy="7186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97EBE8BA-AAF2-4A2A-BB73-20193B0663AF}"/>
                  </a:ext>
                </a:extLst>
              </p:cNvPr>
              <p:cNvSpPr txBox="1"/>
              <p:nvPr/>
            </p:nvSpPr>
            <p:spPr>
              <a:xfrm>
                <a:off x="2639616" y="2195034"/>
                <a:ext cx="7344816" cy="8151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pt-BR" i="1">
                        <a:latin typeface="Cambria Math"/>
                      </a:rPr>
                      <m:t>=0,85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10³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1,96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pt-BR" dirty="0"/>
                  <a:t> kN/m²</a:t>
                </a:r>
              </a:p>
              <a:p>
                <a:pPr algn="ctr"/>
                <a:r>
                  <a:rPr lang="pt-BR" sz="1600" dirty="0"/>
                  <a:t>Multiplicou por 10³ para transformar de MPa para </a:t>
                </a:r>
                <a:r>
                  <a:rPr lang="pt-BR" sz="1600" dirty="0" err="1"/>
                  <a:t>kN</a:t>
                </a:r>
                <a:r>
                  <a:rPr lang="pt-BR" sz="1600" dirty="0"/>
                  <a:t>/m²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97EBE8BA-AAF2-4A2A-BB73-20193B0663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616" y="2195034"/>
                <a:ext cx="7344816" cy="815160"/>
              </a:xfrm>
              <a:prstGeom prst="rect">
                <a:avLst/>
              </a:prstGeom>
              <a:blipFill>
                <a:blip r:embed="rId3"/>
                <a:stretch>
                  <a:fillRect b="-447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A742D6E6-69B4-42B4-A039-879BEEBB0872}"/>
                  </a:ext>
                </a:extLst>
              </p:cNvPr>
              <p:cNvSpPr txBox="1"/>
              <p:nvPr/>
            </p:nvSpPr>
            <p:spPr>
              <a:xfrm>
                <a:off x="3786575" y="3276263"/>
                <a:ext cx="4572000" cy="12100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pt-BR" i="1" smtClean="0">
                        <a:latin typeface="Cambria Math"/>
                      </a:rPr>
                      <m:t>𝑑</m:t>
                    </m:r>
                    <m:r>
                      <a:rPr lang="pt-BR" i="1" smtClean="0">
                        <a:latin typeface="Cambria Math"/>
                      </a:rPr>
                      <m:t> ≥</m:t>
                    </m:r>
                  </m:oMath>
                </a14:m>
                <a:r>
                  <a:rPr lang="pt-BR" dirty="0"/>
                  <a:t> 1,44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920</m:t>
                            </m:r>
                            <m:r>
                              <a:rPr lang="pt-BR" i="1">
                                <a:latin typeface="Cambria Math"/>
                              </a:rPr>
                              <m:t> </m:t>
                            </m:r>
                            <m:r>
                              <a:rPr lang="pt-BR" i="1">
                                <a:latin typeface="Cambria Math"/>
                              </a:rPr>
                              <m:t>𝑘𝑁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pt-BR" i="1">
                                    <a:latin typeface="Cambria Math"/>
                                  </a:rPr>
                                  <m:t>𝑎</m:t>
                                </m:r>
                              </m:sub>
                            </m:sSub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𝑘𝑁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²</m:t>
                            </m:r>
                          </m:den>
                        </m:f>
                        <m:r>
                          <a:rPr lang="pt-BR" i="1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pt-BR" i="1">
                        <a:latin typeface="Cambria Math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?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pt-BR" dirty="0"/>
              </a:p>
              <a:p>
                <a:pPr algn="ctr"/>
                <a:endParaRPr lang="pt-BR" dirty="0">
                  <a:solidFill>
                    <a:srgbClr val="FF0000"/>
                  </a:solidFill>
                  <a:latin typeface="Cambria Math"/>
                </a:endParaRPr>
              </a:p>
              <a:p>
                <a:pPr algn="ctr"/>
                <a:r>
                  <a:rPr lang="pt-BR" dirty="0">
                    <a:latin typeface="Cambria Math"/>
                  </a:rPr>
                  <a:t>Adota d </a:t>
                </a:r>
                <a14:m>
                  <m:oMath xmlns:m="http://schemas.openxmlformats.org/officeDocument/2006/math"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BR" dirty="0">
                    <a:latin typeface="Cambria Math"/>
                  </a:rPr>
                  <a:t> ? m</a:t>
                </a:r>
              </a:p>
            </p:txBody>
          </p:sp>
        </mc:Choice>
        <mc:Fallback xmlns="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A742D6E6-69B4-42B4-A039-879BEEBB08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575" y="3276263"/>
                <a:ext cx="4572000" cy="1210011"/>
              </a:xfrm>
              <a:prstGeom prst="rect">
                <a:avLst/>
              </a:prstGeom>
              <a:blipFill>
                <a:blip r:embed="rId4"/>
                <a:stretch>
                  <a:fillRect b="-65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ixaDeTexto 5">
            <a:extLst>
              <a:ext uri="{FF2B5EF4-FFF2-40B4-BE49-F238E27FC236}">
                <a16:creationId xmlns:a16="http://schemas.microsoft.com/office/drawing/2014/main" id="{F2CBB6BA-455F-42DD-AA2B-642086FA9F70}"/>
              </a:ext>
            </a:extLst>
          </p:cNvPr>
          <p:cNvSpPr txBox="1"/>
          <p:nvPr/>
        </p:nvSpPr>
        <p:spPr>
          <a:xfrm>
            <a:off x="2990668" y="4706176"/>
            <a:ext cx="610537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latin typeface="Cambria Math"/>
            </a:endParaRPr>
          </a:p>
          <a:p>
            <a:r>
              <a:rPr lang="pt-BR" dirty="0">
                <a:latin typeface="Cambria Math"/>
              </a:rPr>
              <a:t>h = d + c</a:t>
            </a:r>
          </a:p>
          <a:p>
            <a:endParaRPr lang="pt-BR" dirty="0">
              <a:latin typeface="Cambria Math"/>
            </a:endParaRPr>
          </a:p>
          <a:p>
            <a:r>
              <a:rPr lang="pt-BR" dirty="0">
                <a:latin typeface="Cambria Math"/>
              </a:rPr>
              <a:t>c = cobrimento</a:t>
            </a:r>
          </a:p>
        </p:txBody>
      </p:sp>
    </p:spTree>
    <p:extLst>
      <p:ext uri="{BB962C8B-B14F-4D97-AF65-F5344CB8AC3E}">
        <p14:creationId xmlns:p14="http://schemas.microsoft.com/office/powerpoint/2010/main" val="391545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4513E1-9343-46D1-A0D3-ACB786D93D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692697"/>
                <a:ext cx="7946076" cy="5487444"/>
              </a:xfrm>
            </p:spPr>
            <p:txBody>
              <a:bodyPr/>
              <a:lstStyle/>
              <a:p>
                <a:r>
                  <a:rPr lang="pt-BR" dirty="0"/>
                  <a:t>Verificação altura conforme a rigidez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h</m:t>
                    </m:r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 ≥ </m:t>
                    </m:r>
                    <m:f>
                      <m:f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1,90</m:t>
                        </m:r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0,4</m:t>
                        </m:r>
                      </m:num>
                      <m:den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=&gt; h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tx1"/>
                        </a:solidFill>
                        <a:latin typeface="Cambria Math"/>
                      </a:rPr>
                      <m:t>≥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0,5</m:t>
                    </m:r>
                  </m:oMath>
                </a14:m>
                <a:r>
                  <a:rPr lang="pt-BR" dirty="0"/>
                  <a:t> m</a:t>
                </a:r>
              </a:p>
              <a:p>
                <a:endParaRPr lang="pt-BR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h</m:t>
                    </m:r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 ≥ </m:t>
                    </m:r>
                    <m:f>
                      <m:f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− </m:t>
                        </m:r>
                        <m:sSub>
                          <m:sSubPr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=&gt; h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tx1"/>
                        </a:solidFill>
                        <a:latin typeface="Cambria Math"/>
                      </a:rPr>
                      <m:t>≥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0,5 </m:t>
                    </m:r>
                  </m:oMath>
                </a14:m>
                <a:r>
                  <a:rPr lang="pt-BR" dirty="0"/>
                  <a:t>m</a:t>
                </a:r>
                <a:endParaRPr lang="pt-BR" dirty="0">
                  <a:solidFill>
                    <a:schemeClr val="tx1"/>
                  </a:solidFill>
                </a:endParaRPr>
              </a:p>
              <a:p>
                <a:endParaRPr lang="pt-BR" dirty="0">
                  <a:solidFill>
                    <a:schemeClr val="tx1"/>
                  </a:solidFill>
                </a:endParaRP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4513E1-9343-46D1-A0D3-ACB786D93D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692697"/>
                <a:ext cx="7946076" cy="5487444"/>
              </a:xfrm>
              <a:blipFill>
                <a:blip r:embed="rId2"/>
                <a:stretch>
                  <a:fillRect l="-153" t="-8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ixaDeTexto 3">
            <a:extLst>
              <a:ext uri="{FF2B5EF4-FFF2-40B4-BE49-F238E27FC236}">
                <a16:creationId xmlns:a16="http://schemas.microsoft.com/office/drawing/2014/main" id="{07F5D095-375C-4E20-9A35-1CD0B1C8A1BC}"/>
              </a:ext>
            </a:extLst>
          </p:cNvPr>
          <p:cNvSpPr txBox="1"/>
          <p:nvPr/>
        </p:nvSpPr>
        <p:spPr>
          <a:xfrm>
            <a:off x="4157442" y="479715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Adota o maior valor de h</a:t>
            </a:r>
          </a:p>
        </p:txBody>
      </p:sp>
    </p:spTree>
    <p:extLst>
      <p:ext uri="{BB962C8B-B14F-4D97-AF65-F5344CB8AC3E}">
        <p14:creationId xmlns:p14="http://schemas.microsoft.com/office/powerpoint/2010/main" val="301405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ABCA01-D9A4-4BC6-B6B5-71EFD960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404" y="620689"/>
            <a:ext cx="7009972" cy="5559452"/>
          </a:xfrm>
        </p:spPr>
        <p:txBody>
          <a:bodyPr/>
          <a:lstStyle/>
          <a:p>
            <a:pPr algn="just"/>
            <a:r>
              <a:rPr lang="pt-BR" dirty="0"/>
              <a:t>Cálculo do comprimento de ancoragem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Condições: Armadura do pilar com gancho</a:t>
            </a:r>
          </a:p>
          <a:p>
            <a:pPr algn="just"/>
            <a:r>
              <a:rPr lang="pt-BR" dirty="0"/>
              <a:t>Armadura do pilar de 12,5 mm de diâmetro</a:t>
            </a:r>
          </a:p>
          <a:p>
            <a:pPr algn="just"/>
            <a:r>
              <a:rPr lang="pt-BR" dirty="0" err="1"/>
              <a:t>Obs</a:t>
            </a:r>
            <a:r>
              <a:rPr lang="pt-BR" dirty="0"/>
              <a:t>: Transforma a armadura para m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 err="1"/>
              <a:t>Lb</a:t>
            </a:r>
            <a:r>
              <a:rPr lang="pt-BR" dirty="0"/>
              <a:t> = 31 x </a:t>
            </a:r>
            <a:r>
              <a:rPr lang="pt-BR" sz="2000" dirty="0"/>
              <a:t>Ø</a:t>
            </a:r>
            <a:r>
              <a:rPr lang="pt-BR" dirty="0"/>
              <a:t> =&gt; </a:t>
            </a:r>
            <a:r>
              <a:rPr lang="pt-BR" dirty="0" err="1"/>
              <a:t>Lb</a:t>
            </a:r>
            <a:r>
              <a:rPr lang="pt-BR" dirty="0"/>
              <a:t> = 31 x 0,0125 m =</a:t>
            </a:r>
            <a:r>
              <a:rPr lang="pt-BR" dirty="0">
                <a:solidFill>
                  <a:srgbClr val="FF0000"/>
                </a:solidFill>
              </a:rPr>
              <a:t> ?</a:t>
            </a:r>
            <a:r>
              <a:rPr lang="pt-BR" dirty="0"/>
              <a:t> m = ? cm</a:t>
            </a:r>
          </a:p>
          <a:p>
            <a:endParaRPr lang="pt-BR" dirty="0"/>
          </a:p>
          <a:p>
            <a:r>
              <a:rPr lang="pt-BR" dirty="0"/>
              <a:t>Verificar o “d” calculado d = 50 cm</a:t>
            </a:r>
          </a:p>
          <a:p>
            <a:r>
              <a:rPr lang="pt-BR" dirty="0" err="1"/>
              <a:t>Lb</a:t>
            </a:r>
            <a:r>
              <a:rPr lang="pt-BR" dirty="0"/>
              <a:t> ≤ d? 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C688572-A245-49F5-BDFE-2F76665FE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077072"/>
            <a:ext cx="5906406" cy="2492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207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54A54F-5EDB-4883-9DE4-6CA342A6C7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1344" y="512676"/>
                <a:ext cx="9145016" cy="615668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Verificar se o concreto utilizado na sapata resiste as diagonais de compressão atuando na sapata para que não venha a puncionar</a:t>
                </a:r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smtClean="0">
                            <a:solidFill>
                              <a:srgbClr val="92D050"/>
                            </a:solidFill>
                            <a:latin typeface="Cambria Math"/>
                          </a:rPr>
                          <m:t>𝐹𝑠𝑑</m:t>
                        </m:r>
                      </m:num>
                      <m:den>
                        <m:r>
                          <a:rPr lang="pt-BR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𝑢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920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1,4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40+25</m:t>
                            </m:r>
                          </m:e>
                        </m:d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50 </m:t>
                        </m:r>
                        <m:r>
                          <a:rPr lang="pt-BR" i="1">
                            <a:latin typeface="Cambria Math"/>
                          </a:rPr>
                          <m:t>𝑐𝑚</m:t>
                        </m:r>
                        <m:r>
                          <a:rPr lang="pt-BR" i="1"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r>
                  <a:rPr lang="pt-BR" dirty="0"/>
                  <a:t>/cm² =&gt; Atuante</a:t>
                </a:r>
              </a:p>
              <a:p>
                <a:pPr marL="0" indent="0" algn="ctr">
                  <a:buNone/>
                </a:pPr>
                <a:endParaRPr lang="pt-BR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pt-BR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2"/>
                            </a:solidFill>
                          </a:rPr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chemeClr val="tx2"/>
                            </a:solidFill>
                          </a:rPr>
                          <m:t>Rd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chemeClr val="tx2"/>
                            </a:solidFill>
                          </a:rPr>
                          <m:t>2 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2"/>
                    </a:solidFill>
                  </a:rPr>
                  <a:t>= 0,27 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2"/>
                    </a:solidFill>
                  </a:rPr>
                  <a:t>x </a:t>
                </a:r>
                <a:r>
                  <a:rPr lang="pt-BR" dirty="0" err="1">
                    <a:solidFill>
                      <a:srgbClr val="00B050"/>
                    </a:solidFill>
                  </a:rPr>
                  <a:t>fcd</a:t>
                </a:r>
                <a:endParaRPr lang="pt-BR" dirty="0">
                  <a:solidFill>
                    <a:srgbClr val="00B050"/>
                  </a:solidFill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  <m:r>
                      <a:rPr lang="pt-BR" i="1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 0,92 </a:t>
                </a:r>
                <a:r>
                  <a:rPr lang="pt-BR" dirty="0"/>
                  <a:t>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v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</m:sub>
                    </m:sSub>
                  </m:oMath>
                </a14:m>
                <a:r>
                  <a:rPr lang="pt-BR" dirty="0"/>
                  <a:t> é um adimensional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𝑓𝑐𝑑</m:t>
                    </m:r>
                    <m:r>
                      <a:rPr lang="pt-BR" i="1" dirty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00B05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>
                            <a:solidFill>
                              <a:srgbClr val="00B050"/>
                            </a:solidFill>
                          </a:rPr>
                          <m:t>ɣ</m:t>
                        </m:r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00B050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num>
                              <m:den>
                                <m: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10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1,4</m:t>
                        </m:r>
                      </m:den>
                    </m:f>
                    <m:r>
                      <a:rPr lang="pt-BR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 1,43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𝑘𝑁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/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𝑐𝑚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²</m:t>
                    </m:r>
                  </m:oMath>
                </a14:m>
                <a:endParaRPr lang="pt-BR" dirty="0">
                  <a:solidFill>
                    <a:srgbClr val="00B050"/>
                  </a:solidFill>
                </a:endParaRPr>
              </a:p>
              <a:p>
                <a:pPr marL="0" indent="0" algn="ctr">
                  <a:buNone/>
                </a:pPr>
                <a:endParaRPr lang="pt-BR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i="1">
                          <a:latin typeface="Cambria Math" panose="02040503050406030204" pitchFamily="18" charset="0"/>
                        </a:rPr>
                        <m:t>𝐷𝑖𝑣𝑖𝑑𝑖𝑢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𝑝𝑜𝑟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10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𝑝𝑎𝑟𝑎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𝑡𝑟𝑎𝑛𝑠𝑓𝑜𝑟𝑚𝑎𝑟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𝑀𝑃𝑎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𝑘𝑁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1800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sz="1800" dirty="0"/>
                          <m:t>Rd</m:t>
                        </m:r>
                        <m:r>
                          <m:rPr>
                            <m:nor/>
                          </m:rPr>
                          <a:rPr lang="pt-BR" sz="1800" dirty="0"/>
                          <m:t>2 </m:t>
                        </m:r>
                      </m:sub>
                    </m:sSub>
                  </m:oMath>
                </a14:m>
                <a:r>
                  <a:rPr lang="pt-BR" sz="1800" dirty="0"/>
                  <a:t>= 0,27 x</a:t>
                </a:r>
                <a14:m>
                  <m:oMath xmlns:m="http://schemas.openxmlformats.org/officeDocument/2006/math">
                    <m:r>
                      <a:rPr lang="pt-BR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0,92 </m:t>
                    </m:r>
                  </m:oMath>
                </a14:m>
                <a:r>
                  <a:rPr lang="pt-BR" sz="1800" dirty="0">
                    <a:solidFill>
                      <a:schemeClr val="tx1"/>
                    </a:solidFill>
                  </a:rPr>
                  <a:t>x </a:t>
                </a:r>
                <a14:m>
                  <m:oMath xmlns:m="http://schemas.openxmlformats.org/officeDocument/2006/math">
                    <m:r>
                      <a:rPr lang="pt-B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1,43</m:t>
                    </m:r>
                  </m:oMath>
                </a14:m>
                <a:r>
                  <a:rPr lang="pt-BR" i="1" dirty="0">
                    <a:latin typeface="Cambria Math" panose="02040503050406030204" pitchFamily="18" charset="0"/>
                  </a:rPr>
                  <a:t> = ? </a:t>
                </a:r>
                <a:r>
                  <a:rPr lang="pt-BR" dirty="0" err="1"/>
                  <a:t>kN</a:t>
                </a:r>
                <a:r>
                  <a:rPr lang="pt-BR" dirty="0"/>
                  <a:t>/ cm² =&gt; Resistente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Rd</m:t>
                        </m:r>
                        <m:r>
                          <m:rPr>
                            <m:nor/>
                          </m:rPr>
                          <a:rPr lang="pt-BR" dirty="0"/>
                          <m:t>2 </m:t>
                        </m:r>
                      </m:sub>
                    </m:sSub>
                    <m:r>
                      <a:rPr lang="pt-BR" b="0" i="1" dirty="0" smtClean="0">
                        <a:latin typeface="Cambria Math" panose="02040503050406030204" pitchFamily="18" charset="0"/>
                      </a:rPr>
                      <m:t>? </m:t>
                    </m:r>
                  </m:oMath>
                </a14:m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54A54F-5EDB-4883-9DE4-6CA342A6C7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344" y="512676"/>
                <a:ext cx="9145016" cy="6156684"/>
              </a:xfrm>
              <a:blipFill>
                <a:blip r:embed="rId2"/>
                <a:stretch>
                  <a:fillRect l="-133" t="-693" r="-533" b="-5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ixaDeTexto 3">
            <a:extLst>
              <a:ext uri="{FF2B5EF4-FFF2-40B4-BE49-F238E27FC236}">
                <a16:creationId xmlns:a16="http://schemas.microsoft.com/office/drawing/2014/main" id="{99FF5C5D-D013-4279-A546-B9849B01F5A3}"/>
              </a:ext>
            </a:extLst>
          </p:cNvPr>
          <p:cNvSpPr txBox="1"/>
          <p:nvPr/>
        </p:nvSpPr>
        <p:spPr>
          <a:xfrm>
            <a:off x="8256240" y="1700808"/>
            <a:ext cx="3096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pt-BR" dirty="0" err="1">
                <a:solidFill>
                  <a:srgbClr val="92D050"/>
                </a:solidFill>
                <a:latin typeface="+mj-lt"/>
              </a:rPr>
              <a:t>Fsd</a:t>
            </a:r>
            <a:r>
              <a:rPr lang="pt-BR" dirty="0">
                <a:solidFill>
                  <a:srgbClr val="92D050"/>
                </a:solidFill>
                <a:latin typeface="+mj-lt"/>
              </a:rPr>
              <a:t> </a:t>
            </a:r>
            <a:r>
              <a:rPr lang="pt-BR" dirty="0">
                <a:solidFill>
                  <a:srgbClr val="92D050"/>
                </a:solidFill>
              </a:rPr>
              <a:t>é a força ou reação concentrada de cálculo</a:t>
            </a:r>
          </a:p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  <a:latin typeface="+mj-lt"/>
              </a:rPr>
              <a:t>u </a:t>
            </a:r>
            <a:r>
              <a:rPr lang="pt-BR" dirty="0">
                <a:solidFill>
                  <a:srgbClr val="FF0000"/>
                </a:solidFill>
              </a:rPr>
              <a:t>é o perímetro do pilar </a:t>
            </a:r>
            <a:endParaRPr lang="pt-BR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946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9D7D932-1F16-448F-ADA1-6E8CCDA498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620689"/>
                <a:ext cx="7802060" cy="5559452"/>
              </a:xfrm>
            </p:spPr>
            <p:txBody>
              <a:bodyPr/>
              <a:lstStyle/>
              <a:p>
                <a:pPr algn="just"/>
                <a:r>
                  <a:rPr lang="pt-BR" dirty="0"/>
                  <a:t>Cálculo da tração atuando na base da sapata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sz="20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  <m:r>
                          <a:rPr lang="pt-BR" sz="2000" i="1">
                            <a:latin typeface="Cambria Math"/>
                          </a:rPr>
                          <m:t> (</m:t>
                        </m:r>
                        <m:r>
                          <a:rPr lang="pt-BR" sz="2000" i="1">
                            <a:latin typeface="Cambria Math"/>
                          </a:rPr>
                          <m:t>𝑎</m:t>
                        </m:r>
                        <m:r>
                          <a:rPr lang="pt-BR" sz="2000" i="1">
                            <a:latin typeface="Cambria Math"/>
                          </a:rPr>
                          <m:t>− </m:t>
                        </m:r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pt-BR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sz="2000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1,05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1,90 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−0,4</m:t>
                            </m:r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0,50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sz="2000" dirty="0"/>
                  <a:t> = </a:t>
                </a:r>
                <a:r>
                  <a:rPr lang="pt-BR" dirty="0"/>
                  <a:t>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ctr">
                  <a:buNone/>
                </a:pPr>
                <a:endParaRPr lang="pt-BR" sz="20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  <m:r>
                          <a:rPr lang="pt-BR" sz="2000" i="1">
                            <a:latin typeface="Cambria Math"/>
                          </a:rPr>
                          <m:t> (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sz="2000" i="1">
                            <a:latin typeface="Cambria Math"/>
                          </a:rPr>
                          <m:t>− </m:t>
                        </m:r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pt-BR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sz="2000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1,05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75 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−0,</m:t>
                            </m:r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d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0,50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sz="2000" dirty="0"/>
                  <a:t> = ? </a:t>
                </a:r>
                <a:r>
                  <a:rPr lang="pt-BR" sz="2000" dirty="0" err="1"/>
                  <a:t>kN</a:t>
                </a:r>
                <a:endParaRPr lang="pt-BR" sz="2000" dirty="0"/>
              </a:p>
              <a:p>
                <a:pPr marL="0" indent="0" algn="ctr">
                  <a:buNone/>
                </a:pPr>
                <a:endParaRPr lang="pt-BR" sz="2000" dirty="0"/>
              </a:p>
              <a:p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*</a:t>
                </a:r>
                <a:r>
                  <a:rPr lang="pt-BR" dirty="0">
                    <a:solidFill>
                      <a:srgbClr val="FF0000"/>
                    </a:solidFill>
                  </a:rPr>
                  <a:t>Multiplicou por 1,05 para considerar o peso próprio da sapata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9D7D932-1F16-448F-ADA1-6E8CCDA498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620689"/>
                <a:ext cx="7802060" cy="5559452"/>
              </a:xfrm>
              <a:blipFill>
                <a:blip r:embed="rId2"/>
                <a:stretch>
                  <a:fillRect l="-625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378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E6C9B6-CF2C-4908-96FD-1825A0ED9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404" y="548681"/>
            <a:ext cx="7153988" cy="5631460"/>
          </a:xfrm>
        </p:spPr>
        <p:txBody>
          <a:bodyPr/>
          <a:lstStyle/>
          <a:p>
            <a:r>
              <a:rPr lang="pt-BR" dirty="0"/>
              <a:t>Cálculo da armadura</a:t>
            </a:r>
          </a:p>
          <a:p>
            <a:endParaRPr lang="pt-BR" dirty="0"/>
          </a:p>
          <a:p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34B5C604-C946-4841-AABF-5D4F50DF0D2A}"/>
                  </a:ext>
                </a:extLst>
              </p:cNvPr>
              <p:cNvSpPr txBox="1"/>
              <p:nvPr/>
            </p:nvSpPr>
            <p:spPr>
              <a:xfrm>
                <a:off x="2351584" y="1928147"/>
                <a:ext cx="7272808" cy="11672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𝑠𝑎</m:t>
                        </m:r>
                      </m:sub>
                    </m:sSub>
                    <m:r>
                      <a:rPr lang="pt-BR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pt-BR" sz="2400" i="1">
                                <a:latin typeface="Cambria Math"/>
                              </a:rPr>
                              <m:t>𝑦𝑘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362,25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𝑘𝑁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sSup>
                              <m:sSupPr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sz="2400" dirty="0"/>
                  <a:t> = </a:t>
                </a:r>
                <a:r>
                  <a:rPr lang="pt-BR" sz="2000" dirty="0"/>
                  <a:t>? cm² </a:t>
                </a:r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34B5C604-C946-4841-AABF-5D4F50DF0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1928147"/>
                <a:ext cx="7272808" cy="11672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5AF9203-739F-47D9-B22E-744124C6B779}"/>
                  </a:ext>
                </a:extLst>
              </p:cNvPr>
              <p:cNvSpPr txBox="1"/>
              <p:nvPr/>
            </p:nvSpPr>
            <p:spPr>
              <a:xfrm>
                <a:off x="2351584" y="3212976"/>
                <a:ext cx="7272808" cy="1069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𝑠𝑏</m:t>
                        </m:r>
                      </m:sub>
                    </m:sSub>
                    <m:r>
                      <a:rPr lang="pt-BR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pt-BR" sz="2400" i="1">
                                <a:latin typeface="Cambria Math"/>
                              </a:rPr>
                              <m:t>𝑦𝑘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362,25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i="1">
                            <a:latin typeface="Cambria Math"/>
                          </a:rPr>
                          <m:t>50 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𝑐𝑚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sz="2400" dirty="0"/>
                  <a:t> = </a:t>
                </a:r>
                <a:r>
                  <a:rPr lang="pt-BR" sz="2000" dirty="0"/>
                  <a:t>? cm² </a:t>
                </a:r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5AF9203-739F-47D9-B22E-744124C6B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3212976"/>
                <a:ext cx="7272808" cy="10697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>
            <a:extLst>
              <a:ext uri="{FF2B5EF4-FFF2-40B4-BE49-F238E27FC236}">
                <a16:creationId xmlns:a16="http://schemas.microsoft.com/office/drawing/2014/main" id="{40E9086A-A26F-44F0-85B7-D98F6FB60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982" y="3898507"/>
            <a:ext cx="3101018" cy="266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750216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12094</TotalTime>
  <Words>645</Words>
  <Application>Microsoft Office PowerPoint</Application>
  <PresentationFormat>Widescreen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Century Schoolbook</vt:lpstr>
      <vt:lpstr>Times New Roman</vt:lpstr>
      <vt:lpstr>Wingdings 2</vt:lpstr>
      <vt:lpstr>Exibir</vt:lpstr>
      <vt:lpstr>Faculdade de tecnologia e ciências da Bahia Curso: Engenharia Civil Disciplina: Fundações</vt:lpstr>
      <vt:lpstr>Exemplo 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Exemplo 2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148</cp:revision>
  <dcterms:created xsi:type="dcterms:W3CDTF">2020-05-12T03:39:15Z</dcterms:created>
  <dcterms:modified xsi:type="dcterms:W3CDTF">2023-04-22T22:30:42Z</dcterms:modified>
</cp:coreProperties>
</file>