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61" r:id="rId2"/>
    <p:sldId id="276" r:id="rId3"/>
    <p:sldId id="288" r:id="rId4"/>
    <p:sldId id="289" r:id="rId5"/>
    <p:sldId id="290" r:id="rId6"/>
    <p:sldId id="278" r:id="rId7"/>
    <p:sldId id="260" r:id="rId8"/>
    <p:sldId id="263" r:id="rId9"/>
    <p:sldId id="298" r:id="rId10"/>
    <p:sldId id="264" r:id="rId11"/>
    <p:sldId id="262" r:id="rId12"/>
    <p:sldId id="291" r:id="rId13"/>
    <p:sldId id="292" r:id="rId14"/>
    <p:sldId id="267" r:id="rId15"/>
    <p:sldId id="270" r:id="rId16"/>
    <p:sldId id="271" r:id="rId17"/>
    <p:sldId id="272" r:id="rId18"/>
    <p:sldId id="257" r:id="rId19"/>
    <p:sldId id="273" r:id="rId20"/>
    <p:sldId id="299" r:id="rId21"/>
    <p:sldId id="274" r:id="rId22"/>
    <p:sldId id="28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AA7FC-77CF-4686-9F68-8CA95999D54F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FA6F9-3864-4594-8C6D-AE723C12B8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9960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FFA6F9-3864-4594-8C6D-AE723C12B89A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954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27346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78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168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985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244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893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301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622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295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61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6580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64D0357-AA48-4594-85DE-582682B34103}" type="datetimeFigureOut">
              <a:rPr lang="pt-BR" smtClean="0"/>
              <a:t>08/03/2023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71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47728" y="-342925"/>
            <a:ext cx="7848872" cy="1927225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19536" y="3501008"/>
            <a:ext cx="9002960" cy="273630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pt-BR" sz="4700" dirty="0">
                <a:solidFill>
                  <a:schemeClr val="tx2"/>
                </a:solidFill>
              </a:rPr>
              <a:t>Dimensionamento de bloco de fundação</a:t>
            </a:r>
          </a:p>
          <a:p>
            <a:pPr algn="ctr"/>
            <a:endParaRPr lang="pt-BR" sz="4000" dirty="0"/>
          </a:p>
          <a:p>
            <a:pPr algn="ctr"/>
            <a:endParaRPr lang="pt-BR" sz="2200" dirty="0"/>
          </a:p>
          <a:p>
            <a:pPr algn="r"/>
            <a:r>
              <a:rPr lang="pt-BR" sz="31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476672"/>
            <a:ext cx="252028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9078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476672"/>
            <a:ext cx="8229600" cy="59283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/>
              <a:t>A = a x b   =&gt;  4,25 = a x b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Para definir a proporção da área da base do bloco consideraremos: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/>
              <a:t>a – b = a0 – b0</a:t>
            </a:r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r>
              <a:rPr lang="pt-BR" dirty="0"/>
              <a:t>Onde: a0 e b0 são as dimensões dos pilares</a:t>
            </a:r>
          </a:p>
          <a:p>
            <a:pPr marL="0" indent="0" algn="ctr">
              <a:buNone/>
            </a:pPr>
            <a:r>
              <a:rPr lang="pt-BR" dirty="0"/>
              <a:t>Quem é a0?</a:t>
            </a:r>
          </a:p>
          <a:p>
            <a:pPr marL="0" indent="0" algn="ctr">
              <a:buNone/>
            </a:pPr>
            <a:r>
              <a:rPr lang="pt-BR" dirty="0"/>
              <a:t>Quem é b0?</a:t>
            </a:r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2492896"/>
            <a:ext cx="3456384" cy="1235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E42DFB03-E9DF-43F2-9E57-B70188870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477245" y="-384293"/>
            <a:ext cx="202248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540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71464" y="476672"/>
                <a:ext cx="9011344" cy="564028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Para o Pilar: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/>
                      </a:rPr>
                      <m:t>= </m:t>
                    </m:r>
                  </m:oMath>
                </a14:m>
                <a:r>
                  <a:rPr lang="pt-BR" dirty="0"/>
                  <a:t>60 cm = 0,6 m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pt-BR" dirty="0"/>
                  <a:t> = 35 cm = 0,35 m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476672"/>
                <a:ext cx="9011344" cy="5640288"/>
              </a:xfrm>
              <a:blipFill>
                <a:blip r:embed="rId2"/>
                <a:stretch>
                  <a:fillRect l="-60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tângulo 1">
            <a:extLst>
              <a:ext uri="{FF2B5EF4-FFF2-40B4-BE49-F238E27FC236}">
                <a16:creationId xmlns:a16="http://schemas.microsoft.com/office/drawing/2014/main" id="{BE0FB713-C5F4-430B-B651-2A8950EC1EB2}"/>
              </a:ext>
            </a:extLst>
          </p:cNvPr>
          <p:cNvSpPr/>
          <p:nvPr/>
        </p:nvSpPr>
        <p:spPr>
          <a:xfrm>
            <a:off x="8227391" y="1873642"/>
            <a:ext cx="122413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1D3DDA1-A123-4520-B735-CC651D7E23AA}"/>
              </a:ext>
            </a:extLst>
          </p:cNvPr>
          <p:cNvSpPr txBox="1"/>
          <p:nvPr/>
        </p:nvSpPr>
        <p:spPr>
          <a:xfrm>
            <a:off x="8417658" y="147194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60 cm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5A5C726-F0B2-4132-AF85-B0E606EE8498}"/>
              </a:ext>
            </a:extLst>
          </p:cNvPr>
          <p:cNvSpPr txBox="1"/>
          <p:nvPr/>
        </p:nvSpPr>
        <p:spPr>
          <a:xfrm>
            <a:off x="9624392" y="204901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35 cm</a:t>
            </a:r>
          </a:p>
        </p:txBody>
      </p:sp>
    </p:spTree>
    <p:extLst>
      <p:ext uri="{BB962C8B-B14F-4D97-AF65-F5344CB8AC3E}">
        <p14:creationId xmlns:p14="http://schemas.microsoft.com/office/powerpoint/2010/main" val="1475082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764704"/>
            <a:ext cx="8867328" cy="5636096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Como a0 e b0 são as dimensões dos pilares, esses valores já são conhecidos</a:t>
            </a:r>
          </a:p>
          <a:p>
            <a:pPr marL="0" indent="0" algn="just">
              <a:buNone/>
            </a:pPr>
            <a:r>
              <a:rPr lang="pt-BR" dirty="0"/>
              <a:t>Dimensão do pilar 60 x 35 cm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 – b = a0 – b0</a:t>
            </a:r>
          </a:p>
          <a:p>
            <a:pPr marL="0" indent="0" algn="ctr">
              <a:buNone/>
            </a:pPr>
            <a:r>
              <a:rPr lang="pt-BR" dirty="0"/>
              <a:t>a – b = 0,60 – 0,35</a:t>
            </a:r>
          </a:p>
          <a:p>
            <a:pPr marL="0" indent="0" algn="ctr">
              <a:buNone/>
            </a:pPr>
            <a:r>
              <a:rPr lang="pt-BR" dirty="0"/>
              <a:t>a – b = 0,25 m</a:t>
            </a:r>
          </a:p>
          <a:p>
            <a:pPr marL="0" indent="0" algn="ctr">
              <a:buNone/>
            </a:pPr>
            <a:r>
              <a:rPr lang="pt-BR" b="1" dirty="0"/>
              <a:t>a = b + 0,25</a:t>
            </a:r>
          </a:p>
          <a:p>
            <a:pPr marL="0" indent="0" algn="ctr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3605CB-1CE7-4F48-8FA2-5A3FD4499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21592">
            <a:off x="6950485" y="4235785"/>
            <a:ext cx="4204237" cy="2514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3920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78360" y="548680"/>
            <a:ext cx="8435280" cy="5904656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dirty="0"/>
              <a:t>a – b = 0,25 </a:t>
            </a:r>
          </a:p>
          <a:p>
            <a:pPr marL="114300" indent="0" algn="ctr">
              <a:buNone/>
            </a:pPr>
            <a:r>
              <a:rPr lang="pt-BR" dirty="0"/>
              <a:t>a = b + 0,25 </a:t>
            </a:r>
          </a:p>
          <a:p>
            <a:pPr marL="114300" indent="0">
              <a:buNone/>
            </a:pPr>
            <a:endParaRPr lang="pt-BR" dirty="0"/>
          </a:p>
          <a:p>
            <a:pPr marL="114300" indent="0">
              <a:buNone/>
            </a:pPr>
            <a:r>
              <a:rPr lang="pt-BR" dirty="0"/>
              <a:t>Substituindo o valor de “a” na fórmula da área da base do bloco:</a:t>
            </a:r>
          </a:p>
          <a:p>
            <a:pPr marL="114300" indent="0">
              <a:buNone/>
            </a:pPr>
            <a:endParaRPr lang="pt-BR" dirty="0"/>
          </a:p>
          <a:p>
            <a:pPr marL="114300" indent="0" algn="ctr">
              <a:buNone/>
            </a:pPr>
            <a:r>
              <a:rPr lang="pt-BR" dirty="0"/>
              <a:t>A = a x b</a:t>
            </a:r>
          </a:p>
          <a:p>
            <a:pPr marL="114300" indent="0" algn="ctr">
              <a:buNone/>
            </a:pPr>
            <a:r>
              <a:rPr lang="pt-BR" dirty="0"/>
              <a:t>4,25 = (b + 0,25) x b</a:t>
            </a:r>
          </a:p>
        </p:txBody>
      </p:sp>
    </p:spTree>
    <p:extLst>
      <p:ext uri="{BB962C8B-B14F-4D97-AF65-F5344CB8AC3E}">
        <p14:creationId xmlns:p14="http://schemas.microsoft.com/office/powerpoint/2010/main" val="3825844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620688"/>
            <a:ext cx="8229600" cy="5856312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/>
              <a:t>b = 1,94 m =&gt; Adota b = 1,95 m</a:t>
            </a:r>
          </a:p>
          <a:p>
            <a:pPr marL="0" indent="0" algn="ctr">
              <a:buNone/>
            </a:pPr>
            <a:r>
              <a:rPr lang="pt-BR" dirty="0"/>
              <a:t>Para facilitar a execução do bloco adotaremos valores de 5 em 5 cm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 = b + 0,25 </a:t>
            </a:r>
          </a:p>
          <a:p>
            <a:pPr marL="0" indent="0" algn="ctr">
              <a:buNone/>
            </a:pPr>
            <a:r>
              <a:rPr lang="pt-BR" dirty="0"/>
              <a:t>a = 1,95 + 0,25  =&gt; a = ? m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906566" y="3360123"/>
            <a:ext cx="202248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309973" y="4543609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1,95 m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EF30C49-D552-43A9-A6A5-711E1F43CE3F}"/>
              </a:ext>
            </a:extLst>
          </p:cNvPr>
          <p:cNvSpPr txBox="1"/>
          <p:nvPr/>
        </p:nvSpPr>
        <p:spPr>
          <a:xfrm>
            <a:off x="5483932" y="354884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2,20 m</a:t>
            </a:r>
          </a:p>
        </p:txBody>
      </p:sp>
    </p:spTree>
    <p:extLst>
      <p:ext uri="{BB962C8B-B14F-4D97-AF65-F5344CB8AC3E}">
        <p14:creationId xmlns:p14="http://schemas.microsoft.com/office/powerpoint/2010/main" val="1551203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692696"/>
                <a:ext cx="8867328" cy="578430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O concreto utilizado para esse bloco de fundação foi de </a:t>
                </a:r>
                <a:r>
                  <a:rPr lang="pt-BR" dirty="0" err="1"/>
                  <a:t>fck</a:t>
                </a:r>
                <a:r>
                  <a:rPr lang="pt-BR" dirty="0"/>
                  <a:t> = 20 MPa, dessa forma vale a relação para o cálculo da tensão de tração atuante no concreto:</a:t>
                </a:r>
              </a:p>
              <a:p>
                <a:pPr algn="just"/>
                <a:endParaRPr lang="pt-BR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dirty="0"/>
                            <m:t>σ</m:t>
                          </m:r>
                        </m:e>
                        <m:sub>
                          <m:r>
                            <a:rPr lang="pt-BR" b="1" i="1">
                              <a:latin typeface="Cambria Math"/>
                            </a:rPr>
                            <m:t>𝒕</m:t>
                          </m:r>
                        </m:sub>
                      </m:sSub>
                      <m:r>
                        <a:rPr lang="pt-BR" b="1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𝑓𝑐𝑘</m:t>
                          </m:r>
                        </m:num>
                        <m:den>
                          <m:r>
                            <a:rPr lang="pt-BR" i="1">
                              <a:latin typeface="Cambria Math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algn="just"/>
                <a:endParaRPr lang="pt-BR" dirty="0"/>
              </a:p>
              <a:p>
                <a:pPr marL="11430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dirty="0"/>
                            <m:t>σ</m:t>
                          </m:r>
                        </m:e>
                        <m:sub>
                          <m:r>
                            <a:rPr lang="pt-BR" b="0" i="1" dirty="0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pt-BR" b="0" i="0" dirty="0" smtClean="0">
                          <a:latin typeface="Cambria Math"/>
                        </a:rPr>
                        <m:t>=</m:t>
                      </m:r>
                      <m:r>
                        <a:rPr lang="pt-BR" b="0" i="0" dirty="0" smtClean="0"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pt-BR" b="0" i="0" dirty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pt-BR" b="0" i="0" dirty="0" smtClean="0">
                          <a:latin typeface="Cambria Math"/>
                        </a:rPr>
                        <m:t>MPa</m:t>
                      </m:r>
                    </m:oMath>
                  </m:oMathPara>
                </a14:m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692696"/>
                <a:ext cx="8867328" cy="5784304"/>
              </a:xfrm>
              <a:blipFill>
                <a:blip r:embed="rId2"/>
                <a:stretch>
                  <a:fillRect l="-137" t="-843" r="-48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4443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620688"/>
                <a:ext cx="8939336" cy="5856312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l-GR" dirty="0"/>
                  <a:t>σ</a:t>
                </a:r>
                <a:r>
                  <a:rPr lang="pt-BR" dirty="0"/>
                  <a:t> t = ? MPa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algn="just"/>
                <a:r>
                  <a:rPr lang="pt-BR" dirty="0"/>
                  <a:t>Próximo passo é calcularmos a relação entre a tensão admissível do solo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) e a tensão de tração do concreto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0" i="1" dirty="0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pt-BR" dirty="0"/>
                  <a:t>)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Calculando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 dirty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sz="2000" dirty="0"/>
                  <a:t> =</a:t>
                </a:r>
              </a:p>
              <a:p>
                <a:pPr marL="0" indent="0" algn="just">
                  <a:buNone/>
                </a:pPr>
                <a:endParaRPr lang="pt-BR" sz="2000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OBS : nesse cálculo a tensão de tração do solo entra em MPa, visto a unidade de medida da tensão de tração do concreto</a:t>
                </a:r>
              </a:p>
              <a:p>
                <a:pPr marL="0" indent="0" algn="just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620688"/>
                <a:ext cx="8939336" cy="5856312"/>
              </a:xfrm>
              <a:blipFill>
                <a:blip r:embed="rId2"/>
                <a:stretch>
                  <a:fillRect l="-546" t="-832" r="-54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3066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703512" y="741040"/>
                <a:ext cx="9217024" cy="5712296"/>
              </a:xfrm>
            </p:spPr>
            <p:txBody>
              <a:bodyPr/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 dirty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pt-BR" sz="20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pt-BR" sz="2000" dirty="0"/>
                  <a:t>= </a:t>
                </a:r>
                <a14:m>
                  <m:oMath xmlns:m="http://schemas.openxmlformats.org/officeDocument/2006/math">
                    <m:r>
                      <m:rPr>
                        <m:lit/>
                      </m:rPr>
                      <a:rPr lang="pt-BR" sz="2000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pt-BR" sz="2000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Olharemos no ábaco o ângulo de espraiamento do bloco de fundação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 valor do ângulo de espraiamento é tirado do ábaco que é dado pela relação entre a tensão aplicada ao solo pela tensão admissível à tração do concreto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/>
                              <m:t>σ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/>
                              <m:t>σ</m:t>
                            </m:r>
                          </m:e>
                          <m:sub>
                            <m:r>
                              <a:rPr lang="pt-BR" i="1" dirty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dirty="0"/>
                  <a:t>)</a:t>
                </a:r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03512" y="741040"/>
                <a:ext cx="9217024" cy="5712296"/>
              </a:xfrm>
              <a:blipFill>
                <a:blip r:embed="rId2"/>
                <a:stretch>
                  <a:fillRect l="-132" r="-59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64AB60EB-CAEA-439E-B926-46072BF233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44" y="4293096"/>
            <a:ext cx="7877220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5146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5" b="9804"/>
          <a:stretch/>
        </p:blipFill>
        <p:spPr bwMode="auto">
          <a:xfrm>
            <a:off x="1991544" y="620688"/>
            <a:ext cx="7122332" cy="5616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DB38DCA-C575-44CD-B484-867F2561F493}"/>
              </a:ext>
            </a:extLst>
          </p:cNvPr>
          <p:cNvCxnSpPr>
            <a:cxnSpLocks/>
          </p:cNvCxnSpPr>
          <p:nvPr/>
        </p:nvCxnSpPr>
        <p:spPr>
          <a:xfrm flipV="1">
            <a:off x="3863752" y="3140968"/>
            <a:ext cx="0" cy="2304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2D73B548-AE5C-4904-8826-F0A38884B785}"/>
              </a:ext>
            </a:extLst>
          </p:cNvPr>
          <p:cNvCxnSpPr>
            <a:cxnSpLocks/>
          </p:cNvCxnSpPr>
          <p:nvPr/>
        </p:nvCxnSpPr>
        <p:spPr>
          <a:xfrm flipH="1">
            <a:off x="2927648" y="3146510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152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03512" y="692696"/>
            <a:ext cx="8229600" cy="57843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/>
              <a:t>Altura do bloco: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4D494F7C-D646-4A88-BF56-4DEDA4D0F549}"/>
                  </a:ext>
                </a:extLst>
              </p:cNvPr>
              <p:cNvSpPr txBox="1"/>
              <p:nvPr/>
            </p:nvSpPr>
            <p:spPr>
              <a:xfrm>
                <a:off x="2765623" y="1988840"/>
                <a:ext cx="6105378" cy="12770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algn="ctr">
                  <a:buNone/>
                </a:pPr>
                <a:r>
                  <a:rPr lang="pt-BR" sz="2000" dirty="0"/>
                  <a:t>ha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pt-BR" sz="20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2000" dirty="0"/>
                  <a:t> x </a:t>
                </a:r>
                <a:r>
                  <a:rPr lang="pt-BR" sz="2000" dirty="0" err="1"/>
                  <a:t>tg</a:t>
                </a:r>
                <a:r>
                  <a:rPr lang="el-GR" sz="2000" dirty="0"/>
                  <a:t> α</a:t>
                </a:r>
                <a:r>
                  <a:rPr lang="pt-BR" sz="2000" dirty="0"/>
                  <a:t>  = ? m</a:t>
                </a:r>
              </a:p>
              <a:p>
                <a:pPr marL="0" indent="0" algn="ctr">
                  <a:buNone/>
                </a:pPr>
                <a:endParaRPr lang="pt-BR" sz="2000" dirty="0"/>
              </a:p>
              <a:p>
                <a:pPr marL="0" indent="0" algn="ctr">
                  <a:buNone/>
                </a:pPr>
                <a:r>
                  <a:rPr lang="pt-BR" sz="2000" dirty="0" err="1"/>
                  <a:t>hb</a:t>
                </a:r>
                <a:r>
                  <a:rPr lang="pt-BR" sz="2000" dirty="0"/>
                  <a:t>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𝑏𝑜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2000" dirty="0"/>
                  <a:t> x </a:t>
                </a:r>
                <a:r>
                  <a:rPr lang="pt-BR" sz="2000" dirty="0" err="1"/>
                  <a:t>tg</a:t>
                </a:r>
                <a:r>
                  <a:rPr lang="pt-BR" sz="2000" dirty="0"/>
                  <a:t> </a:t>
                </a:r>
                <a:r>
                  <a:rPr lang="el-GR" sz="2000" dirty="0"/>
                  <a:t>α </a:t>
                </a:r>
                <a:r>
                  <a:rPr lang="pt-BR" sz="2000" dirty="0"/>
                  <a:t> = ? m</a:t>
                </a:r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4D494F7C-D646-4A88-BF56-4DEDA4D0F5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623" y="1988840"/>
                <a:ext cx="6105378" cy="1277016"/>
              </a:xfrm>
              <a:prstGeom prst="rect">
                <a:avLst/>
              </a:prstGeom>
              <a:blipFill>
                <a:blip r:embed="rId2"/>
                <a:stretch>
                  <a:fillRect b="-190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Imagem 9">
            <a:extLst>
              <a:ext uri="{FF2B5EF4-FFF2-40B4-BE49-F238E27FC236}">
                <a16:creationId xmlns:a16="http://schemas.microsoft.com/office/drawing/2014/main" id="{F69B3F2A-545B-43EE-8273-87991B0CEE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5800" y="3767133"/>
            <a:ext cx="3219450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967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Dimensionamento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>
                <a:normAutofit fontScale="92500" lnSpcReduction="10000"/>
              </a:bodyPr>
              <a:lstStyle/>
              <a:p>
                <a:pPr algn="just"/>
                <a:r>
                  <a:rPr lang="pt-BR" dirty="0"/>
                  <a:t>As fundações rasas são as que se apoiam logo abaixo da infraestrutura e se caracterizam pela transmissão de carga ao solo através da sua área da base, desta forma para os blocos temos: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                    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</a:rPr>
                          <m:t>𝑃</m:t>
                        </m:r>
                      </m:num>
                      <m:den>
                        <m:sSub>
                          <m:sSub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/>
                              <m:t>σ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den>
                    </m:f>
                  </m:oMath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                      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                          A = a x b</a:t>
                </a:r>
              </a:p>
              <a:p>
                <a:pPr marL="0" indent="0" algn="ctr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63" t="-1261" r="-3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tângulo 3"/>
          <p:cNvSpPr/>
          <p:nvPr/>
        </p:nvSpPr>
        <p:spPr>
          <a:xfrm>
            <a:off x="9241972" y="2817781"/>
            <a:ext cx="1368152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9769595" y="237971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b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754439" y="32443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A6E3A405-A747-4027-8092-79C0C37AB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512" y="3645024"/>
            <a:ext cx="4095410" cy="179506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7A50C0E1-5CD0-4617-8A47-AE931DB3308B}"/>
                  </a:ext>
                </a:extLst>
              </p:cNvPr>
              <p:cNvSpPr txBox="1"/>
              <p:nvPr/>
            </p:nvSpPr>
            <p:spPr>
              <a:xfrm>
                <a:off x="6387752" y="4466589"/>
                <a:ext cx="610537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b="0" i="0" dirty="0">
                    <a:solidFill>
                      <a:schemeClr val="tx1"/>
                    </a:solidFill>
                    <a:effectLst/>
                    <a:latin typeface="+mj-lt"/>
                  </a:rPr>
                  <a:t>Onde: </a:t>
                </a:r>
              </a:p>
              <a:p>
                <a:r>
                  <a:rPr lang="pt-BR" dirty="0">
                    <a:solidFill>
                      <a:schemeClr val="tx1"/>
                    </a:solidFill>
                    <a:latin typeface="+mj-lt"/>
                  </a:rPr>
                  <a:t>P é a carga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chemeClr val="tx1"/>
                            </a:solidFill>
                            <a:latin typeface="+mj-lt"/>
                          </a:rPr>
                          <m:t>σ</m:t>
                        </m:r>
                      </m:e>
                      <m:sub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1"/>
                    </a:solidFill>
                    <a:latin typeface="+mj-lt"/>
                  </a:rPr>
                  <a:t> é a tensão admissível do solo </a:t>
                </a:r>
              </a:p>
              <a:p>
                <a:endParaRPr lang="pt-BR" dirty="0">
                  <a:solidFill>
                    <a:schemeClr val="tx1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7A50C0E1-5CD0-4617-8A47-AE931DB330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7752" y="4466589"/>
                <a:ext cx="6105378" cy="1200329"/>
              </a:xfrm>
              <a:prstGeom prst="rect">
                <a:avLst/>
              </a:prstGeom>
              <a:blipFill>
                <a:blip r:embed="rId4"/>
                <a:stretch>
                  <a:fillRect l="-899" t="-304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286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D9C06BC-E056-4718-97BB-DE3F1610AC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764704"/>
                <a:ext cx="9154608" cy="5415433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pt-BR" dirty="0"/>
                  <a:t>ha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x </a:t>
                </a:r>
                <a:r>
                  <a:rPr lang="pt-BR" dirty="0" err="1"/>
                  <a:t>tg</a:t>
                </a:r>
                <a:r>
                  <a:rPr lang="el-GR" dirty="0"/>
                  <a:t> α</a:t>
                </a:r>
                <a:r>
                  <a:rPr lang="pt-BR" dirty="0"/>
                  <a:t>  = ? m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 err="1"/>
                  <a:t>hb</a:t>
                </a:r>
                <a:r>
                  <a:rPr lang="pt-BR" dirty="0"/>
                  <a:t>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𝑏𝑜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x </a:t>
                </a:r>
                <a:r>
                  <a:rPr lang="pt-BR" dirty="0" err="1"/>
                  <a:t>tg</a:t>
                </a:r>
                <a:r>
                  <a:rPr lang="pt-BR" dirty="0"/>
                  <a:t> </a:t>
                </a:r>
                <a:r>
                  <a:rPr lang="el-GR" dirty="0"/>
                  <a:t>α </a:t>
                </a:r>
                <a:r>
                  <a:rPr lang="pt-BR" dirty="0"/>
                  <a:t> = ? m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a = maior dimensão do lado do bloco</a:t>
                </a:r>
              </a:p>
              <a:p>
                <a:pPr marL="0" indent="0" algn="ctr">
                  <a:buNone/>
                </a:pPr>
                <a:r>
                  <a:rPr lang="pt-BR" dirty="0"/>
                  <a:t>b = menor dimensão do lado do bloco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Calculem os valores de h, lembrando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0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pt-BR" dirty="0"/>
                  <a:t>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pt-BR" dirty="0"/>
                  <a:t> são as dimensões dos pilar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D9C06BC-E056-4718-97BB-DE3F1610AC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764704"/>
                <a:ext cx="9154608" cy="541543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1626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692696"/>
            <a:ext cx="8867328" cy="5784304"/>
          </a:xfrm>
        </p:spPr>
        <p:txBody>
          <a:bodyPr/>
          <a:lstStyle/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Será adotado o maior valor obtido, visto que é necessário satisfazer as duas dimensões, caso contrário o concreto pode não resistir ao efeito de tração resultante da carga do pilar.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Adotaremos h = ? m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>
                <a:solidFill>
                  <a:srgbClr val="FF0000"/>
                </a:solidFill>
              </a:rPr>
              <a:t>           </a:t>
            </a:r>
            <a:r>
              <a:rPr lang="pt-BR" b="1" dirty="0"/>
              <a:t>Para alturas h ≥ 1,20 m, faz-se o escalonamento do bloco</a:t>
            </a:r>
          </a:p>
        </p:txBody>
      </p:sp>
    </p:spTree>
    <p:extLst>
      <p:ext uri="{BB962C8B-B14F-4D97-AF65-F5344CB8AC3E}">
        <p14:creationId xmlns:p14="http://schemas.microsoft.com/office/powerpoint/2010/main" val="39009488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49680" y="1916832"/>
            <a:ext cx="9692640" cy="5956920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latin typeface="+mj-lt"/>
              </a:rPr>
              <a:t>Exercício: </a:t>
            </a:r>
            <a:r>
              <a:rPr lang="pt-BR" dirty="0"/>
              <a:t>Dimensionar um bloco de fundação produzido com concreto </a:t>
            </a:r>
            <a:r>
              <a:rPr lang="pt-BR" dirty="0" err="1"/>
              <a:t>fck</a:t>
            </a:r>
            <a:r>
              <a:rPr lang="pt-BR" dirty="0"/>
              <a:t>=20 Mpa,</a:t>
            </a:r>
            <a:r>
              <a:rPr lang="pt-BR" dirty="0">
                <a:latin typeface="+mj-lt"/>
              </a:rPr>
              <a:t> para suportar um pilar de 40 x 50 cm e carga de 1000 </a:t>
            </a:r>
            <a:r>
              <a:rPr lang="pt-BR" dirty="0" err="1">
                <a:latin typeface="+mj-lt"/>
              </a:rPr>
              <a:t>kN</a:t>
            </a:r>
            <a:r>
              <a:rPr lang="pt-BR" dirty="0">
                <a:latin typeface="+mj-lt"/>
              </a:rPr>
              <a:t>, sendo a tensão admissível do solo igual a 0,5 MPa. Considerar o peso próprio do bloco.</a:t>
            </a:r>
          </a:p>
          <a:p>
            <a:pPr algn="just"/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7A861A9-9C87-4A5D-9994-0343D4D6E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391895"/>
            <a:ext cx="9692640" cy="1325562"/>
          </a:xfrm>
        </p:spPr>
        <p:txBody>
          <a:bodyPr>
            <a:normAutofit/>
          </a:bodyPr>
          <a:lstStyle/>
          <a:p>
            <a:r>
              <a:rPr lang="pt-BR" dirty="0"/>
              <a:t>Exemplo 2</a:t>
            </a:r>
          </a:p>
        </p:txBody>
      </p:sp>
    </p:spTree>
    <p:extLst>
      <p:ext uri="{BB962C8B-B14F-4D97-AF65-F5344CB8AC3E}">
        <p14:creationId xmlns:p14="http://schemas.microsoft.com/office/powerpoint/2010/main" val="1523671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586656" cy="4351337"/>
          </a:xfrm>
        </p:spPr>
        <p:txBody>
          <a:bodyPr/>
          <a:lstStyle/>
          <a:p>
            <a:pPr marL="114300" indent="0" algn="just">
              <a:buNone/>
            </a:pPr>
            <a:r>
              <a:rPr lang="pt-BR" dirty="0"/>
              <a:t>Conhecida a área </a:t>
            </a:r>
            <a:r>
              <a:rPr lang="pt-BR" b="1" dirty="0"/>
              <a:t>A</a:t>
            </a:r>
            <a:r>
              <a:rPr lang="pt-BR" dirty="0"/>
              <a:t> (área da base), o par de valores </a:t>
            </a:r>
            <a:r>
              <a:rPr lang="pt-BR" b="1" dirty="0"/>
              <a:t>a</a:t>
            </a:r>
            <a:r>
              <a:rPr lang="pt-BR" dirty="0"/>
              <a:t> e </a:t>
            </a:r>
            <a:r>
              <a:rPr lang="pt-BR" b="1" dirty="0"/>
              <a:t>b</a:t>
            </a:r>
            <a:r>
              <a:rPr lang="pt-BR" dirty="0"/>
              <a:t>, devem obedecer as seguintes condições: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Não deve apresentar nenhuma dimensão da área da base inferior a 60 cm;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7" y="3826822"/>
            <a:ext cx="2448271" cy="2722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5099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/>
              <a:lstStyle/>
              <a:p>
                <a:pPr algn="just"/>
                <a:r>
                  <a:rPr lang="pt-BR" b="1" dirty="0"/>
                  <a:t>1° caso:</a:t>
                </a:r>
                <a:r>
                  <a:rPr lang="pt-BR" dirty="0"/>
                  <a:t> Pilar de seção transversal quadrada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Quando não existe limitação de espaço, a forma mais indicada em planta é a seção quadrada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marL="114300" indent="0">
                  <a:buNone/>
                </a:pPr>
                <a:r>
                  <a:rPr lang="pt-BR" dirty="0"/>
                  <a:t>                                 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/>
                              </a:rPr>
                              <m:t>𝑃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l-GR" dirty="0"/>
                                  <m:t>σ</m:t>
                                </m:r>
                              </m:e>
                              <m:sub>
                                <m:r>
                                  <a:rPr lang="pt-BR" b="0" i="1" smtClean="0">
                                    <a:latin typeface="Cambria Math"/>
                                  </a:rPr>
                                  <m:t>𝑠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3"/>
                <a:stretch>
                  <a:fillRect l="-126" t="-980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tângulo 3"/>
          <p:cNvSpPr/>
          <p:nvPr/>
        </p:nvSpPr>
        <p:spPr>
          <a:xfrm>
            <a:off x="7464152" y="3861048"/>
            <a:ext cx="1728192" cy="1540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1CF45F7-2E28-42A2-BD7B-8AF61FD3BE8B}"/>
              </a:ext>
            </a:extLst>
          </p:cNvPr>
          <p:cNvSpPr txBox="1"/>
          <p:nvPr/>
        </p:nvSpPr>
        <p:spPr>
          <a:xfrm>
            <a:off x="8180611" y="34917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9389BF5-0051-42B1-A525-CA230036DA77}"/>
              </a:ext>
            </a:extLst>
          </p:cNvPr>
          <p:cNvSpPr txBox="1"/>
          <p:nvPr/>
        </p:nvSpPr>
        <p:spPr>
          <a:xfrm>
            <a:off x="9285920" y="44467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4F8F5F8-DCEE-44E8-A175-D8E088C4EC41}"/>
              </a:ext>
            </a:extLst>
          </p:cNvPr>
          <p:cNvSpPr/>
          <p:nvPr/>
        </p:nvSpPr>
        <p:spPr>
          <a:xfrm>
            <a:off x="8040216" y="4365104"/>
            <a:ext cx="576064" cy="450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475F2B0B-8361-49FA-8247-6245E271AF70}"/>
              </a:ext>
            </a:extLst>
          </p:cNvPr>
          <p:cNvCxnSpPr/>
          <p:nvPr/>
        </p:nvCxnSpPr>
        <p:spPr>
          <a:xfrm flipH="1" flipV="1">
            <a:off x="7464152" y="3861048"/>
            <a:ext cx="57606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03FACA42-843F-47FF-BAF3-D3254B8D45E7}"/>
              </a:ext>
            </a:extLst>
          </p:cNvPr>
          <p:cNvCxnSpPr/>
          <p:nvPr/>
        </p:nvCxnSpPr>
        <p:spPr>
          <a:xfrm>
            <a:off x="8616280" y="4816098"/>
            <a:ext cx="576064" cy="585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C655DE50-6018-47A0-A489-DF609E79CFF4}"/>
              </a:ext>
            </a:extLst>
          </p:cNvPr>
          <p:cNvCxnSpPr/>
          <p:nvPr/>
        </p:nvCxnSpPr>
        <p:spPr>
          <a:xfrm flipV="1">
            <a:off x="8616280" y="3861048"/>
            <a:ext cx="57606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20FDDBB9-70C4-4B9F-ADC9-3DEE90896C6E}"/>
              </a:ext>
            </a:extLst>
          </p:cNvPr>
          <p:cNvCxnSpPr/>
          <p:nvPr/>
        </p:nvCxnSpPr>
        <p:spPr>
          <a:xfrm flipH="1">
            <a:off x="7464152" y="4816098"/>
            <a:ext cx="576064" cy="585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657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b="1" dirty="0"/>
              <a:t>2° caso: </a:t>
            </a:r>
            <a:r>
              <a:rPr lang="pt-BR" dirty="0"/>
              <a:t>Seção transversal retangular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14300" indent="0">
              <a:buNone/>
            </a:pPr>
            <a:r>
              <a:rPr lang="pt-BR" dirty="0"/>
              <a:t>a  -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pt-BR" dirty="0"/>
              <a:t> = 2d</a:t>
            </a:r>
          </a:p>
          <a:p>
            <a:pPr marL="114300" indent="0">
              <a:buNone/>
            </a:pPr>
            <a:r>
              <a:rPr lang="pt-BR" dirty="0"/>
              <a:t>-b +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pt-B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pt-BR" dirty="0"/>
              <a:t> = -2d</a:t>
            </a:r>
          </a:p>
          <a:p>
            <a:pPr marL="114300" indent="0">
              <a:buNone/>
            </a:pPr>
            <a:r>
              <a:rPr lang="pt-BR" dirty="0"/>
              <a:t>a – b –a0 + b0 = 0</a:t>
            </a:r>
          </a:p>
          <a:p>
            <a:pPr marL="114300" indent="0">
              <a:buNone/>
            </a:pPr>
            <a:r>
              <a:rPr lang="pt-BR" dirty="0"/>
              <a:t>a – b = a0 – b0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717" y="2492896"/>
            <a:ext cx="3456384" cy="1235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21592">
            <a:off x="6790154" y="2152552"/>
            <a:ext cx="3459447" cy="206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5262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298624" cy="4351337"/>
              </a:xfrm>
            </p:spPr>
            <p:txBody>
              <a:bodyPr>
                <a:normAutofit lnSpcReduction="10000"/>
              </a:bodyPr>
              <a:lstStyle/>
              <a:p>
                <a:pPr marL="114300" indent="0" algn="just">
                  <a:buNone/>
                </a:pPr>
                <a:r>
                  <a:rPr lang="pt-BR" dirty="0"/>
                  <a:t>Para a determinação da tensão de tração no concreto, consideramos as seguintes condições:</a:t>
                </a:r>
              </a:p>
              <a:p>
                <a:pPr algn="just"/>
                <a:endParaRPr lang="pt-BR" dirty="0"/>
              </a:p>
              <a:p>
                <a:r>
                  <a:rPr lang="pt-BR" b="1" dirty="0"/>
                  <a:t>P/ </a:t>
                </a:r>
                <a:r>
                  <a:rPr lang="pt-BR" b="1" dirty="0" err="1"/>
                  <a:t>fck</a:t>
                </a:r>
                <a:r>
                  <a:rPr lang="pt-BR" b="1" dirty="0"/>
                  <a:t> ≤ 20 MPa</a:t>
                </a:r>
              </a:p>
              <a:p>
                <a:pPr algn="ctr"/>
                <a:endParaRPr lang="pt-BR" b="1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dirty="0"/>
                            <m:t>σ</m:t>
                          </m:r>
                        </m:e>
                        <m:sub>
                          <m:r>
                            <a:rPr lang="pt-BR" b="1" i="1" smtClean="0">
                              <a:latin typeface="Cambria Math"/>
                            </a:rPr>
                            <m:t>𝒕</m:t>
                          </m:r>
                        </m:sub>
                      </m:sSub>
                      <m:r>
                        <a:rPr lang="pt-BR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/>
                            </a:rPr>
                            <m:t>𝑓𝑐𝑘</m:t>
                          </m:r>
                        </m:num>
                        <m:den>
                          <m:r>
                            <a:rPr lang="pt-BR" b="0" i="1" smtClean="0">
                              <a:latin typeface="Cambria Math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pt-BR" dirty="0"/>
              </a:p>
              <a:p>
                <a:pPr algn="ctr"/>
                <a:endParaRPr lang="pt-BR" b="1" dirty="0"/>
              </a:p>
              <a:p>
                <a:pPr marL="0" indent="0" algn="ctr">
                  <a:buNone/>
                </a:pPr>
                <a:r>
                  <a:rPr lang="pt-BR" dirty="0"/>
                  <a:t>ou 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1" i="1">
                            <a:latin typeface="Cambria Math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pt-BR" dirty="0"/>
                  <a:t> = 0,8 MPa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298624" cy="4351337"/>
              </a:xfrm>
              <a:blipFill>
                <a:blip r:embed="rId2"/>
                <a:stretch>
                  <a:fillRect l="-131" t="-1681" r="-52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585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Exemplo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44824"/>
                <a:ext cx="9692640" cy="4351337"/>
              </a:xfrm>
            </p:spPr>
            <p:txBody>
              <a:bodyPr>
                <a:normAutofit/>
              </a:bodyPr>
              <a:lstStyle/>
              <a:p>
                <a:pPr marL="114300" indent="0" algn="just">
                  <a:buNone/>
                </a:pPr>
                <a:r>
                  <a:rPr lang="pt-BR" dirty="0"/>
                  <a:t>Exemplo: Dimensionar um bloco de fundação produzido com concreto </a:t>
                </a:r>
                <a:r>
                  <a:rPr lang="pt-BR" dirty="0" err="1"/>
                  <a:t>fck</a:t>
                </a:r>
                <a:r>
                  <a:rPr lang="pt-BR" dirty="0"/>
                  <a:t>=20 MPa, para suportar uma carga de 1700 </a:t>
                </a:r>
                <a:r>
                  <a:rPr lang="pt-BR" dirty="0" err="1"/>
                  <a:t>kN</a:t>
                </a:r>
                <a:r>
                  <a:rPr lang="pt-BR" dirty="0"/>
                  <a:t> aplicada por um pilar 35 x 60 cm e apoiado num solo com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 = 0,4 MPa. Desprezar o peso próprio do bloco</a:t>
                </a:r>
              </a:p>
              <a:p>
                <a:pPr marL="114300" indent="0" algn="just">
                  <a:buNone/>
                </a:pPr>
                <a:endParaRPr lang="pt-BR" dirty="0"/>
              </a:p>
              <a:p>
                <a:pPr marL="114300" indent="0" algn="just">
                  <a:buNone/>
                </a:pPr>
                <a:r>
                  <a:rPr lang="pt-BR" dirty="0"/>
                  <a:t>Dados: </a:t>
                </a:r>
              </a:p>
              <a:p>
                <a:pPr marL="11430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 err="1"/>
                  <a:t>fck</a:t>
                </a:r>
                <a:r>
                  <a:rPr lang="pt-BR" dirty="0"/>
                  <a:t> = 20 MPa</a:t>
                </a:r>
              </a:p>
              <a:p>
                <a:pPr marL="0" indent="0" algn="just">
                  <a:buNone/>
                </a:pPr>
                <a:r>
                  <a:rPr lang="pt-BR" dirty="0"/>
                  <a:t>P = 1700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pt-BR" dirty="0"/>
                  <a:t>= 35 x 60 cm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= 0,4 MPa</a:t>
                </a:r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44824"/>
                <a:ext cx="9692640" cy="4351337"/>
              </a:xfrm>
              <a:blipFill>
                <a:blip r:embed="rId2"/>
                <a:stretch>
                  <a:fillRect l="-503" t="-1122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816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487488" y="764704"/>
                <a:ext cx="9505056" cy="5712296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pt-BR" dirty="0"/>
                  <a:t>Fundações rasas transmitem a carga pela área da base, desta forma, para o cálculo da área da base utilizamos a seguinte fórmula: </a:t>
                </a:r>
              </a:p>
              <a:p>
                <a:pPr marL="0" indent="0" algn="just">
                  <a:buNone/>
                </a:pPr>
                <a:endParaRPr lang="pt-BR" dirty="0"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pt-BR" dirty="0"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𝑃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>
                                <a:cs typeface="Times New Roman" panose="02020603050405020304" pitchFamily="18" charset="0"/>
                              </a:rPr>
                              <m:t>σ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/</m:t>
                        </m:r>
                        <m:r>
                          <a:rPr lang="pt-BR" i="1">
                            <a:latin typeface="Cambria Math"/>
                          </a:rPr>
                          <m:t>𝑚</m:t>
                        </m:r>
                        <m:r>
                          <a:rPr lang="pt-BR" i="1">
                            <a:latin typeface="Cambria Math"/>
                          </a:rPr>
                          <m:t>²)</m:t>
                        </m:r>
                      </m:den>
                    </m:f>
                  </m:oMath>
                </a14:m>
                <a:r>
                  <a:rPr lang="pt-BR" dirty="0">
                    <a:cs typeface="Times New Roman" panose="02020603050405020304" pitchFamily="18" charset="0"/>
                  </a:rPr>
                  <a:t>  (m²) </a:t>
                </a:r>
              </a:p>
              <a:p>
                <a:pPr marL="0" indent="0">
                  <a:buNone/>
                </a:pPr>
                <a:endParaRPr lang="pt-BR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pt-BR" dirty="0">
                    <a:solidFill>
                      <a:schemeClr val="tx1"/>
                    </a:solidFill>
                  </a:rPr>
                  <a:t>P = 1700 </a:t>
                </a:r>
                <a:r>
                  <a:rPr lang="pt-BR" dirty="0" err="1">
                    <a:solidFill>
                      <a:schemeClr val="tx1"/>
                    </a:solidFill>
                  </a:rPr>
                  <a:t>kN</a:t>
                </a:r>
                <a:endParaRPr lang="pt-BR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chemeClr val="tx1"/>
                            </a:solidFill>
                            <a:cs typeface="Times New Roman" panose="02020603050405020304" pitchFamily="18" charset="0"/>
                          </a:rPr>
                          <m:t>σ</m:t>
                        </m:r>
                      </m:e>
                      <m:sub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1"/>
                    </a:solidFill>
                  </a:rPr>
                  <a:t> = 0,4 MPa</a:t>
                </a:r>
              </a:p>
              <a:p>
                <a:pPr marL="0" indent="0">
                  <a:buNone/>
                </a:pPr>
                <a:endParaRPr lang="pt-BR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dirty="0">
                  <a:solidFill>
                    <a:srgbClr val="FF0000"/>
                  </a:solidFill>
                </a:endParaRPr>
              </a:p>
              <a:p>
                <a:pPr marL="0" indent="0" algn="ctr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7488" y="764704"/>
                <a:ext cx="9505056" cy="5712296"/>
              </a:xfrm>
              <a:blipFill>
                <a:blip r:embed="rId2"/>
                <a:stretch>
                  <a:fillRect l="-513" t="-746" r="-5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417417" y="3601245"/>
            <a:ext cx="202248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8ADFA01-C1B9-4687-A11E-FD1C1996EE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6582" y="1268761"/>
            <a:ext cx="1847850" cy="200977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105F497B-516D-4BF7-980F-B89E207C4572}"/>
              </a:ext>
            </a:extLst>
          </p:cNvPr>
          <p:cNvSpPr txBox="1"/>
          <p:nvPr/>
        </p:nvSpPr>
        <p:spPr>
          <a:xfrm>
            <a:off x="1472361" y="4437112"/>
            <a:ext cx="678387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OBS: A tensão admissível do solo deve ter uma unidade compatível com a carga do pilar</a:t>
            </a:r>
          </a:p>
          <a:p>
            <a:pPr marL="0" indent="0" algn="just">
              <a:buNone/>
            </a:pPr>
            <a:r>
              <a:rPr lang="pt-BR" dirty="0"/>
              <a:t>Transformando: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	 0,4 MPa = 0,4 x 10 ³ </a:t>
            </a:r>
            <a:r>
              <a:rPr lang="pt-BR" dirty="0" err="1"/>
              <a:t>kN</a:t>
            </a:r>
            <a:r>
              <a:rPr lang="pt-BR" dirty="0"/>
              <a:t>/m² = ? </a:t>
            </a:r>
            <a:r>
              <a:rPr lang="pt-BR" dirty="0" err="1"/>
              <a:t>kN</a:t>
            </a:r>
            <a:r>
              <a:rPr lang="pt-BR" dirty="0"/>
              <a:t>/m²</a:t>
            </a:r>
          </a:p>
        </p:txBody>
      </p:sp>
    </p:spTree>
    <p:extLst>
      <p:ext uri="{BB962C8B-B14F-4D97-AF65-F5344CB8AC3E}">
        <p14:creationId xmlns:p14="http://schemas.microsoft.com/office/powerpoint/2010/main" val="3874516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925007C-9985-4344-A55D-28B51DF52FE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1253331"/>
                <a:ext cx="8595360" cy="4351337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pt-BR" dirty="0"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 panose="02040503050406030204" pitchFamily="18" charset="0"/>
                          </a:rPr>
                          <m:t>1700 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i="1">
                            <a:latin typeface="Cambria Math" panose="02040503050406030204" pitchFamily="18" charset="0"/>
                          </a:rPr>
                          <m:t>400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/</m:t>
                        </m:r>
                        <m:r>
                          <a:rPr lang="pt-BR" i="1">
                            <a:latin typeface="Cambria Math"/>
                          </a:rPr>
                          <m:t>𝑚</m:t>
                        </m:r>
                        <m:r>
                          <a:rPr lang="pt-BR" i="1">
                            <a:latin typeface="Cambria Math"/>
                          </a:rPr>
                          <m:t>²)</m:t>
                        </m:r>
                      </m:den>
                    </m:f>
                  </m:oMath>
                </a14:m>
                <a:r>
                  <a:rPr lang="pt-BR" dirty="0">
                    <a:cs typeface="Times New Roman" panose="02020603050405020304" pitchFamily="18" charset="0"/>
                  </a:rPr>
                  <a:t> = ? m²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:r>
                  <a:rPr lang="pt-BR" dirty="0"/>
                  <a:t>O bloco precisa ter uma área da base mínima de </a:t>
                </a:r>
                <a:r>
                  <a:rPr lang="pt-BR" b="1" dirty="0"/>
                  <a:t>? m²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925007C-9985-4344-A55D-28B51DF52F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1253331"/>
                <a:ext cx="8595360" cy="4351337"/>
              </a:xfrm>
              <a:blipFill>
                <a:blip r:embed="rId2"/>
                <a:stretch>
                  <a:fillRect l="-63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3940647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5466</TotalTime>
  <Words>898</Words>
  <Application>Microsoft Office PowerPoint</Application>
  <PresentationFormat>Widescreen</PresentationFormat>
  <Paragraphs>174</Paragraphs>
  <Slides>22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fundações</vt:lpstr>
      <vt:lpstr>Dimensionamento</vt:lpstr>
      <vt:lpstr>Dimensionamento</vt:lpstr>
      <vt:lpstr>Dimensionamento</vt:lpstr>
      <vt:lpstr>Dimensionamento</vt:lpstr>
      <vt:lpstr>Dimensionamento </vt:lpstr>
      <vt:lpstr>Exemplo 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Exemplo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105</cp:revision>
  <dcterms:created xsi:type="dcterms:W3CDTF">2020-03-17T03:08:05Z</dcterms:created>
  <dcterms:modified xsi:type="dcterms:W3CDTF">2023-03-08T18:47:48Z</dcterms:modified>
</cp:coreProperties>
</file>