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5"/>
  </p:notesMasterIdLst>
  <p:sldIdLst>
    <p:sldId id="256" r:id="rId2"/>
    <p:sldId id="261" r:id="rId3"/>
    <p:sldId id="262" r:id="rId4"/>
    <p:sldId id="257" r:id="rId5"/>
    <p:sldId id="275" r:id="rId6"/>
    <p:sldId id="281" r:id="rId7"/>
    <p:sldId id="274" r:id="rId8"/>
    <p:sldId id="276" r:id="rId9"/>
    <p:sldId id="259" r:id="rId10"/>
    <p:sldId id="260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7" r:id="rId23"/>
    <p:sldId id="282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792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487719-5202-4A6A-9680-C083DB52B633}" type="datetimeFigureOut">
              <a:rPr lang="pt-BR" smtClean="0"/>
              <a:t>27/05/2023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4FE488-5EB0-4D40-8887-0E4B157234D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200208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4FE488-5EB0-4D40-8887-0E4B157234DA}" type="slidenum">
              <a:rPr lang="pt-BR" smtClean="0"/>
              <a:t>11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193102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4B7F1104-0807-4C16-AB8F-4B3D84917202}" type="datetimeFigureOut">
              <a:rPr lang="pt-BR" smtClean="0"/>
              <a:t>27/05/2023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B1E18004-8097-4B7C-9CFD-80FB10D66874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02880227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F1104-0807-4C16-AB8F-4B3D84917202}" type="datetimeFigureOut">
              <a:rPr lang="pt-BR" smtClean="0"/>
              <a:t>27/05/2023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18004-8097-4B7C-9CFD-80FB10D6687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709773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F1104-0807-4C16-AB8F-4B3D84917202}" type="datetimeFigureOut">
              <a:rPr lang="pt-BR" smtClean="0"/>
              <a:t>27/05/2023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18004-8097-4B7C-9CFD-80FB10D6687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2598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F1104-0807-4C16-AB8F-4B3D84917202}" type="datetimeFigureOut">
              <a:rPr lang="pt-BR" smtClean="0"/>
              <a:t>27/05/2023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18004-8097-4B7C-9CFD-80FB10D6687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760906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F1104-0807-4C16-AB8F-4B3D84917202}" type="datetimeFigureOut">
              <a:rPr lang="pt-BR" smtClean="0"/>
              <a:t>27/05/2023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18004-8097-4B7C-9CFD-80FB10D66874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076469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F1104-0807-4C16-AB8F-4B3D84917202}" type="datetimeFigureOut">
              <a:rPr lang="pt-BR" smtClean="0"/>
              <a:t>27/05/2023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18004-8097-4B7C-9CFD-80FB10D6687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00461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F1104-0807-4C16-AB8F-4B3D84917202}" type="datetimeFigureOut">
              <a:rPr lang="pt-BR" smtClean="0"/>
              <a:t>27/05/2023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18004-8097-4B7C-9CFD-80FB10D6687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573539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F1104-0807-4C16-AB8F-4B3D84917202}" type="datetimeFigureOut">
              <a:rPr lang="pt-BR" smtClean="0"/>
              <a:t>27/05/2023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18004-8097-4B7C-9CFD-80FB10D6687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14347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F1104-0807-4C16-AB8F-4B3D84917202}" type="datetimeFigureOut">
              <a:rPr lang="pt-BR" smtClean="0"/>
              <a:t>27/05/2023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18004-8097-4B7C-9CFD-80FB10D6687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58730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F1104-0807-4C16-AB8F-4B3D84917202}" type="datetimeFigureOut">
              <a:rPr lang="pt-BR" smtClean="0"/>
              <a:t>27/05/2023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18004-8097-4B7C-9CFD-80FB10D6687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97729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F1104-0807-4C16-AB8F-4B3D84917202}" type="datetimeFigureOut">
              <a:rPr lang="pt-BR" smtClean="0"/>
              <a:t>27/05/2023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18004-8097-4B7C-9CFD-80FB10D6687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37448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4B7F1104-0807-4C16-AB8F-4B3D84917202}" type="datetimeFigureOut">
              <a:rPr lang="pt-BR" smtClean="0"/>
              <a:t>27/05/2023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B1E18004-8097-4B7C-9CFD-80FB10D6687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16381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png"/><Relationship Id="rId4" Type="http://schemas.openxmlformats.org/officeDocument/2006/relationships/image" Target="../media/image19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90.png"/><Relationship Id="rId4" Type="http://schemas.openxmlformats.org/officeDocument/2006/relationships/image" Target="../media/image19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>
            <a:spLocks noGrp="1"/>
          </p:cNvSpPr>
          <p:nvPr>
            <p:ph type="ctrTitle"/>
          </p:nvPr>
        </p:nvSpPr>
        <p:spPr>
          <a:xfrm>
            <a:off x="3791744" y="-1288600"/>
            <a:ext cx="6840760" cy="2593975"/>
          </a:xfrm>
        </p:spPr>
        <p:txBody>
          <a:bodyPr/>
          <a:lstStyle/>
          <a:p>
            <a:r>
              <a:rPr lang="pt-BR" sz="2400" dirty="0"/>
              <a:t>Faculdade de tecnologia e ciências da Bahia</a:t>
            </a:r>
            <a:br>
              <a:rPr lang="pt-BR" sz="2400" dirty="0"/>
            </a:br>
            <a:r>
              <a:rPr lang="pt-BR" sz="2400" dirty="0"/>
              <a:t>Curso: Engenharia Civil</a:t>
            </a:r>
            <a:br>
              <a:rPr lang="pt-BR" sz="2400" dirty="0"/>
            </a:br>
            <a:r>
              <a:rPr lang="pt-BR" sz="2400" dirty="0"/>
              <a:t>Disciplina: Fundações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279576" y="2852936"/>
            <a:ext cx="8496944" cy="2520280"/>
          </a:xfrm>
        </p:spPr>
        <p:txBody>
          <a:bodyPr>
            <a:noAutofit/>
          </a:bodyPr>
          <a:lstStyle/>
          <a:p>
            <a:pPr algn="ctr"/>
            <a:r>
              <a:rPr lang="pt-BR" sz="4800" dirty="0">
                <a:solidFill>
                  <a:schemeClr val="tx2"/>
                </a:solidFill>
              </a:rPr>
              <a:t>Dimensionamento de blocos de coroamento</a:t>
            </a:r>
          </a:p>
          <a:p>
            <a:pPr algn="ctr"/>
            <a:endParaRPr lang="pt-BR" sz="4800" dirty="0">
              <a:solidFill>
                <a:schemeClr val="tx2"/>
              </a:solidFill>
            </a:endParaRPr>
          </a:p>
          <a:p>
            <a:pPr algn="r"/>
            <a:r>
              <a:rPr lang="pt-BR" sz="2800" dirty="0">
                <a:solidFill>
                  <a:schemeClr val="tx2"/>
                </a:solidFill>
              </a:rPr>
              <a:t>Professora: Juliane Souza</a:t>
            </a:r>
          </a:p>
        </p:txBody>
      </p:sp>
      <p:pic>
        <p:nvPicPr>
          <p:cNvPr id="4" name="Imagem 3" descr="Fatec_Logo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9456" y="175454"/>
            <a:ext cx="2376264" cy="112992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932005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6A6E901B-F476-40AC-A4CC-C410EC21A9C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127448" y="620688"/>
                <a:ext cx="8928992" cy="5780112"/>
              </a:xfrm>
            </p:spPr>
            <p:txBody>
              <a:bodyPr>
                <a:normAutofit/>
              </a:bodyPr>
              <a:lstStyle/>
              <a:p>
                <a:pPr algn="just"/>
                <a:r>
                  <a:rPr lang="pt-BR" dirty="0"/>
                  <a:t>Para levar em conta o peso próprio do bloco, majora-se a carga em 5%: </a:t>
                </a:r>
              </a:p>
              <a:p>
                <a:pPr algn="just"/>
                <a:endParaRPr lang="pt-BR" dirty="0"/>
              </a:p>
              <a:p>
                <a:pPr marL="0" indent="0" algn="just">
                  <a:buNone/>
                </a:pPr>
                <a:r>
                  <a:rPr lang="pt-BR" dirty="0"/>
                  <a:t>1,05× 876 </a:t>
                </a:r>
                <a:r>
                  <a:rPr lang="pt-BR" dirty="0" err="1"/>
                  <a:t>kN</a:t>
                </a:r>
                <a:r>
                  <a:rPr lang="pt-BR" dirty="0"/>
                  <a:t> = ? </a:t>
                </a:r>
                <a:r>
                  <a:rPr lang="pt-BR" dirty="0" err="1"/>
                  <a:t>kN</a:t>
                </a:r>
                <a:endParaRPr lang="pt-BR" dirty="0"/>
              </a:p>
              <a:p>
                <a:pPr algn="just"/>
                <a:endParaRPr lang="pt-BR" dirty="0"/>
              </a:p>
              <a:p>
                <a:pPr algn="just"/>
                <a:r>
                  <a:rPr lang="pt-BR" dirty="0"/>
                  <a:t>Número de estacas:</a:t>
                </a:r>
              </a:p>
              <a:p>
                <a:pPr algn="just"/>
                <a:endParaRPr lang="pt-BR" dirty="0"/>
              </a:p>
              <a:p>
                <a:pPr marL="0" indent="0" algn="just">
                  <a:buNone/>
                </a:pPr>
                <a:r>
                  <a:rPr lang="pt-BR" dirty="0"/>
                  <a:t>N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919,8 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𝑘𝑁</m:t>
                        </m:r>
                      </m:num>
                      <m:den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250 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den>
                    </m:f>
                  </m:oMath>
                </a14:m>
                <a:r>
                  <a:rPr lang="pt-BR" dirty="0"/>
                  <a:t> =  </a:t>
                </a:r>
                <a14:m>
                  <m:oMath xmlns:m="http://schemas.openxmlformats.org/officeDocument/2006/math">
                    <m:r>
                      <a:rPr lang="pt-BR" i="1">
                        <a:latin typeface="Cambria Math" panose="02040503050406030204" pitchFamily="18" charset="0"/>
                      </a:rPr>
                      <m:t>?</m:t>
                    </m:r>
                    <m:r>
                      <a:rPr lang="pt-BR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pt-BR" dirty="0"/>
                  <a:t>estacas</a:t>
                </a:r>
              </a:p>
              <a:p>
                <a:pPr algn="just"/>
                <a:endParaRPr lang="pt-BR" dirty="0"/>
              </a:p>
              <a:p>
                <a:pPr algn="just"/>
                <a:r>
                  <a:rPr lang="pt-BR" dirty="0"/>
                  <a:t>Onde </a:t>
                </a:r>
              </a:p>
              <a:p>
                <a:pPr algn="just"/>
                <a:r>
                  <a:rPr lang="pt-BR" dirty="0"/>
                  <a:t>Pp = carga do pilar </a:t>
                </a:r>
              </a:p>
              <a:p>
                <a:pPr algn="just"/>
                <a:r>
                  <a:rPr lang="pt-BR" dirty="0" err="1"/>
                  <a:t>Qadm</a:t>
                </a:r>
                <a:r>
                  <a:rPr lang="pt-BR" dirty="0"/>
                  <a:t> = capacidade de carga admissível da estaca</a:t>
                </a:r>
              </a:p>
              <a:p>
                <a:pPr algn="just"/>
                <a:endParaRPr lang="pt-BR" dirty="0"/>
              </a:p>
              <a:p>
                <a:pPr algn="just"/>
                <a:endParaRPr lang="pt-BR" dirty="0"/>
              </a:p>
            </p:txBody>
          </p:sp>
        </mc:Choice>
        <mc:Fallback xmlns="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6A6E901B-F476-40AC-A4CC-C410EC21A9C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127448" y="620688"/>
                <a:ext cx="8928992" cy="5780112"/>
              </a:xfrm>
              <a:blipFill>
                <a:blip r:embed="rId2"/>
                <a:stretch>
                  <a:fillRect l="-614" t="-844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545206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3F747FD-BFAF-4C3C-96EF-E5B20DF7DF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1424" y="548680"/>
            <a:ext cx="8689776" cy="5852120"/>
          </a:xfrm>
        </p:spPr>
        <p:txBody>
          <a:bodyPr>
            <a:normAutofit fontScale="92500" lnSpcReduction="10000"/>
          </a:bodyPr>
          <a:lstStyle/>
          <a:p>
            <a:r>
              <a:rPr lang="pt-BR" dirty="0"/>
              <a:t>Distância entre as estacas:</a:t>
            </a:r>
          </a:p>
          <a:p>
            <a:endParaRPr lang="pt-BR" dirty="0"/>
          </a:p>
          <a:p>
            <a:r>
              <a:rPr lang="pt-BR" dirty="0"/>
              <a:t>Como trata-se de estacas escavadas que possuem diâmetro de 40 cm então:</a:t>
            </a:r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r>
              <a:rPr lang="pt-BR" dirty="0"/>
              <a:t>L = 3 Ø</a:t>
            </a:r>
          </a:p>
          <a:p>
            <a:r>
              <a:rPr lang="pt-BR" dirty="0"/>
              <a:t>L = 3 x 40 cm = ? cm </a:t>
            </a:r>
          </a:p>
          <a:p>
            <a:endParaRPr lang="pt-BR" dirty="0"/>
          </a:p>
          <a:p>
            <a:endParaRPr lang="pt-BR" dirty="0"/>
          </a:p>
          <a:p>
            <a:pPr marL="0" indent="0">
              <a:buNone/>
            </a:pPr>
            <a:r>
              <a:rPr lang="pt-BR" dirty="0"/>
              <a:t>Onde: </a:t>
            </a:r>
          </a:p>
          <a:p>
            <a:r>
              <a:rPr lang="pt-BR" dirty="0"/>
              <a:t>L = distância entre pilares de eixo a eixo</a:t>
            </a:r>
          </a:p>
          <a:p>
            <a:r>
              <a:rPr lang="pt-BR" dirty="0"/>
              <a:t>Ø = diâmetro da estaca</a:t>
            </a:r>
          </a:p>
          <a:p>
            <a:endParaRPr lang="pt-BR" dirty="0"/>
          </a:p>
          <a:p>
            <a:endParaRPr lang="pt-BR" dirty="0"/>
          </a:p>
          <a:p>
            <a:endParaRPr lang="pt-BR" dirty="0"/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3ACD137B-CD16-42E2-AE26-80EF6CCEE2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50934" y="1817896"/>
            <a:ext cx="4041610" cy="3555320"/>
          </a:xfrm>
          <a:prstGeom prst="rect">
            <a:avLst/>
          </a:prstGeom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576CCF1D-607F-4BDA-AC68-E8716BBFE79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78264" y="1988840"/>
            <a:ext cx="5591578" cy="1005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8101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B82808D-5F0C-4136-84B5-0B958A0AEA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332656"/>
            <a:ext cx="7620000" cy="6068144"/>
          </a:xfrm>
        </p:spPr>
        <p:txBody>
          <a:bodyPr/>
          <a:lstStyle/>
          <a:p>
            <a:r>
              <a:rPr lang="pt-BR" dirty="0"/>
              <a:t>Para definição da geometria do bloco de coroamento:</a:t>
            </a:r>
          </a:p>
          <a:p>
            <a:endParaRPr lang="pt-BR" dirty="0"/>
          </a:p>
          <a:p>
            <a:r>
              <a:rPr lang="pt-BR" dirty="0"/>
              <a:t>a = ? cm</a:t>
            </a:r>
          </a:p>
          <a:p>
            <a:endParaRPr lang="pt-BR" dirty="0"/>
          </a:p>
          <a:p>
            <a:r>
              <a:rPr lang="pt-BR" dirty="0"/>
              <a:t>OBS.: </a:t>
            </a:r>
            <a:r>
              <a:rPr lang="pt-BR" b="1" dirty="0"/>
              <a:t>S</a:t>
            </a:r>
            <a:r>
              <a:rPr lang="pt-BR" dirty="0"/>
              <a:t> não pode ser inferior a 15 cm</a:t>
            </a:r>
          </a:p>
          <a:p>
            <a:r>
              <a:rPr lang="pt-BR" b="1" dirty="0"/>
              <a:t>L </a:t>
            </a:r>
            <a:r>
              <a:rPr lang="pt-BR" dirty="0"/>
              <a:t>é a distância entre estacas de eixo a eixo.</a:t>
            </a:r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pPr marL="114300" indent="0">
              <a:buNone/>
            </a:pPr>
            <a:endParaRPr lang="pt-BR" dirty="0"/>
          </a:p>
          <a:p>
            <a:endParaRPr lang="pt-BR" dirty="0"/>
          </a:p>
        </p:txBody>
      </p:sp>
      <p:pic>
        <p:nvPicPr>
          <p:cNvPr id="12" name="Imagem 11">
            <a:extLst>
              <a:ext uri="{FF2B5EF4-FFF2-40B4-BE49-F238E27FC236}">
                <a16:creationId xmlns:a16="http://schemas.microsoft.com/office/drawing/2014/main" id="{7AEFA1F5-B301-4FF6-A21F-7AF68D973D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28037" y="3267075"/>
            <a:ext cx="3562350" cy="3133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70913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3D586370-5CCE-4E3F-B58F-1BC77D2C739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271464" y="332656"/>
                <a:ext cx="9577064" cy="6068144"/>
              </a:xfrm>
            </p:spPr>
            <p:txBody>
              <a:bodyPr>
                <a:normAutofit/>
              </a:bodyPr>
              <a:lstStyle/>
              <a:p>
                <a:pPr algn="just"/>
                <a:r>
                  <a:rPr lang="pt-BR" dirty="0"/>
                  <a:t>Cálculo da reação nas estacas mais solicitadas: </a:t>
                </a:r>
              </a:p>
              <a:p>
                <a:pPr algn="just"/>
                <a:endParaRPr lang="pt-BR" dirty="0"/>
              </a:p>
              <a:p>
                <a:pPr algn="just"/>
                <a:r>
                  <a:rPr lang="pt-BR" dirty="0" err="1"/>
                  <a:t>Mx</a:t>
                </a:r>
                <a:r>
                  <a:rPr lang="pt-BR" dirty="0"/>
                  <a:t> = 30 </a:t>
                </a:r>
                <a:r>
                  <a:rPr lang="pt-BR" dirty="0" err="1"/>
                  <a:t>kN.m</a:t>
                </a:r>
                <a:r>
                  <a:rPr lang="pt-BR" dirty="0"/>
                  <a:t> e </a:t>
                </a:r>
                <a:r>
                  <a:rPr lang="pt-BR" dirty="0" err="1"/>
                  <a:t>My</a:t>
                </a:r>
                <a:r>
                  <a:rPr lang="pt-BR" dirty="0"/>
                  <a:t> =40 </a:t>
                </a:r>
                <a:r>
                  <a:rPr lang="pt-BR" dirty="0" err="1"/>
                  <a:t>kN.m</a:t>
                </a:r>
                <a:endParaRPr lang="pt-BR" dirty="0"/>
              </a:p>
              <a:p>
                <a:pPr algn="just"/>
                <a:endParaRPr lang="pt-BR" dirty="0"/>
              </a:p>
              <a:p>
                <a:pPr algn="just"/>
                <a:r>
                  <a:rPr lang="pt-BR" dirty="0"/>
                  <a:t>A situação mais crítica é para o momento </a:t>
                </a:r>
                <a:r>
                  <a:rPr lang="pt-BR" dirty="0" err="1"/>
                  <a:t>My</a:t>
                </a:r>
                <a:r>
                  <a:rPr lang="pt-BR" dirty="0"/>
                  <a:t> produzindo um acréscimo de reação nas estacas, conforme calculado abaixo:</a:t>
                </a:r>
              </a:p>
              <a:p>
                <a:pPr algn="just"/>
                <a:endParaRPr lang="pt-BR" dirty="0"/>
              </a:p>
              <a:p>
                <a:pPr algn="just"/>
                <a:endParaRPr lang="pt-BR" dirty="0"/>
              </a:p>
              <a:p>
                <a:pPr algn="just"/>
                <a:r>
                  <a:rPr lang="pt-BR" dirty="0"/>
                  <a:t>∆R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𝑀𝑦</m:t>
                        </m:r>
                      </m:num>
                      <m:den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𝐿</m:t>
                        </m:r>
                      </m:den>
                    </m:f>
                  </m:oMath>
                </a14:m>
                <a:r>
                  <a:rPr lang="pt-BR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40 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𝑘𝑁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num>
                      <m:den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1,20 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den>
                    </m:f>
                  </m:oMath>
                </a14:m>
                <a:r>
                  <a:rPr lang="pt-BR" dirty="0"/>
                  <a:t> = ? </a:t>
                </a:r>
                <a:r>
                  <a:rPr lang="pt-BR" dirty="0" err="1"/>
                  <a:t>kN</a:t>
                </a:r>
                <a:endParaRPr lang="pt-BR" dirty="0"/>
              </a:p>
              <a:p>
                <a:pPr algn="just"/>
                <a:r>
                  <a:rPr lang="pt-BR" dirty="0"/>
                  <a:t>para duas estacas</a:t>
                </a:r>
              </a:p>
              <a:p>
                <a:pPr algn="just"/>
                <a:endParaRPr lang="pt-BR" dirty="0"/>
              </a:p>
              <a:p>
                <a:pPr algn="just"/>
                <a:endParaRPr lang="pt-BR" dirty="0"/>
              </a:p>
              <a:p>
                <a:pPr algn="just"/>
                <a:r>
                  <a:rPr lang="pt-BR" dirty="0"/>
                  <a:t>Para cada estaca haverá um acréscimo de 33,3/2 = ? </a:t>
                </a:r>
                <a:r>
                  <a:rPr lang="pt-BR" dirty="0" err="1"/>
                  <a:t>kN</a:t>
                </a:r>
                <a:endParaRPr lang="pt-BR" dirty="0"/>
              </a:p>
              <a:p>
                <a:pPr algn="just"/>
                <a:endParaRPr lang="pt-BR" dirty="0"/>
              </a:p>
              <a:p>
                <a:pPr algn="just"/>
                <a:endParaRPr lang="pt-BR" dirty="0"/>
              </a:p>
              <a:p>
                <a:pPr algn="just"/>
                <a:endParaRPr lang="pt-BR" dirty="0"/>
              </a:p>
              <a:p>
                <a:pPr algn="just"/>
                <a:endParaRPr lang="pt-BR" dirty="0"/>
              </a:p>
              <a:p>
                <a:pPr algn="just"/>
                <a:endParaRPr lang="pt-BR" dirty="0"/>
              </a:p>
              <a:p>
                <a:pPr algn="just"/>
                <a:endParaRPr lang="pt-BR" dirty="0"/>
              </a:p>
            </p:txBody>
          </p:sp>
        </mc:Choice>
        <mc:Fallback xmlns="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3D586370-5CCE-4E3F-B58F-1BC77D2C739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271464" y="332656"/>
                <a:ext cx="9577064" cy="6068144"/>
              </a:xfrm>
              <a:blipFill rotWithShape="0">
                <a:blip r:embed="rId2"/>
                <a:stretch>
                  <a:fillRect l="-127" t="-804" r="-509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Imagem 4">
            <a:extLst>
              <a:ext uri="{FF2B5EF4-FFF2-40B4-BE49-F238E27FC236}">
                <a16:creationId xmlns:a16="http://schemas.microsoft.com/office/drawing/2014/main" id="{F9EF1726-2B9D-41DD-8FAA-919F7E5ADA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64152" y="2636913"/>
            <a:ext cx="2379012" cy="2695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79714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A200C01D-9350-406F-9DBE-D972CAE0AE3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9416" y="457200"/>
                <a:ext cx="9361040" cy="5924128"/>
              </a:xfrm>
            </p:spPr>
            <p:txBody>
              <a:bodyPr/>
              <a:lstStyle/>
              <a:p>
                <a:pPr algn="just"/>
                <a:r>
                  <a:rPr lang="pt-BR" dirty="0"/>
                  <a:t>Logo, a reação nominal na(s) estaca(s) mais carregada(s) é dada por:</a:t>
                </a:r>
              </a:p>
              <a:p>
                <a:pPr algn="just"/>
                <a:endParaRPr lang="pt-BR" dirty="0"/>
              </a:p>
              <a:p>
                <a:pPr algn="just"/>
                <a:r>
                  <a:rPr lang="pt-BR" dirty="0" err="1"/>
                  <a:t>Rest</a:t>
                </a:r>
                <a:r>
                  <a:rPr lang="pt-BR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pt-BR" dirty="0"/>
                          <m:t>918,8 </m:t>
                        </m:r>
                        <m:r>
                          <m:rPr>
                            <m:nor/>
                          </m:rPr>
                          <a:rPr lang="pt-BR" dirty="0"/>
                          <m:t>kN</m:t>
                        </m:r>
                      </m:num>
                      <m:den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pt-BR" b="0" i="1" smtClean="0">
                        <a:latin typeface="Cambria Math" panose="02040503050406030204" pitchFamily="18" charset="0"/>
                      </a:rPr>
                      <m:t>+16,7= ? </m:t>
                    </m:r>
                    <m:r>
                      <a:rPr lang="pt-BR" b="0" i="1" smtClean="0">
                        <a:latin typeface="Cambria Math" panose="02040503050406030204" pitchFamily="18" charset="0"/>
                      </a:rPr>
                      <m:t>𝑘𝑁</m:t>
                    </m:r>
                  </m:oMath>
                </a14:m>
                <a:r>
                  <a:rPr lang="pt-BR" dirty="0"/>
                  <a:t> &lt; que a carga admissível da estaca = 250 </a:t>
                </a:r>
                <a:r>
                  <a:rPr lang="pt-BR" dirty="0" err="1"/>
                  <a:t>kN</a:t>
                </a:r>
                <a:endParaRPr lang="pt-BR" dirty="0"/>
              </a:p>
              <a:p>
                <a:pPr algn="just"/>
                <a:endParaRPr lang="pt-BR" dirty="0"/>
              </a:p>
              <a:p>
                <a:pPr algn="just"/>
                <a:endParaRPr lang="pt-BR" dirty="0"/>
              </a:p>
              <a:p>
                <a:pPr algn="just"/>
                <a:r>
                  <a:rPr lang="pt-BR" dirty="0"/>
                  <a:t>Podemos prosseguir com o dimensionamento!</a:t>
                </a:r>
              </a:p>
              <a:p>
                <a:pPr algn="just"/>
                <a:endParaRPr lang="pt-BR" dirty="0"/>
              </a:p>
              <a:p>
                <a:pPr algn="just"/>
                <a:endParaRPr lang="pt-BR" dirty="0"/>
              </a:p>
            </p:txBody>
          </p:sp>
        </mc:Choice>
        <mc:Fallback xmlns="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A200C01D-9350-406F-9DBE-D972CAE0AE3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9416" y="457200"/>
                <a:ext cx="9361040" cy="5924128"/>
              </a:xfrm>
              <a:blipFill rotWithShape="0">
                <a:blip r:embed="rId2"/>
                <a:stretch>
                  <a:fillRect l="-130" t="-720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411766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B929BF16-451F-43DA-B38D-6E65A50D24E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981200" y="548680"/>
                <a:ext cx="7620000" cy="5852120"/>
              </a:xfrm>
            </p:spPr>
            <p:txBody>
              <a:bodyPr/>
              <a:lstStyle/>
              <a:p>
                <a:r>
                  <a:rPr lang="pt-BR" dirty="0"/>
                  <a:t>Determinação da altura do bloco:</a:t>
                </a:r>
              </a:p>
              <a:p>
                <a:endParaRPr lang="pt-BR" dirty="0"/>
              </a:p>
              <a:p>
                <a:r>
                  <a:rPr lang="pt-BR" dirty="0"/>
                  <a:t>h ≥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 −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𝑎𝑝</m:t>
                        </m:r>
                      </m:num>
                      <m:den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pt-BR" dirty="0"/>
                  <a:t>  = ? cm</a:t>
                </a:r>
              </a:p>
              <a:p>
                <a:endParaRPr lang="pt-BR" dirty="0"/>
              </a:p>
              <a:p>
                <a:endParaRPr lang="pt-BR" dirty="0"/>
              </a:p>
              <a:p>
                <a:r>
                  <a:rPr lang="pt-BR" dirty="0"/>
                  <a:t>h ≥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 −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𝑏𝑝</m:t>
                        </m:r>
                      </m:num>
                      <m:den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pt-BR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pt-BR" dirty="0"/>
                  <a:t> = ? cm</a:t>
                </a:r>
              </a:p>
              <a:p>
                <a:endParaRPr lang="pt-BR" dirty="0"/>
              </a:p>
              <a:p>
                <a:endParaRPr lang="pt-BR" dirty="0"/>
              </a:p>
              <a:p>
                <a:r>
                  <a:rPr lang="pt-BR" dirty="0"/>
                  <a:t>h ≥ ? cm</a:t>
                </a:r>
              </a:p>
              <a:p>
                <a:endParaRPr lang="pt-BR" dirty="0"/>
              </a:p>
            </p:txBody>
          </p:sp>
        </mc:Choice>
        <mc:Fallback xmlns="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B929BF16-451F-43DA-B38D-6E65A50D24E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981200" y="548680"/>
                <a:ext cx="7620000" cy="5852120"/>
              </a:xfrm>
              <a:blipFill>
                <a:blip r:embed="rId2"/>
                <a:stretch>
                  <a:fillRect l="-160" t="-729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Imagem 3">
            <a:extLst>
              <a:ext uri="{FF2B5EF4-FFF2-40B4-BE49-F238E27FC236}">
                <a16:creationId xmlns:a16="http://schemas.microsoft.com/office/drawing/2014/main" id="{0868B112-5AAC-4F94-9E1E-2880F82BFF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60096" y="1484784"/>
            <a:ext cx="4041610" cy="3555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22896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0C90FC3F-E8CE-449C-8B04-FD49F78F1FF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981200" y="260648"/>
                <a:ext cx="7620000" cy="6140152"/>
              </a:xfrm>
            </p:spPr>
            <p:txBody>
              <a:bodyPr/>
              <a:lstStyle/>
              <a:p>
                <a:r>
                  <a:rPr lang="pt-BR" dirty="0"/>
                  <a:t>O ângulo de inclinação das bielas deve estar limitado à:</a:t>
                </a:r>
              </a:p>
              <a:p>
                <a:endParaRPr lang="pt-BR" dirty="0"/>
              </a:p>
              <a:p>
                <a:r>
                  <a:rPr lang="el-GR" dirty="0"/>
                  <a:t>45° &lt; θ &lt; 55°</a:t>
                </a:r>
                <a:endParaRPr lang="pt-BR" dirty="0"/>
              </a:p>
              <a:p>
                <a:endParaRPr lang="pt-BR" dirty="0"/>
              </a:p>
              <a:p>
                <a:r>
                  <a:rPr lang="pt-BR" dirty="0"/>
                  <a:t>Para um bloco com 4 estacas o ângulo θ é determinado por:</a:t>
                </a:r>
              </a:p>
              <a:p>
                <a:endParaRPr lang="pt-BR" dirty="0"/>
              </a:p>
              <a:p>
                <a:endParaRPr lang="pt-BR" dirty="0"/>
              </a:p>
              <a:p>
                <a:endParaRPr lang="pt-BR" dirty="0"/>
              </a:p>
              <a:p>
                <a:endParaRPr lang="pt-BR" dirty="0"/>
              </a:p>
              <a:p>
                <a:r>
                  <a:rPr lang="pt-BR" dirty="0"/>
                  <a:t>Onde </a:t>
                </a:r>
                <a:r>
                  <a:rPr lang="pt-BR" dirty="0" err="1"/>
                  <a:t>am</a:t>
                </a:r>
                <a:r>
                  <a:rPr lang="pt-BR" dirty="0"/>
                  <a:t> = h/2 =&gt; </a:t>
                </a:r>
                <a:r>
                  <a:rPr lang="pt-BR" dirty="0" err="1"/>
                  <a:t>am</a:t>
                </a:r>
                <a:r>
                  <a:rPr lang="pt-BR" dirty="0"/>
                  <a:t> = 55/2 = ? cm</a:t>
                </a:r>
              </a:p>
              <a:p>
                <a:endParaRPr lang="pt-BR" dirty="0"/>
              </a:p>
              <a:p>
                <a:pPr marL="0" indent="0" algn="ctr">
                  <a:buNone/>
                </a:pPr>
                <a:r>
                  <a:rPr lang="pt-BR" sz="2400" dirty="0" err="1"/>
                  <a:t>tg</a:t>
                </a:r>
                <a:r>
                  <a:rPr lang="pt-BR" sz="2400" dirty="0"/>
                  <a:t> 45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sz="2400" i="1">
                            <a:latin typeface="Cambria Math" panose="02040503050406030204" pitchFamily="18" charset="0"/>
                          </a:rPr>
                          <m:t>𝑑</m:t>
                        </m:r>
                      </m:num>
                      <m:den>
                        <m:f>
                          <m:fPr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2400" i="1">
                                <a:latin typeface="Cambria Math" panose="02040503050406030204" pitchFamily="18" charset="0"/>
                              </a:rPr>
                              <m:t>120 </m:t>
                            </m:r>
                            <m:rad>
                              <m:radPr>
                                <m:degHide m:val="on"/>
                                <m:ctrlPr>
                                  <a:rPr lang="pt-BR" sz="2400" i="1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pt-BR" sz="24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</m:rad>
                          </m:num>
                          <m:den>
                            <m:r>
                              <a:rPr lang="pt-BR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  <m:r>
                          <a:rPr lang="pt-BR" sz="2400" i="1">
                            <a:latin typeface="Cambria Math" panose="02040503050406030204" pitchFamily="18" charset="0"/>
                          </a:rPr>
                          <m:t> − </m:t>
                        </m:r>
                        <m:f>
                          <m:fPr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ad>
                              <m:radPr>
                                <m:degHide m:val="on"/>
                                <m:ctrlPr>
                                  <a:rPr lang="pt-BR" sz="2400" i="1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pt-BR" sz="24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</m:rad>
                          </m:num>
                          <m:den>
                            <m:r>
                              <a:rPr lang="pt-BR" sz="2400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  <m:r>
                          <a:rPr lang="pt-BR" sz="24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pt-BR" sz="24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pt-BR" sz="2400" i="1">
                            <a:latin typeface="Cambria Math" panose="02040503050406030204" pitchFamily="18" charset="0"/>
                          </a:rPr>
                          <m:t> 27,5 </m:t>
                        </m:r>
                      </m:den>
                    </m:f>
                  </m:oMath>
                </a14:m>
                <a:r>
                  <a:rPr lang="pt-BR" sz="2400" dirty="0"/>
                  <a:t> =&gt; d = ? cm</a:t>
                </a:r>
              </a:p>
              <a:p>
                <a:endParaRPr lang="pt-BR" dirty="0"/>
              </a:p>
              <a:p>
                <a:endParaRPr lang="pt-BR" dirty="0"/>
              </a:p>
            </p:txBody>
          </p:sp>
        </mc:Choice>
        <mc:Fallback xmlns="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0C90FC3F-E8CE-449C-8B04-FD49F78F1FF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981200" y="260648"/>
                <a:ext cx="7620000" cy="6140152"/>
              </a:xfrm>
              <a:blipFill rotWithShape="0">
                <a:blip r:embed="rId2"/>
                <a:stretch>
                  <a:fillRect l="-160" t="-794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Imagem 4">
            <a:extLst>
              <a:ext uri="{FF2B5EF4-FFF2-40B4-BE49-F238E27FC236}">
                <a16:creationId xmlns:a16="http://schemas.microsoft.com/office/drawing/2014/main" id="{072FB187-0F8B-45E3-A8FC-AA7E9DDB71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11824" y="2676934"/>
            <a:ext cx="2849852" cy="1307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14664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46E9E3EA-DB47-4C72-A764-79B8BB25B01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981200" y="476672"/>
                <a:ext cx="7620000" cy="5924128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pt-BR" dirty="0"/>
                  <a:t>Onde </a:t>
                </a:r>
                <a:r>
                  <a:rPr lang="pt-BR" dirty="0" err="1"/>
                  <a:t>am</a:t>
                </a:r>
                <a:r>
                  <a:rPr lang="pt-BR" dirty="0"/>
                  <a:t> = h/2 =&gt; </a:t>
                </a:r>
                <a:r>
                  <a:rPr lang="pt-BR" dirty="0" err="1"/>
                  <a:t>am</a:t>
                </a:r>
                <a:r>
                  <a:rPr lang="pt-BR" dirty="0"/>
                  <a:t> = 55/2 = ? cm</a:t>
                </a:r>
              </a:p>
              <a:p>
                <a:endParaRPr lang="pt-BR" dirty="0"/>
              </a:p>
              <a:p>
                <a:r>
                  <a:rPr lang="pt-BR" sz="2000" dirty="0" err="1"/>
                  <a:t>tg</a:t>
                </a:r>
                <a:r>
                  <a:rPr lang="pt-BR" sz="2000" dirty="0"/>
                  <a:t> 55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sz="2000" i="1">
                            <a:latin typeface="Cambria Math" panose="02040503050406030204" pitchFamily="18" charset="0"/>
                          </a:rPr>
                          <m:t>𝑑</m:t>
                        </m:r>
                      </m:num>
                      <m:den>
                        <m:f>
                          <m:fPr>
                            <m:ctrlPr>
                              <a:rPr lang="pt-BR" sz="20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2000" i="1">
                                <a:latin typeface="Cambria Math" panose="02040503050406030204" pitchFamily="18" charset="0"/>
                              </a:rPr>
                              <m:t>120 </m:t>
                            </m:r>
                            <m:rad>
                              <m:radPr>
                                <m:degHide m:val="on"/>
                                <m:ctrlPr>
                                  <a:rPr lang="pt-BR" sz="2000" i="1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pt-BR" sz="20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</m:rad>
                          </m:num>
                          <m:den>
                            <m:r>
                              <a:rPr lang="pt-BR" sz="20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  <m:r>
                          <a:rPr lang="pt-BR" sz="2000" i="1">
                            <a:latin typeface="Cambria Math" panose="02040503050406030204" pitchFamily="18" charset="0"/>
                          </a:rPr>
                          <m:t> − </m:t>
                        </m:r>
                        <m:f>
                          <m:fPr>
                            <m:ctrlPr>
                              <a:rPr lang="pt-BR" sz="20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ad>
                              <m:radPr>
                                <m:degHide m:val="on"/>
                                <m:ctrlPr>
                                  <a:rPr lang="pt-BR" sz="2000" i="1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pt-BR" sz="20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</m:rad>
                          </m:num>
                          <m:den>
                            <m:r>
                              <a:rPr lang="pt-BR" sz="2000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  <m:r>
                          <a:rPr lang="pt-BR" sz="2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pt-BR" sz="20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pt-BR" sz="2000" i="1">
                            <a:latin typeface="Cambria Math" panose="02040503050406030204" pitchFamily="18" charset="0"/>
                          </a:rPr>
                          <m:t> 27,5 </m:t>
                        </m:r>
                      </m:den>
                    </m:f>
                  </m:oMath>
                </a14:m>
                <a:r>
                  <a:rPr lang="pt-BR" sz="2000" dirty="0"/>
                  <a:t> =&gt; d = ? cm</a:t>
                </a:r>
              </a:p>
              <a:p>
                <a:endParaRPr lang="pt-BR" sz="2600" dirty="0"/>
              </a:p>
              <a:p>
                <a:endParaRPr lang="pt-BR" sz="2600" dirty="0"/>
              </a:p>
              <a:p>
                <a:r>
                  <a:rPr lang="pt-BR" dirty="0"/>
                  <a:t>? cm &lt; d &lt; ? cm </a:t>
                </a:r>
              </a:p>
              <a:p>
                <a:endParaRPr lang="pt-BR" sz="2600" dirty="0"/>
              </a:p>
              <a:p>
                <a:r>
                  <a:rPr lang="pt-BR" dirty="0"/>
                  <a:t>Mas h = d + d’</a:t>
                </a:r>
              </a:p>
              <a:p>
                <a:endParaRPr lang="pt-BR" dirty="0"/>
              </a:p>
              <a:p>
                <a:r>
                  <a:rPr lang="pt-BR" dirty="0"/>
                  <a:t>Considerando d’ = 5 cm</a:t>
                </a:r>
              </a:p>
              <a:p>
                <a:endParaRPr lang="pt-BR" dirty="0"/>
              </a:p>
              <a:p>
                <a:r>
                  <a:rPr lang="pt-BR" dirty="0"/>
                  <a:t>? cm &lt; h &lt; ? cm </a:t>
                </a:r>
              </a:p>
              <a:p>
                <a:endParaRPr lang="pt-BR" sz="2600" dirty="0"/>
              </a:p>
              <a:p>
                <a:endParaRPr lang="pt-BR" dirty="0"/>
              </a:p>
              <a:p>
                <a:endParaRPr lang="pt-BR" dirty="0"/>
              </a:p>
            </p:txBody>
          </p:sp>
        </mc:Choice>
        <mc:Fallback xmlns="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46E9E3EA-DB47-4C72-A764-79B8BB25B01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981200" y="476672"/>
                <a:ext cx="7620000" cy="5924128"/>
              </a:xfrm>
              <a:blipFill>
                <a:blip r:embed="rId2"/>
                <a:stretch>
                  <a:fillRect l="-320" t="-1235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625065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C8C63AE-0EE1-4CCE-ABBC-4D851B6056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4364" y="692696"/>
            <a:ext cx="8363272" cy="5708104"/>
          </a:xfrm>
        </p:spPr>
        <p:txBody>
          <a:bodyPr>
            <a:normAutofit/>
          </a:bodyPr>
          <a:lstStyle/>
          <a:p>
            <a:r>
              <a:rPr lang="pt-BR" dirty="0"/>
              <a:t>Analisando os intervalos obtidos, será adotado </a:t>
            </a:r>
          </a:p>
          <a:p>
            <a:r>
              <a:rPr lang="pt-BR" dirty="0"/>
              <a:t>? cm &lt; d &lt; ? cm </a:t>
            </a:r>
          </a:p>
          <a:p>
            <a:r>
              <a:rPr lang="pt-BR" dirty="0"/>
              <a:t>? cm &lt; h &lt; ? cm </a:t>
            </a:r>
          </a:p>
          <a:p>
            <a:endParaRPr lang="pt-BR" dirty="0"/>
          </a:p>
          <a:p>
            <a:r>
              <a:rPr lang="pt-BR" dirty="0"/>
              <a:t>h = ? cm ; </a:t>
            </a:r>
          </a:p>
          <a:p>
            <a:r>
              <a:rPr lang="pt-BR" dirty="0"/>
              <a:t>d = ? cm </a:t>
            </a:r>
          </a:p>
          <a:p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333368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C6235382-A4FA-4C2C-A00C-9FF6796E6FC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911424" y="260648"/>
                <a:ext cx="8689776" cy="6140152"/>
              </a:xfrm>
            </p:spPr>
            <p:txBody>
              <a:bodyPr>
                <a:normAutofit fontScale="92500" lnSpcReduction="20000"/>
              </a:bodyPr>
              <a:lstStyle/>
              <a:p>
                <a:r>
                  <a:rPr lang="pt-BR" dirty="0"/>
                  <a:t>Verificação das tensões de compressão nas bielas:</a:t>
                </a:r>
              </a:p>
              <a:p>
                <a:endParaRPr lang="pt-BR" dirty="0"/>
              </a:p>
              <a:p>
                <a:r>
                  <a:rPr lang="pt-BR" dirty="0"/>
                  <a:t>Junto ao pilar:</a:t>
                </a:r>
              </a:p>
              <a:p>
                <a:endParaRPr lang="pt-BR" dirty="0"/>
              </a:p>
              <a:p>
                <a:r>
                  <a:rPr lang="pt-BR" dirty="0" err="1"/>
                  <a:t>Rest</a:t>
                </a:r>
                <a:r>
                  <a:rPr lang="pt-BR" dirty="0"/>
                  <a:t> = 246,4 </a:t>
                </a:r>
                <a:r>
                  <a:rPr lang="pt-BR" dirty="0" err="1"/>
                  <a:t>kN</a:t>
                </a:r>
                <a:endParaRPr lang="pt-BR" dirty="0"/>
              </a:p>
              <a:p>
                <a:endParaRPr lang="pt-BR" dirty="0"/>
              </a:p>
              <a:p>
                <a:endParaRPr lang="pt-BR" dirty="0"/>
              </a:p>
              <a:p>
                <a:endParaRPr lang="pt-BR" dirty="0"/>
              </a:p>
              <a:p>
                <a:endParaRPr lang="pt-BR" dirty="0"/>
              </a:p>
              <a:p>
                <a:r>
                  <a:rPr lang="pt-BR" dirty="0" err="1"/>
                  <a:t>Ap</a:t>
                </a:r>
                <a:r>
                  <a:rPr lang="pt-BR" dirty="0"/>
                  <a:t> = 25 x 40 = 1000 cm²</a:t>
                </a:r>
              </a:p>
              <a:p>
                <a:endParaRPr lang="pt-BR" dirty="0"/>
              </a:p>
              <a:p>
                <a:r>
                  <a:rPr lang="el-GR" sz="2400" dirty="0"/>
                  <a:t>σ</a:t>
                </a:r>
                <a:r>
                  <a:rPr lang="pt-BR" sz="2400" dirty="0"/>
                  <a:t>c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sz="2400" i="1">
                            <a:latin typeface="Cambria Math" panose="02040503050406030204" pitchFamily="18" charset="0"/>
                          </a:rPr>
                          <m:t>4 </m:t>
                        </m:r>
                        <m:r>
                          <a:rPr lang="pt-BR" sz="24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pt-BR" sz="2400" i="1">
                            <a:latin typeface="Cambria Math" panose="02040503050406030204" pitchFamily="18" charset="0"/>
                          </a:rPr>
                          <m:t> 246,4 </m:t>
                        </m:r>
                        <m:r>
                          <a:rPr lang="pt-BR" sz="2400" b="0" i="1" smtClean="0">
                            <a:latin typeface="Cambria Math" panose="02040503050406030204" pitchFamily="18" charset="0"/>
                          </a:rPr>
                          <m:t>𝑘𝑁</m:t>
                        </m:r>
                      </m:num>
                      <m:den>
                        <m:r>
                          <a:rPr lang="pt-BR" sz="2400" b="0" i="1" smtClean="0">
                            <a:latin typeface="Cambria Math" panose="02040503050406030204" pitchFamily="18" charset="0"/>
                          </a:rPr>
                          <m:t>1000</m:t>
                        </m:r>
                        <m:r>
                          <a:rPr lang="pt-BR" sz="2400" i="1">
                            <a:latin typeface="Cambria Math"/>
                          </a:rPr>
                          <m:t> </m:t>
                        </m:r>
                        <m:r>
                          <a:rPr lang="pt-BR" sz="2400" i="1">
                            <a:latin typeface="Cambria Math"/>
                          </a:rPr>
                          <m:t>𝑥</m:t>
                        </m:r>
                        <m:r>
                          <a:rPr lang="pt-BR" sz="2400" i="1">
                            <a:latin typeface="Cambria Math"/>
                          </a:rPr>
                          <m:t> </m:t>
                        </m:r>
                        <m:sSup>
                          <m:sSupPr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pt-BR" sz="2400" i="1">
                                <a:latin typeface="Cambria Math"/>
                              </a:rPr>
                              <m:t>𝑠𝑒𝑛</m:t>
                            </m:r>
                          </m:e>
                          <m:sup>
                            <m:r>
                              <a:rPr lang="pt-BR" sz="240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pt-BR" sz="2400" b="0" i="1" smtClean="0">
                            <a:latin typeface="Cambria Math" panose="02040503050406030204" pitchFamily="18" charset="0"/>
                          </a:rPr>
                          <m:t> 54,92</m:t>
                        </m:r>
                      </m:den>
                    </m:f>
                  </m:oMath>
                </a14:m>
                <a:r>
                  <a:rPr lang="pt-BR" dirty="0"/>
                  <a:t> =  1,47 </a:t>
                </a:r>
                <a:r>
                  <a:rPr lang="pt-BR" dirty="0" err="1"/>
                  <a:t>kN</a:t>
                </a:r>
                <a:r>
                  <a:rPr lang="pt-BR" dirty="0"/>
                  <a:t>/cm² </a:t>
                </a:r>
                <a:r>
                  <a:rPr lang="el-GR" sz="2400" dirty="0">
                    <a:solidFill>
                      <a:srgbClr val="FF0000"/>
                    </a:solidFill>
                  </a:rPr>
                  <a:t>≤ </a:t>
                </a:r>
                <a:r>
                  <a:rPr lang="pt-BR" sz="2400" dirty="0">
                    <a:solidFill>
                      <a:srgbClr val="FF0000"/>
                    </a:solidFill>
                  </a:rPr>
                  <a:t>2,1 x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𝑓𝑐𝑘</m:t>
                        </m:r>
                      </m:num>
                      <m:den>
                        <m:r>
                          <a:rPr lang="pt-BR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1,4</m:t>
                        </m:r>
                      </m:den>
                    </m:f>
                  </m:oMath>
                </a14:m>
                <a:endParaRPr lang="pt-BR" sz="2400" dirty="0">
                  <a:solidFill>
                    <a:srgbClr val="FF0000"/>
                  </a:solidFill>
                </a:endParaRPr>
              </a:p>
              <a:p>
                <a:endParaRPr lang="pt-BR" sz="2400" dirty="0">
                  <a:solidFill>
                    <a:srgbClr val="FF0000"/>
                  </a:solidFill>
                </a:endParaRPr>
              </a:p>
              <a:p>
                <a:r>
                  <a:rPr lang="pt-BR" sz="2400" dirty="0">
                    <a:solidFill>
                      <a:srgbClr val="FF0000"/>
                    </a:solidFill>
                  </a:rPr>
                  <a:t>2,1 x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f>
                          <m:fPr>
                            <m:ctrlPr>
                              <a:rPr lang="pt-BR" sz="24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24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20</m:t>
                            </m:r>
                          </m:num>
                          <m:den>
                            <m:r>
                              <a:rPr lang="pt-BR" sz="24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num>
                      <m:den>
                        <m:r>
                          <a:rPr lang="pt-BR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1,4</m:t>
                        </m:r>
                      </m:den>
                    </m:f>
                    <m:r>
                      <a:rPr lang="pt-BR" sz="24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pt-BR" dirty="0">
                    <a:solidFill>
                      <a:srgbClr val="FF0000"/>
                    </a:solidFill>
                  </a:rPr>
                  <a:t>= 3,0 KN/cm²</a:t>
                </a:r>
              </a:p>
              <a:p>
                <a:endParaRPr lang="pt-BR" dirty="0"/>
              </a:p>
              <a:p>
                <a:endParaRPr lang="pt-BR" dirty="0"/>
              </a:p>
              <a:p>
                <a:endParaRPr lang="pt-BR" dirty="0"/>
              </a:p>
              <a:p>
                <a:endParaRPr lang="pt-BR" dirty="0"/>
              </a:p>
            </p:txBody>
          </p:sp>
        </mc:Choice>
        <mc:Fallback xmlns="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C6235382-A4FA-4C2C-A00C-9FF6796E6FC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911424" y="260648"/>
                <a:ext cx="8689776" cy="6140152"/>
              </a:xfrm>
              <a:blipFill>
                <a:blip r:embed="rId2"/>
                <a:stretch>
                  <a:fillRect l="-421" t="-1390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Imagem 4">
            <a:extLst>
              <a:ext uri="{FF2B5EF4-FFF2-40B4-BE49-F238E27FC236}">
                <a16:creationId xmlns:a16="http://schemas.microsoft.com/office/drawing/2014/main" id="{4A89798B-E42B-418D-9295-E5301EF9C7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91744" y="2420888"/>
            <a:ext cx="2087636" cy="924297"/>
          </a:xfrm>
          <a:prstGeom prst="rect">
            <a:avLst/>
          </a:prstGeom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4DB42E8A-174A-4B08-8549-F4E92495C3C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01564" y="398835"/>
            <a:ext cx="2379012" cy="2695533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EA3504E4-1010-4931-BA94-4DD0D20B583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12224" y="3583533"/>
            <a:ext cx="3359696" cy="29554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84597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DE09AAE-A763-46A5-82D3-11239D0019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Blocos de coroamento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AF05A80-68CF-466F-B7DF-03D7553143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O que são blocos de coroamento?</a:t>
            </a:r>
          </a:p>
          <a:p>
            <a:endParaRPr lang="pt-BR" dirty="0"/>
          </a:p>
          <a:p>
            <a:endParaRPr lang="pt-BR" dirty="0"/>
          </a:p>
          <a:p>
            <a:endParaRPr lang="pt-BR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4BCAA664-C93C-4735-A7F2-0D9B1BF4F5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4508" y="2699789"/>
            <a:ext cx="3456384" cy="36793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3">
            <a:extLst>
              <a:ext uri="{FF2B5EF4-FFF2-40B4-BE49-F238E27FC236}">
                <a16:creationId xmlns:a16="http://schemas.microsoft.com/office/drawing/2014/main" id="{9A90F39C-13E1-4DAB-A9EA-46E1CC8384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9406" y="3388258"/>
            <a:ext cx="3096344" cy="26861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5515015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2F13991B-AE12-47DD-BBAF-28ECE609AA5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415480" y="287140"/>
                <a:ext cx="8856984" cy="5924128"/>
              </a:xfrm>
            </p:spPr>
            <p:txBody>
              <a:bodyPr/>
              <a:lstStyle/>
              <a:p>
                <a:pPr marL="114300" indent="0">
                  <a:buNone/>
                </a:pPr>
                <a:r>
                  <a:rPr lang="pt-BR" dirty="0"/>
                  <a:t>Verificação das tensões de compressão nas bielas:</a:t>
                </a:r>
              </a:p>
              <a:p>
                <a:endParaRPr lang="pt-BR" dirty="0"/>
              </a:p>
              <a:p>
                <a:r>
                  <a:rPr lang="pt-BR" dirty="0"/>
                  <a:t>junto à estaca:</a:t>
                </a:r>
              </a:p>
              <a:p>
                <a:endParaRPr lang="pt-BR" dirty="0"/>
              </a:p>
              <a:p>
                <a:r>
                  <a:rPr lang="pt-BR" dirty="0" err="1"/>
                  <a:t>Rest</a:t>
                </a:r>
                <a:r>
                  <a:rPr lang="pt-BR" dirty="0"/>
                  <a:t> = 246,4 </a:t>
                </a:r>
                <a:r>
                  <a:rPr lang="pt-BR" dirty="0" err="1"/>
                  <a:t>kN</a:t>
                </a:r>
                <a:endParaRPr lang="pt-BR" dirty="0"/>
              </a:p>
              <a:p>
                <a:endParaRPr lang="pt-BR" dirty="0"/>
              </a:p>
              <a:p>
                <a:endParaRPr lang="pt-BR" dirty="0"/>
              </a:p>
              <a:p>
                <a:endParaRPr lang="pt-BR" dirty="0"/>
              </a:p>
              <a:p>
                <a:r>
                  <a:rPr lang="pt-BR" dirty="0"/>
                  <a:t>diâmetro da estaca = </a:t>
                </a:r>
                <a:r>
                  <a:rPr lang="pt-BR" b="1" dirty="0"/>
                  <a:t>40 cm</a:t>
                </a:r>
              </a:p>
              <a:p>
                <a:r>
                  <a:rPr lang="pt-BR" dirty="0" err="1"/>
                  <a:t>Ae</a:t>
                </a:r>
                <a:r>
                  <a:rPr lang="pt-BR" dirty="0"/>
                  <a:t> = 1256,64 cm²</a:t>
                </a:r>
              </a:p>
              <a:p>
                <a:r>
                  <a:rPr lang="el-GR" sz="2400" dirty="0"/>
                  <a:t>σ</a:t>
                </a:r>
                <a:r>
                  <a:rPr lang="pt-BR" sz="2400" dirty="0"/>
                  <a:t>c </a:t>
                </a:r>
                <a14:m>
                  <m:oMath xmlns:m="http://schemas.openxmlformats.org/officeDocument/2006/math">
                    <m:r>
                      <a:rPr lang="pt-BR" sz="200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pt-BR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sz="2000" i="1">
                            <a:latin typeface="Cambria Math" panose="02040503050406030204" pitchFamily="18" charset="0"/>
                          </a:rPr>
                          <m:t>246,</m:t>
                        </m:r>
                        <m:r>
                          <a:rPr lang="pt-BR" sz="20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pt-BR" sz="2000" b="0" i="1" smtClean="0">
                            <a:latin typeface="Cambria Math" panose="02040503050406030204" pitchFamily="18" charset="0"/>
                          </a:rPr>
                          <m:t>1256,64</m:t>
                        </m:r>
                        <m:r>
                          <a:rPr lang="pt-BR" sz="2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pt-BR" sz="2000" i="1">
                            <a:latin typeface="Cambria Math"/>
                          </a:rPr>
                          <m:t>𝑥</m:t>
                        </m:r>
                        <m:r>
                          <a:rPr lang="pt-BR" sz="2000" i="1">
                            <a:latin typeface="Cambria Math"/>
                          </a:rPr>
                          <m:t> </m:t>
                        </m:r>
                        <m:sSup>
                          <m:sSupPr>
                            <m:ctrlPr>
                              <a:rPr lang="pt-BR" sz="2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pt-BR" sz="2000" i="1">
                                <a:latin typeface="Cambria Math"/>
                              </a:rPr>
                              <m:t>𝑠𝑒𝑛</m:t>
                            </m:r>
                          </m:e>
                          <m:sup>
                            <m:r>
                              <a:rPr lang="pt-BR" sz="200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m:rPr>
                            <m:nor/>
                          </m:rPr>
                          <a:rPr lang="pt-BR" sz="2000" b="0" i="0" smtClean="0">
                            <a:latin typeface="Cambria Math" panose="02040503050406030204" pitchFamily="18" charset="0"/>
                          </a:rPr>
                          <m:t>54,92</m:t>
                        </m:r>
                        <m:r>
                          <m:rPr>
                            <m:nor/>
                          </m:rPr>
                          <a:rPr lang="pt-BR" sz="2000" b="0" i="0" smtClean="0">
                            <a:latin typeface="Cambria Math" panose="02040503050406030204" pitchFamily="18" charset="0"/>
                          </a:rPr>
                          <m:t>°</m:t>
                        </m:r>
                      </m:den>
                    </m:f>
                    <m:r>
                      <a:rPr lang="pt-BR" sz="20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pt-BR" sz="2000" b="0" i="1" smtClean="0">
                        <a:latin typeface="Cambria Math" panose="02040503050406030204" pitchFamily="18" charset="0"/>
                      </a:rPr>
                      <m:t>0,29</m:t>
                    </m:r>
                    <m:r>
                      <a:rPr lang="pt-BR" sz="2000" i="1">
                        <a:latin typeface="Cambria Math" panose="02040503050406030204" pitchFamily="18" charset="0"/>
                      </a:rPr>
                      <m:t>  </m:t>
                    </m:r>
                  </m:oMath>
                </a14:m>
                <a:r>
                  <a:rPr lang="pt-BR" dirty="0" err="1"/>
                  <a:t>kN</a:t>
                </a:r>
                <a:r>
                  <a:rPr lang="pt-BR" dirty="0"/>
                  <a:t>/cm² </a:t>
                </a:r>
                <a:r>
                  <a:rPr lang="el-GR" sz="2400" dirty="0">
                    <a:solidFill>
                      <a:srgbClr val="FF0000"/>
                    </a:solidFill>
                  </a:rPr>
                  <a:t>≤ </a:t>
                </a:r>
                <a:r>
                  <a:rPr lang="pt-BR" sz="2400" dirty="0">
                    <a:solidFill>
                      <a:srgbClr val="FF0000"/>
                    </a:solidFill>
                  </a:rPr>
                  <a:t>   </a:t>
                </a:r>
                <a:r>
                  <a:rPr lang="el-GR" sz="2400" dirty="0">
                    <a:solidFill>
                      <a:srgbClr val="FF0000"/>
                    </a:solidFill>
                  </a:rPr>
                  <a:t>0,85 . </a:t>
                </a:r>
                <a:r>
                  <a:rPr lang="pt-BR" sz="2400" dirty="0" err="1">
                    <a:solidFill>
                      <a:srgbClr val="FF0000"/>
                    </a:solidFill>
                  </a:rPr>
                  <a:t>fck</a:t>
                </a:r>
                <a:r>
                  <a:rPr lang="pt-BR" sz="2400" dirty="0">
                    <a:solidFill>
                      <a:srgbClr val="FF0000"/>
                    </a:solidFill>
                  </a:rPr>
                  <a:t>/1,4 </a:t>
                </a:r>
                <a:endParaRPr lang="pt-BR" dirty="0"/>
              </a:p>
              <a:p>
                <a:endParaRPr lang="pt-BR" dirty="0"/>
              </a:p>
            </p:txBody>
          </p:sp>
        </mc:Choice>
        <mc:Fallback xmlns="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2F13991B-AE12-47DD-BBAF-28ECE609AA5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15480" y="287140"/>
                <a:ext cx="8856984" cy="5924128"/>
              </a:xfrm>
              <a:blipFill>
                <a:blip r:embed="rId2"/>
                <a:stretch>
                  <a:fillRect l="-482" t="-720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Imagem 4">
            <a:extLst>
              <a:ext uri="{FF2B5EF4-FFF2-40B4-BE49-F238E27FC236}">
                <a16:creationId xmlns:a16="http://schemas.microsoft.com/office/drawing/2014/main" id="{53DA52E2-13C7-4E75-962E-31C7CB33D4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5840" y="2739777"/>
            <a:ext cx="2313409" cy="905247"/>
          </a:xfrm>
          <a:prstGeom prst="rect">
            <a:avLst/>
          </a:prstGeom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E2ABE2B9-2BD5-4B7D-A1E7-6298A726530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19900" y="1484784"/>
            <a:ext cx="2379012" cy="2695533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CaixaDeTexto 5">
                <a:extLst>
                  <a:ext uri="{FF2B5EF4-FFF2-40B4-BE49-F238E27FC236}">
                    <a16:creationId xmlns:a16="http://schemas.microsoft.com/office/drawing/2014/main" id="{04DA6411-8677-4B25-B291-9AF82999A6A3}"/>
                  </a:ext>
                </a:extLst>
              </p:cNvPr>
              <p:cNvSpPr txBox="1"/>
              <p:nvPr/>
            </p:nvSpPr>
            <p:spPr>
              <a:xfrm>
                <a:off x="2207568" y="5949280"/>
                <a:ext cx="5976664" cy="62158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pt-BR" dirty="0">
                    <a:solidFill>
                      <a:srgbClr val="FF0000"/>
                    </a:solidFill>
                  </a:rPr>
                  <a:t>0,85 x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f>
                          <m:fPr>
                            <m:ctrlPr>
                              <a:rPr lang="pt-BR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20</m:t>
                            </m:r>
                          </m:num>
                          <m:den>
                            <m:r>
                              <a:rPr lang="pt-BR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num>
                      <m:den>
                        <m:r>
                          <a:rPr lang="pt-BR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1,4</m:t>
                        </m:r>
                      </m:den>
                    </m:f>
                    <m:r>
                      <a:rPr lang="pt-BR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pt-BR" dirty="0">
                    <a:solidFill>
                      <a:srgbClr val="FF0000"/>
                    </a:solidFill>
                  </a:rPr>
                  <a:t>= 1,21 KN/cm²</a:t>
                </a:r>
              </a:p>
            </p:txBody>
          </p:sp>
        </mc:Choice>
        <mc:Fallback xmlns="">
          <p:sp>
            <p:nvSpPr>
              <p:cNvPr id="6" name="CaixaDeTexto 5">
                <a:extLst>
                  <a:ext uri="{FF2B5EF4-FFF2-40B4-BE49-F238E27FC236}">
                    <a16:creationId xmlns:a16="http://schemas.microsoft.com/office/drawing/2014/main" id="{04DA6411-8677-4B25-B291-9AF82999A6A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7568" y="5949280"/>
                <a:ext cx="5976664" cy="621580"/>
              </a:xfrm>
              <a:prstGeom prst="rect">
                <a:avLst/>
              </a:prstGeom>
              <a:blipFill>
                <a:blip r:embed="rId5"/>
                <a:stretch>
                  <a:fillRect l="-815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7743215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84F34514-ACFD-475A-9431-DDDF8A79526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981200" y="548680"/>
                <a:ext cx="7620000" cy="5852120"/>
              </a:xfrm>
            </p:spPr>
            <p:txBody>
              <a:bodyPr/>
              <a:lstStyle/>
              <a:p>
                <a:r>
                  <a:rPr lang="pt-BR" dirty="0"/>
                  <a:t>Armaduras principais de tração:</a:t>
                </a:r>
              </a:p>
              <a:p>
                <a:endParaRPr lang="pt-BR" dirty="0"/>
              </a:p>
              <a:p>
                <a:endParaRPr lang="pt-BR" dirty="0"/>
              </a:p>
              <a:p>
                <a:endParaRPr lang="pt-BR" dirty="0"/>
              </a:p>
              <a:p>
                <a:endParaRPr lang="pt-BR" dirty="0"/>
              </a:p>
              <a:p>
                <a:r>
                  <a:rPr lang="pt-BR" dirty="0" err="1"/>
                  <a:t>am</a:t>
                </a:r>
                <a:r>
                  <a:rPr lang="pt-BR" dirty="0"/>
                  <a:t> = h/2 = 55/2 = 27,5 cm</a:t>
                </a:r>
              </a:p>
              <a:p>
                <a:r>
                  <a:rPr lang="pt-BR" dirty="0"/>
                  <a:t>T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246,4</m:t>
                        </m:r>
                      </m:num>
                      <m:den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107</m:t>
                        </m:r>
                      </m:den>
                    </m:f>
                    <m:d>
                      <m:dPr>
                        <m:ctrlPr>
                          <a:rPr lang="pt-BR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pt-BR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b="0" i="1" smtClean="0">
                                <a:latin typeface="Cambria Math" panose="02040503050406030204" pitchFamily="18" charset="0"/>
                              </a:rPr>
                              <m:t>120</m:t>
                            </m:r>
                            <m:rad>
                              <m:radPr>
                                <m:degHide m:val="on"/>
                                <m:ctrlPr>
                                  <a:rPr lang="pt-BR" i="1" smtClean="0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pt-BR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</m:rad>
                          </m:num>
                          <m:den>
                            <m:r>
                              <a:rPr lang="pt-BR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 − </m:t>
                        </m:r>
                        <m:f>
                          <m:fPr>
                            <m:ctrlPr>
                              <a:rPr lang="pt-BR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ad>
                              <m:radPr>
                                <m:degHide m:val="on"/>
                                <m:ctrlPr>
                                  <a:rPr lang="pt-BR" b="0" i="1" smtClean="0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pt-BR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</m:rad>
                          </m:num>
                          <m:den>
                            <m:r>
                              <a:rPr lang="pt-BR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 27,5</m:t>
                        </m:r>
                      </m:e>
                    </m:d>
                  </m:oMath>
                </a14:m>
                <a:r>
                  <a:rPr lang="pt-BR" dirty="0"/>
                  <a:t> = ? </a:t>
                </a:r>
                <a:r>
                  <a:rPr lang="pt-BR" dirty="0" err="1"/>
                  <a:t>kN</a:t>
                </a:r>
                <a:r>
                  <a:rPr lang="pt-BR" dirty="0"/>
                  <a:t> </a:t>
                </a:r>
              </a:p>
              <a:p>
                <a:endParaRPr lang="pt-BR" dirty="0"/>
              </a:p>
              <a:p>
                <a:r>
                  <a:rPr lang="pt-BR" dirty="0"/>
                  <a:t>As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num>
                      <m:den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𝑓𝑦𝑑</m:t>
                        </m:r>
                      </m:den>
                    </m:f>
                  </m:oMath>
                </a14:m>
                <a:r>
                  <a:rPr lang="pt-BR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𝑘𝑁</m:t>
                        </m:r>
                      </m:num>
                      <m:den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43,48</m:t>
                        </m:r>
                      </m:den>
                    </m:f>
                  </m:oMath>
                </a14:m>
                <a:r>
                  <a:rPr lang="pt-BR" dirty="0"/>
                  <a:t> = ? cm²</a:t>
                </a:r>
              </a:p>
              <a:p>
                <a:endParaRPr lang="pt-BR" dirty="0"/>
              </a:p>
              <a:p>
                <a:r>
                  <a:rPr lang="pt-BR" dirty="0"/>
                  <a:t>Onde </a:t>
                </a:r>
                <a:r>
                  <a:rPr lang="pt-BR" dirty="0" err="1"/>
                  <a:t>fyd</a:t>
                </a:r>
                <a:r>
                  <a:rPr lang="pt-BR" dirty="0"/>
                  <a:t> = 50/1,15 = 43,48</a:t>
                </a:r>
              </a:p>
              <a:p>
                <a:endParaRPr lang="pt-BR" dirty="0"/>
              </a:p>
            </p:txBody>
          </p:sp>
        </mc:Choice>
        <mc:Fallback xmlns="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84F34514-ACFD-475A-9431-DDDF8A79526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981200" y="548680"/>
                <a:ext cx="7620000" cy="5852120"/>
              </a:xfrm>
              <a:blipFill rotWithShape="0">
                <a:blip r:embed="rId2"/>
                <a:stretch>
                  <a:fillRect l="-160" t="-729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Imagem 5">
            <a:extLst>
              <a:ext uri="{FF2B5EF4-FFF2-40B4-BE49-F238E27FC236}">
                <a16:creationId xmlns:a16="http://schemas.microsoft.com/office/drawing/2014/main" id="{4238F5ED-E57D-4B7B-A47E-C9F1E59FCC6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687" t="6306" r="2147" b="7925"/>
          <a:stretch/>
        </p:blipFill>
        <p:spPr>
          <a:xfrm>
            <a:off x="4653566" y="1772816"/>
            <a:ext cx="2884868" cy="862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68209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70C02964-69C9-495B-9305-ADDC2457860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343472" y="476672"/>
                <a:ext cx="9577064" cy="6381328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pt-BR" dirty="0"/>
                  <a:t>Armadura de suspensão:</a:t>
                </a:r>
              </a:p>
              <a:p>
                <a:r>
                  <a:rPr lang="pt-BR" dirty="0"/>
                  <a:t>A armadura de suspensão evita o surgimento de fissuras na região entre as estacas</a:t>
                </a:r>
              </a:p>
              <a:p>
                <a:endParaRPr lang="pt-BR" dirty="0"/>
              </a:p>
              <a:p>
                <a:endParaRPr lang="pt-BR" dirty="0"/>
              </a:p>
              <a:p>
                <a:endParaRPr lang="pt-BR" dirty="0"/>
              </a:p>
              <a:p>
                <a:endParaRPr lang="pt-BR" dirty="0"/>
              </a:p>
              <a:p>
                <a:r>
                  <a:rPr lang="pt-BR" dirty="0"/>
                  <a:t>Onde:</a:t>
                </a:r>
              </a:p>
              <a:p>
                <a:r>
                  <a:rPr lang="pt-BR" dirty="0"/>
                  <a:t>P = carga do pilar</a:t>
                </a:r>
              </a:p>
              <a:p>
                <a:r>
                  <a:rPr lang="pt-BR" dirty="0"/>
                  <a:t>n = Número de estacas</a:t>
                </a:r>
              </a:p>
              <a:p>
                <a:r>
                  <a:rPr lang="pt-BR" dirty="0" err="1"/>
                  <a:t>fyd</a:t>
                </a:r>
                <a:r>
                  <a:rPr lang="pt-BR" dirty="0"/>
                  <a:t> = 50/1,15</a:t>
                </a:r>
              </a:p>
              <a:p>
                <a:endParaRPr lang="pt-BR" sz="2300" dirty="0"/>
              </a:p>
              <a:p>
                <a:pPr marL="0" indent="0">
                  <a:buNone/>
                </a:pPr>
                <a:r>
                  <a:rPr lang="pt-BR" sz="2300" dirty="0" err="1"/>
                  <a:t>Asusp</a:t>
                </a:r>
                <a:r>
                  <a:rPr lang="pt-BR" sz="23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sz="23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sz="2300" b="0" i="1" smtClean="0">
                            <a:latin typeface="Cambria Math" panose="02040503050406030204" pitchFamily="18" charset="0"/>
                          </a:rPr>
                          <m:t>876 </m:t>
                        </m:r>
                        <m:r>
                          <a:rPr lang="pt-BR" sz="23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pt-BR" sz="2300" b="0" i="1" smtClean="0">
                            <a:latin typeface="Cambria Math" panose="02040503050406030204" pitchFamily="18" charset="0"/>
                          </a:rPr>
                          <m:t> 1,4 </m:t>
                        </m:r>
                        <m:r>
                          <a:rPr lang="pt-BR" sz="23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pt-BR" sz="2300" b="0" i="1" smtClean="0">
                            <a:latin typeface="Cambria Math" panose="02040503050406030204" pitchFamily="18" charset="0"/>
                          </a:rPr>
                          <m:t> 1,05</m:t>
                        </m:r>
                      </m:num>
                      <m:den>
                        <m:r>
                          <a:rPr lang="pt-BR" sz="2300" b="0" i="1" smtClean="0">
                            <a:latin typeface="Cambria Math" panose="02040503050406030204" pitchFamily="18" charset="0"/>
                          </a:rPr>
                          <m:t>1,5 </m:t>
                        </m:r>
                        <m:r>
                          <a:rPr lang="pt-BR" sz="23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pt-BR" sz="2300" b="0" i="1" smtClean="0">
                            <a:latin typeface="Cambria Math" panose="02040503050406030204" pitchFamily="18" charset="0"/>
                          </a:rPr>
                          <m:t> 4 </m:t>
                        </m:r>
                        <m:r>
                          <a:rPr lang="pt-BR" sz="23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pt-BR" sz="2300" b="0" i="1" smtClean="0">
                            <a:latin typeface="Cambria Math" panose="02040503050406030204" pitchFamily="18" charset="0"/>
                          </a:rPr>
                          <m:t> (</m:t>
                        </m:r>
                        <m:f>
                          <m:fPr>
                            <m:ctrlPr>
                              <a:rPr lang="pt-BR" sz="23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2300" b="0" i="1" smtClean="0">
                                <a:latin typeface="Cambria Math" panose="02040503050406030204" pitchFamily="18" charset="0"/>
                              </a:rPr>
                              <m:t>50</m:t>
                            </m:r>
                          </m:num>
                          <m:den>
                            <m:r>
                              <a:rPr lang="pt-BR" sz="2300" b="0" i="1" smtClean="0">
                                <a:latin typeface="Cambria Math" panose="02040503050406030204" pitchFamily="18" charset="0"/>
                              </a:rPr>
                              <m:t>1,15</m:t>
                            </m:r>
                          </m:den>
                        </m:f>
                        <m:r>
                          <a:rPr lang="pt-BR" sz="23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r>
                  <a:rPr lang="pt-BR" sz="2300" dirty="0"/>
                  <a:t> = &gt; </a:t>
                </a:r>
                <a:r>
                  <a:rPr lang="pt-BR" sz="2300" dirty="0" err="1"/>
                  <a:t>Asusp</a:t>
                </a:r>
                <a:r>
                  <a:rPr lang="pt-BR" sz="2300" dirty="0"/>
                  <a:t> = ? cm²</a:t>
                </a:r>
              </a:p>
              <a:p>
                <a:endParaRPr lang="pt-BR" dirty="0"/>
              </a:p>
              <a:p>
                <a:endParaRPr lang="pt-BR" dirty="0"/>
              </a:p>
            </p:txBody>
          </p:sp>
        </mc:Choice>
        <mc:Fallback xmlns="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70C02964-69C9-495B-9305-ADDC2457860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343472" y="476672"/>
                <a:ext cx="9577064" cy="6381328"/>
              </a:xfrm>
              <a:blipFill rotWithShape="0">
                <a:blip r:embed="rId2"/>
                <a:stretch>
                  <a:fillRect l="-891" t="-669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Imagem 4">
            <a:extLst>
              <a:ext uri="{FF2B5EF4-FFF2-40B4-BE49-F238E27FC236}">
                <a16:creationId xmlns:a16="http://schemas.microsoft.com/office/drawing/2014/main" id="{48AB3940-C990-45DB-B711-1C72D83A665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15880" y="1700808"/>
            <a:ext cx="2496277" cy="936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972108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7DFF3AD-EB83-4521-8791-5350563520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548680"/>
            <a:ext cx="9370632" cy="5631457"/>
          </a:xfrm>
        </p:spPr>
        <p:txBody>
          <a:bodyPr/>
          <a:lstStyle/>
          <a:p>
            <a:r>
              <a:rPr lang="pt-BR" dirty="0"/>
              <a:t>Armadura de pele</a:t>
            </a:r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r>
              <a:rPr lang="pt-BR" dirty="0"/>
              <a:t>b = menor lado do bloco</a:t>
            </a:r>
          </a:p>
          <a:p>
            <a:endParaRPr lang="pt-BR" dirty="0"/>
          </a:p>
          <a:p>
            <a:endParaRPr lang="pt-BR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84EBCF6E-780B-4796-9F86-9B1B46E452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7768" y="1916832"/>
            <a:ext cx="2731388" cy="723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2321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E2B465-D4E5-4C8C-9F4A-0A408163FC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Distância entre as estacas</a:t>
            </a:r>
          </a:p>
        </p:txBody>
      </p:sp>
      <p:pic>
        <p:nvPicPr>
          <p:cNvPr id="4" name="Espaço Reservado para Conteúdo 4">
            <a:extLst>
              <a:ext uri="{FF2B5EF4-FFF2-40B4-BE49-F238E27FC236}">
                <a16:creationId xmlns:a16="http://schemas.microsoft.com/office/drawing/2014/main" id="{DDE10F5F-EEA2-4CC1-A803-4AF975A9FD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38538" y="1556793"/>
            <a:ext cx="4505325" cy="2714625"/>
          </a:xfrm>
          <a:prstGeom prst="rect">
            <a:avLst/>
          </a:prstGeom>
        </p:spPr>
      </p:pic>
      <p:pic>
        <p:nvPicPr>
          <p:cNvPr id="5" name="Picture 6">
            <a:extLst>
              <a:ext uri="{FF2B5EF4-FFF2-40B4-BE49-F238E27FC236}">
                <a16:creationId xmlns:a16="http://schemas.microsoft.com/office/drawing/2014/main" id="{2AC27633-9FC2-47D1-B544-71914FFD93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1" y="4578669"/>
            <a:ext cx="8023075" cy="14450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058001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2E3698-846D-4E95-9AEF-E1F5A89722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Método das bielas e tirantes</a:t>
            </a:r>
          </a:p>
        </p:txBody>
      </p:sp>
      <p:pic>
        <p:nvPicPr>
          <p:cNvPr id="4" name="Espaço Reservado para Conteúdo 3">
            <a:extLst>
              <a:ext uri="{FF2B5EF4-FFF2-40B4-BE49-F238E27FC236}">
                <a16:creationId xmlns:a16="http://schemas.microsoft.com/office/drawing/2014/main" id="{4825B26B-9482-45F6-ABF2-9A33922C6DE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25814" t="28301" r="27961" b="40362"/>
          <a:stretch/>
        </p:blipFill>
        <p:spPr>
          <a:xfrm>
            <a:off x="1487487" y="2132856"/>
            <a:ext cx="8690557" cy="3312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63050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7DA8D7-E983-4CB2-BEAE-EF26651A98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Bloco sobre 2 estacas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EC2A49F5-E580-4345-8A7A-BA5CFB5C00B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6607" t="23900" r="27366" b="37016"/>
          <a:stretch/>
        </p:blipFill>
        <p:spPr>
          <a:xfrm>
            <a:off x="2844298" y="2492896"/>
            <a:ext cx="6120680" cy="2922132"/>
          </a:xfrm>
          <a:prstGeom prst="rect">
            <a:avLst/>
          </a:prstGeom>
        </p:spPr>
      </p:pic>
      <p:sp>
        <p:nvSpPr>
          <p:cNvPr id="6" name="Retângulo 5">
            <a:extLst>
              <a:ext uri="{FF2B5EF4-FFF2-40B4-BE49-F238E27FC236}">
                <a16:creationId xmlns:a16="http://schemas.microsoft.com/office/drawing/2014/main" id="{8D373A83-E53C-4398-B823-C37D0C69728A}"/>
              </a:ext>
            </a:extLst>
          </p:cNvPr>
          <p:cNvSpPr/>
          <p:nvPr/>
        </p:nvSpPr>
        <p:spPr>
          <a:xfrm>
            <a:off x="6982372" y="5624582"/>
            <a:ext cx="199532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t-BR" sz="20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/>
            <a:r>
              <a:rPr lang="pt-BR" sz="2000" b="1" dirty="0">
                <a:solidFill>
                  <a:srgbClr val="000000"/>
                </a:solidFill>
                <a:latin typeface="Calibri" panose="020F0502020204030204" pitchFamily="34" charset="0"/>
              </a:rPr>
              <a:t>45°&lt; </a:t>
            </a:r>
            <a:r>
              <a:rPr lang="el-GR" sz="2000" b="1" dirty="0">
                <a:solidFill>
                  <a:srgbClr val="000000"/>
                </a:solidFill>
                <a:latin typeface="Calibri" panose="020F0502020204030204" pitchFamily="34" charset="0"/>
              </a:rPr>
              <a:t>θ</a:t>
            </a:r>
            <a:r>
              <a:rPr lang="pt-BR" sz="2000" b="1" dirty="0">
                <a:solidFill>
                  <a:srgbClr val="000000"/>
                </a:solidFill>
                <a:latin typeface="Calibri" panose="020F0502020204030204" pitchFamily="34" charset="0"/>
              </a:rPr>
              <a:t> &lt;</a:t>
            </a:r>
            <a:r>
              <a:rPr lang="pt-BR" sz="2000" b="1" dirty="0">
                <a:solidFill>
                  <a:srgbClr val="FF0000"/>
                </a:solidFill>
                <a:latin typeface="Calibri" panose="020F0502020204030204" pitchFamily="34" charset="0"/>
              </a:rPr>
              <a:t>55° </a:t>
            </a:r>
            <a:endParaRPr lang="pt-BR" sz="2000" b="1" dirty="0">
              <a:solidFill>
                <a:srgbClr val="FF0000"/>
              </a:solidFill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6DEB397-7823-48F7-8867-0AE5204D9A47}"/>
              </a:ext>
            </a:extLst>
          </p:cNvPr>
          <p:cNvSpPr txBox="1"/>
          <p:nvPr/>
        </p:nvSpPr>
        <p:spPr>
          <a:xfrm>
            <a:off x="1241736" y="1843502"/>
            <a:ext cx="3302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Ângulo de inclinação da biela</a:t>
            </a: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DF1A16D2-7CA4-4934-9042-9637D4A93B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01264" y="5624582"/>
            <a:ext cx="1908365" cy="1162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67914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FEEC2A-FCDC-4B80-AEB5-57B62C0BDC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Bloco sobre 3 estacas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AF73DE5-D3D4-44CA-A2FF-F10355EB98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Ângulo de inclinação da biela </a:t>
            </a:r>
          </a:p>
          <a:p>
            <a:endParaRPr lang="pt-BR" dirty="0"/>
          </a:p>
          <a:p>
            <a:endParaRPr lang="pt-BR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4D3852ED-D6BD-4783-8FA7-446B6B5D44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7648" y="2276872"/>
            <a:ext cx="5761484" cy="2639131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479526E7-205C-4502-A09E-365B143F90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7648" y="5582801"/>
            <a:ext cx="1961790" cy="909439"/>
          </a:xfrm>
          <a:prstGeom prst="rect">
            <a:avLst/>
          </a:prstGeom>
        </p:spPr>
      </p:pic>
      <p:sp>
        <p:nvSpPr>
          <p:cNvPr id="8" name="Retângulo 7">
            <a:extLst>
              <a:ext uri="{FF2B5EF4-FFF2-40B4-BE49-F238E27FC236}">
                <a16:creationId xmlns:a16="http://schemas.microsoft.com/office/drawing/2014/main" id="{64A035D3-743E-4DBC-A54C-C3D03E72A5F1}"/>
              </a:ext>
            </a:extLst>
          </p:cNvPr>
          <p:cNvSpPr/>
          <p:nvPr/>
        </p:nvSpPr>
        <p:spPr>
          <a:xfrm>
            <a:off x="6888088" y="5187053"/>
            <a:ext cx="199532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t-BR" sz="20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/>
            <a:r>
              <a:rPr lang="pt-BR" sz="2000" b="1" dirty="0">
                <a:solidFill>
                  <a:srgbClr val="000000"/>
                </a:solidFill>
                <a:latin typeface="Calibri" panose="020F0502020204030204" pitchFamily="34" charset="0"/>
              </a:rPr>
              <a:t>45°&lt; </a:t>
            </a:r>
            <a:r>
              <a:rPr lang="el-GR" sz="2000" b="1" dirty="0">
                <a:solidFill>
                  <a:srgbClr val="000000"/>
                </a:solidFill>
                <a:latin typeface="Calibri" panose="020F0502020204030204" pitchFamily="34" charset="0"/>
              </a:rPr>
              <a:t>θ</a:t>
            </a:r>
            <a:r>
              <a:rPr lang="pt-BR" sz="2000" b="1" dirty="0">
                <a:solidFill>
                  <a:srgbClr val="000000"/>
                </a:solidFill>
                <a:latin typeface="Calibri" panose="020F0502020204030204" pitchFamily="34" charset="0"/>
              </a:rPr>
              <a:t> &lt;</a:t>
            </a:r>
            <a:r>
              <a:rPr lang="pt-BR" sz="2000" b="1" dirty="0">
                <a:solidFill>
                  <a:srgbClr val="FF0000"/>
                </a:solidFill>
                <a:latin typeface="Calibri" panose="020F0502020204030204" pitchFamily="34" charset="0"/>
              </a:rPr>
              <a:t>55° </a:t>
            </a:r>
            <a:endParaRPr lang="pt-BR" sz="2000" b="1" dirty="0">
              <a:solidFill>
                <a:srgbClr val="FF0000"/>
              </a:solidFill>
            </a:endParaRP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BE251CFF-57CF-42EE-A3E0-B9B3ACA5C96B}"/>
              </a:ext>
            </a:extLst>
          </p:cNvPr>
          <p:cNvSpPr txBox="1"/>
          <p:nvPr/>
        </p:nvSpPr>
        <p:spPr>
          <a:xfrm>
            <a:off x="4655840" y="6211669"/>
            <a:ext cx="610537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1800" dirty="0" err="1">
                <a:solidFill>
                  <a:srgbClr val="000000"/>
                </a:solidFill>
                <a:latin typeface="Calibri" panose="020F0502020204030204" pitchFamily="34" charset="0"/>
              </a:rPr>
              <a:t>am</a:t>
            </a:r>
            <a:r>
              <a:rPr lang="pt-BR" sz="1800" dirty="0">
                <a:solidFill>
                  <a:srgbClr val="000000"/>
                </a:solidFill>
                <a:latin typeface="Calibri" panose="020F0502020204030204" pitchFamily="34" charset="0"/>
              </a:rPr>
              <a:t> = </a:t>
            </a:r>
            <a:r>
              <a:rPr lang="pt-BR" sz="1800" dirty="0" err="1">
                <a:solidFill>
                  <a:srgbClr val="000000"/>
                </a:solidFill>
                <a:latin typeface="Calibri" panose="020F0502020204030204" pitchFamily="34" charset="0"/>
              </a:rPr>
              <a:t>hadt</a:t>
            </a:r>
            <a:r>
              <a:rPr lang="pt-BR" sz="1800" dirty="0">
                <a:solidFill>
                  <a:srgbClr val="000000"/>
                </a:solidFill>
                <a:latin typeface="Calibri" panose="020F0502020204030204" pitchFamily="34" charset="0"/>
              </a:rPr>
              <a:t>/2</a:t>
            </a:r>
          </a:p>
          <a:p>
            <a:endParaRPr lang="pt-BR" sz="18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56562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EBB81DB-7455-4C4F-8A1F-3BFAC781F5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15480" y="705717"/>
            <a:ext cx="7620000" cy="1143000"/>
          </a:xfrm>
        </p:spPr>
        <p:txBody>
          <a:bodyPr>
            <a:normAutofit fontScale="90000"/>
          </a:bodyPr>
          <a:lstStyle/>
          <a:p>
            <a:br>
              <a:rPr lang="pt-BR" sz="4800" dirty="0"/>
            </a:br>
            <a:br>
              <a:rPr lang="pt-BR" sz="4800" dirty="0"/>
            </a:br>
            <a:r>
              <a:rPr lang="pt-BR" sz="4800" dirty="0"/>
              <a:t>Bloco sobre 4 estacas</a:t>
            </a:r>
            <a:br>
              <a:rPr lang="pt-BR" sz="4800" u="sng" dirty="0"/>
            </a:br>
            <a:endParaRPr lang="pt-BR" dirty="0"/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CB0DD130-985A-4B54-94FE-F4EC0F2F6B1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6805" t="33935" r="28158" b="26692"/>
          <a:stretch/>
        </p:blipFill>
        <p:spPr>
          <a:xfrm>
            <a:off x="2639616" y="2132856"/>
            <a:ext cx="6615964" cy="3251854"/>
          </a:xfrm>
          <a:prstGeom prst="rect">
            <a:avLst/>
          </a:prstGeom>
        </p:spPr>
      </p:pic>
      <p:pic>
        <p:nvPicPr>
          <p:cNvPr id="8" name="Imagem 7">
            <a:extLst>
              <a:ext uri="{FF2B5EF4-FFF2-40B4-BE49-F238E27FC236}">
                <a16:creationId xmlns:a16="http://schemas.microsoft.com/office/drawing/2014/main" id="{3E045B28-EDCA-4F12-BC45-6812107AE06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136" t="6584" r="6847" b="3433"/>
          <a:stretch/>
        </p:blipFill>
        <p:spPr>
          <a:xfrm>
            <a:off x="3215681" y="5613292"/>
            <a:ext cx="2228045" cy="1056068"/>
          </a:xfrm>
          <a:prstGeom prst="rect">
            <a:avLst/>
          </a:prstGeom>
        </p:spPr>
      </p:pic>
      <p:sp>
        <p:nvSpPr>
          <p:cNvPr id="9" name="Retângulo 8">
            <a:extLst>
              <a:ext uri="{FF2B5EF4-FFF2-40B4-BE49-F238E27FC236}">
                <a16:creationId xmlns:a16="http://schemas.microsoft.com/office/drawing/2014/main" id="{DCC45DE9-FEA7-43D2-833F-A5E46D13F254}"/>
              </a:ext>
            </a:extLst>
          </p:cNvPr>
          <p:cNvSpPr/>
          <p:nvPr/>
        </p:nvSpPr>
        <p:spPr>
          <a:xfrm>
            <a:off x="6384032" y="5701176"/>
            <a:ext cx="199532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000" dirty="0">
                <a:solidFill>
                  <a:srgbClr val="000000"/>
                </a:solidFill>
                <a:latin typeface="Calibri" panose="020F0502020204030204" pitchFamily="34" charset="0"/>
              </a:rPr>
              <a:t>(</a:t>
            </a:r>
            <a:r>
              <a:rPr lang="pt-BR" sz="2000" dirty="0" err="1">
                <a:solidFill>
                  <a:srgbClr val="000000"/>
                </a:solidFill>
                <a:latin typeface="Calibri" panose="020F0502020204030204" pitchFamily="34" charset="0"/>
              </a:rPr>
              <a:t>am</a:t>
            </a:r>
            <a:r>
              <a:rPr lang="pt-BR" sz="2000" dirty="0">
                <a:solidFill>
                  <a:srgbClr val="000000"/>
                </a:solidFill>
                <a:latin typeface="Calibri" panose="020F0502020204030204" pitchFamily="34" charset="0"/>
              </a:rPr>
              <a:t> = </a:t>
            </a:r>
            <a:r>
              <a:rPr lang="pt-BR" sz="2000" dirty="0" err="1">
                <a:solidFill>
                  <a:srgbClr val="000000"/>
                </a:solidFill>
                <a:latin typeface="Calibri" panose="020F0502020204030204" pitchFamily="34" charset="0"/>
              </a:rPr>
              <a:t>hadt</a:t>
            </a:r>
            <a:r>
              <a:rPr lang="pt-BR" sz="2000" dirty="0">
                <a:solidFill>
                  <a:srgbClr val="000000"/>
                </a:solidFill>
                <a:latin typeface="Calibri" panose="020F0502020204030204" pitchFamily="34" charset="0"/>
              </a:rPr>
              <a:t>/2)</a:t>
            </a:r>
          </a:p>
          <a:p>
            <a:endParaRPr lang="pt-BR" sz="20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/>
            <a:r>
              <a:rPr lang="pt-BR" sz="2000" b="1" dirty="0">
                <a:solidFill>
                  <a:srgbClr val="000000"/>
                </a:solidFill>
                <a:latin typeface="Calibri" panose="020F0502020204030204" pitchFamily="34" charset="0"/>
              </a:rPr>
              <a:t>45°&lt; </a:t>
            </a:r>
            <a:r>
              <a:rPr lang="el-GR" sz="2000" b="1" dirty="0">
                <a:solidFill>
                  <a:srgbClr val="000000"/>
                </a:solidFill>
                <a:latin typeface="Calibri" panose="020F0502020204030204" pitchFamily="34" charset="0"/>
              </a:rPr>
              <a:t>θ</a:t>
            </a:r>
            <a:r>
              <a:rPr lang="pt-BR" sz="2000" b="1" dirty="0">
                <a:solidFill>
                  <a:srgbClr val="000000"/>
                </a:solidFill>
                <a:latin typeface="Calibri" panose="020F0502020204030204" pitchFamily="34" charset="0"/>
              </a:rPr>
              <a:t> &lt;</a:t>
            </a:r>
            <a:r>
              <a:rPr lang="pt-BR" sz="2000" b="1" dirty="0">
                <a:solidFill>
                  <a:srgbClr val="FF0000"/>
                </a:solidFill>
                <a:latin typeface="Calibri" panose="020F0502020204030204" pitchFamily="34" charset="0"/>
              </a:rPr>
              <a:t>55° </a:t>
            </a:r>
            <a:endParaRPr lang="pt-BR" sz="2000" b="1" dirty="0">
              <a:solidFill>
                <a:srgbClr val="FF0000"/>
              </a:solidFill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E7E3698B-123A-4D17-8D6E-81B722CC6768}"/>
              </a:ext>
            </a:extLst>
          </p:cNvPr>
          <p:cNvSpPr txBox="1"/>
          <p:nvPr/>
        </p:nvSpPr>
        <p:spPr>
          <a:xfrm>
            <a:off x="1415480" y="1631724"/>
            <a:ext cx="3302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Ângulo de inclinação da biela</a:t>
            </a:r>
          </a:p>
        </p:txBody>
      </p:sp>
    </p:spTree>
    <p:extLst>
      <p:ext uri="{BB962C8B-B14F-4D97-AF65-F5344CB8AC3E}">
        <p14:creationId xmlns:p14="http://schemas.microsoft.com/office/powerpoint/2010/main" val="16725927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EC4081-EA73-4E0F-B7C8-34F9A6A678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Cálculo das armaduras principais</a:t>
            </a:r>
          </a:p>
        </p:txBody>
      </p:sp>
      <p:sp>
        <p:nvSpPr>
          <p:cNvPr id="4" name="Espaço Reservado para Conteúdo 2">
            <a:extLst>
              <a:ext uri="{FF2B5EF4-FFF2-40B4-BE49-F238E27FC236}">
                <a16:creationId xmlns:a16="http://schemas.microsoft.com/office/drawing/2014/main" id="{B670050D-DD09-451A-BF5C-2826A997508F}"/>
              </a:ext>
            </a:extLst>
          </p:cNvPr>
          <p:cNvSpPr txBox="1">
            <a:spLocks/>
          </p:cNvSpPr>
          <p:nvPr/>
        </p:nvSpPr>
        <p:spPr>
          <a:xfrm>
            <a:off x="1261872" y="1844824"/>
            <a:ext cx="8794568" cy="4608512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>
              <a:buNone/>
            </a:pPr>
            <a:r>
              <a:rPr lang="pt-BR" sz="1800" b="1" dirty="0"/>
              <a:t>Tração na armadura principal</a:t>
            </a:r>
          </a:p>
          <a:p>
            <a:endParaRPr lang="pt-BR" sz="1800" b="1" dirty="0"/>
          </a:p>
          <a:p>
            <a:r>
              <a:rPr lang="pt-BR" sz="1800" b="1" dirty="0"/>
              <a:t>Bloco sobre 2 estacas</a:t>
            </a:r>
          </a:p>
          <a:p>
            <a:endParaRPr lang="pt-BR" sz="1800" dirty="0"/>
          </a:p>
          <a:p>
            <a:endParaRPr lang="pt-BR" sz="1800" dirty="0"/>
          </a:p>
          <a:p>
            <a:endParaRPr lang="pt-BR" sz="1800" b="1" dirty="0"/>
          </a:p>
          <a:p>
            <a:endParaRPr lang="pt-BR" sz="1800" b="1" dirty="0"/>
          </a:p>
          <a:p>
            <a:endParaRPr lang="pt-BR" sz="1800" b="1" dirty="0"/>
          </a:p>
          <a:p>
            <a:endParaRPr lang="pt-BR" sz="1800" b="1" dirty="0"/>
          </a:p>
          <a:p>
            <a:r>
              <a:rPr lang="pt-BR" sz="1800" b="1" dirty="0"/>
              <a:t>Blocos sobre 3 ou mais estacas</a:t>
            </a:r>
            <a:endParaRPr lang="pt-BR" sz="1800" u="sng" dirty="0"/>
          </a:p>
          <a:p>
            <a:endParaRPr lang="pt-BR" sz="1800" u="sng" dirty="0"/>
          </a:p>
          <a:p>
            <a:endParaRPr lang="pt-BR" sz="1800" u="sng" dirty="0"/>
          </a:p>
          <a:p>
            <a:endParaRPr lang="pt-BR" sz="1800" u="sng" dirty="0"/>
          </a:p>
          <a:p>
            <a:endParaRPr lang="pt-BR" sz="1800" b="1" dirty="0"/>
          </a:p>
          <a:p>
            <a:endParaRPr lang="pt-BR" sz="1800" b="1" dirty="0"/>
          </a:p>
          <a:p>
            <a:endParaRPr lang="pt-BR" sz="1800" b="1" dirty="0"/>
          </a:p>
          <a:p>
            <a:endParaRPr lang="pt-BR" sz="1800" b="1" dirty="0"/>
          </a:p>
          <a:p>
            <a:pPr marL="114300" indent="0" algn="ctr">
              <a:buNone/>
            </a:pPr>
            <a:r>
              <a:rPr lang="pt-BR" sz="1800" b="1" dirty="0"/>
              <a:t>As = </a:t>
            </a:r>
            <a:r>
              <a:rPr lang="pt-BR" sz="1800" dirty="0"/>
              <a:t>T / </a:t>
            </a:r>
            <a:r>
              <a:rPr lang="pt-BR" sz="1800" dirty="0" err="1"/>
              <a:t>fyd</a:t>
            </a:r>
            <a:endParaRPr lang="pt-BR" sz="1800" dirty="0"/>
          </a:p>
          <a:p>
            <a:endParaRPr lang="pt-BR" sz="1800" dirty="0"/>
          </a:p>
          <a:p>
            <a:r>
              <a:rPr lang="pt-BR" sz="1800" dirty="0"/>
              <a:t>As é a área de aço</a:t>
            </a:r>
          </a:p>
          <a:p>
            <a:r>
              <a:rPr lang="pt-BR" sz="1800" dirty="0" err="1"/>
              <a:t>Fyd</a:t>
            </a:r>
            <a:r>
              <a:rPr lang="pt-BR" sz="1800" dirty="0"/>
              <a:t> é a resistência de cálculo ao escoamento</a:t>
            </a:r>
          </a:p>
          <a:p>
            <a:r>
              <a:rPr lang="pt-BR" sz="1800" dirty="0" err="1"/>
              <a:t>Fyd</a:t>
            </a:r>
            <a:r>
              <a:rPr lang="pt-BR" sz="1800" dirty="0"/>
              <a:t> = resistência do aço/1,15</a:t>
            </a:r>
            <a:endParaRPr lang="el-GR" sz="1800" dirty="0"/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8031BE54-A99A-46E8-81E0-303CC376776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687" t="6306" r="2147" b="7925"/>
          <a:stretch/>
        </p:blipFill>
        <p:spPr>
          <a:xfrm>
            <a:off x="4362807" y="4177937"/>
            <a:ext cx="2740852" cy="819808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D535B705-56CF-4A50-B7F7-2AAB4F0B80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99629" y="2680063"/>
            <a:ext cx="1867207" cy="901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55929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F24EEF-8FC9-4D39-A28C-4F48137EF5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Exercício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67B52C1-391A-4610-8BAD-ED8DDA6E28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/>
              <a:t>Calcular e detalhar o bloco sobre estacas moldadas </a:t>
            </a:r>
            <a:r>
              <a:rPr lang="pt-BR" i="1" dirty="0"/>
              <a:t>in loco</a:t>
            </a:r>
            <a:r>
              <a:rPr lang="pt-BR" dirty="0"/>
              <a:t> para um pilar de seção retangular 25x40cm carregado com 876 </a:t>
            </a:r>
            <a:r>
              <a:rPr lang="pt-BR" dirty="0" err="1"/>
              <a:t>kN</a:t>
            </a:r>
            <a:r>
              <a:rPr lang="pt-BR" dirty="0"/>
              <a:t>.</a:t>
            </a:r>
          </a:p>
          <a:p>
            <a:pPr algn="just"/>
            <a:endParaRPr lang="pt-BR" dirty="0"/>
          </a:p>
          <a:p>
            <a:pPr lvl="1" algn="just"/>
            <a:r>
              <a:rPr lang="pt-BR" dirty="0"/>
              <a:t>As estacas possuem diâmetro de 40 cm e capacidade de carga admissível de 250kN. </a:t>
            </a:r>
          </a:p>
          <a:p>
            <a:pPr lvl="1" algn="just"/>
            <a:r>
              <a:rPr lang="pt-BR" dirty="0"/>
              <a:t>Devido as ações do vento são gerados </a:t>
            </a:r>
            <a:r>
              <a:rPr lang="pt-BR" dirty="0" err="1"/>
              <a:t>Mx</a:t>
            </a:r>
            <a:r>
              <a:rPr lang="pt-BR" dirty="0"/>
              <a:t> = 30 </a:t>
            </a:r>
            <a:r>
              <a:rPr lang="pt-BR" dirty="0" err="1"/>
              <a:t>kN.m</a:t>
            </a:r>
            <a:r>
              <a:rPr lang="pt-BR" dirty="0"/>
              <a:t> e </a:t>
            </a:r>
            <a:r>
              <a:rPr lang="pt-BR" dirty="0" err="1"/>
              <a:t>My</a:t>
            </a:r>
            <a:r>
              <a:rPr lang="pt-BR" dirty="0"/>
              <a:t> = 40 </a:t>
            </a:r>
            <a:r>
              <a:rPr lang="pt-BR" dirty="0" err="1"/>
              <a:t>kN.m</a:t>
            </a:r>
            <a:endParaRPr lang="pt-BR" dirty="0"/>
          </a:p>
          <a:p>
            <a:pPr lvl="1" algn="just"/>
            <a:r>
              <a:rPr lang="pt-BR" dirty="0"/>
              <a:t>O bloco será confeccionado com concreto de 20 MPa.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306FFDD2-79C0-47BF-A11F-1896E17446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3792" y="4567395"/>
            <a:ext cx="2673846" cy="2096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3130219"/>
      </p:ext>
    </p:extLst>
  </p:cSld>
  <p:clrMapOvr>
    <a:masterClrMapping/>
  </p:clrMapOvr>
</p:sld>
</file>

<file path=ppt/theme/theme1.xml><?xml version="1.0" encoding="utf-8"?>
<a:theme xmlns:a="http://schemas.openxmlformats.org/drawingml/2006/main" name="Exibir">
  <a:themeElements>
    <a:clrScheme name="Azul Quente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Exibir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Exibir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Exibir</Template>
  <TotalTime>3950</TotalTime>
  <Words>791</Words>
  <Application>Microsoft Office PowerPoint</Application>
  <PresentationFormat>Widescreen</PresentationFormat>
  <Paragraphs>224</Paragraphs>
  <Slides>23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23</vt:i4>
      </vt:variant>
    </vt:vector>
  </HeadingPairs>
  <TitlesOfParts>
    <vt:vector size="29" baseType="lpstr">
      <vt:lpstr>Arial</vt:lpstr>
      <vt:lpstr>Calibri</vt:lpstr>
      <vt:lpstr>Cambria Math</vt:lpstr>
      <vt:lpstr>Century Schoolbook</vt:lpstr>
      <vt:lpstr>Wingdings 2</vt:lpstr>
      <vt:lpstr>Exibir</vt:lpstr>
      <vt:lpstr>Faculdade de tecnologia e ciências da Bahia Curso: Engenharia Civil Disciplina: Fundações</vt:lpstr>
      <vt:lpstr>Blocos de coroamento</vt:lpstr>
      <vt:lpstr>Distância entre as estacas</vt:lpstr>
      <vt:lpstr>Método das bielas e tirantes</vt:lpstr>
      <vt:lpstr>Bloco sobre 2 estacas</vt:lpstr>
      <vt:lpstr>Bloco sobre 3 estacas</vt:lpstr>
      <vt:lpstr>  Bloco sobre 4 estacas </vt:lpstr>
      <vt:lpstr>Cálculo das armaduras principais</vt:lpstr>
      <vt:lpstr>Exercício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Juliane Santos Souza</dc:creator>
  <cp:lastModifiedBy>Juliane Santos Souza</cp:lastModifiedBy>
  <cp:revision>152</cp:revision>
  <dcterms:created xsi:type="dcterms:W3CDTF">2020-10-21T11:26:27Z</dcterms:created>
  <dcterms:modified xsi:type="dcterms:W3CDTF">2023-05-28T01:01:26Z</dcterms:modified>
</cp:coreProperties>
</file>